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3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3" r:id="rId3"/>
    <p:sldId id="325" r:id="rId4"/>
    <p:sldId id="263" r:id="rId5"/>
    <p:sldId id="326" r:id="rId6"/>
    <p:sldId id="336" r:id="rId7"/>
    <p:sldId id="292" r:id="rId8"/>
    <p:sldId id="285" r:id="rId9"/>
    <p:sldId id="286" r:id="rId10"/>
    <p:sldId id="327" r:id="rId11"/>
    <p:sldId id="266" r:id="rId12"/>
    <p:sldId id="287" r:id="rId13"/>
    <p:sldId id="288" r:id="rId14"/>
    <p:sldId id="289" r:id="rId15"/>
    <p:sldId id="328" r:id="rId16"/>
    <p:sldId id="295" r:id="rId17"/>
    <p:sldId id="291" r:id="rId18"/>
    <p:sldId id="271" r:id="rId19"/>
    <p:sldId id="329" r:id="rId20"/>
    <p:sldId id="330" r:id="rId21"/>
    <p:sldId id="331" r:id="rId22"/>
    <p:sldId id="324" r:id="rId23"/>
    <p:sldId id="267" r:id="rId24"/>
    <p:sldId id="277" r:id="rId25"/>
    <p:sldId id="280" r:id="rId26"/>
    <p:sldId id="296" r:id="rId27"/>
    <p:sldId id="300" r:id="rId28"/>
    <p:sldId id="299" r:id="rId29"/>
    <p:sldId id="301" r:id="rId30"/>
    <p:sldId id="302" r:id="rId31"/>
    <p:sldId id="305" r:id="rId32"/>
    <p:sldId id="332" r:id="rId33"/>
    <p:sldId id="306" r:id="rId34"/>
    <p:sldId id="309" r:id="rId35"/>
    <p:sldId id="308" r:id="rId36"/>
    <p:sldId id="310" r:id="rId37"/>
    <p:sldId id="314" r:id="rId38"/>
    <p:sldId id="311" r:id="rId39"/>
    <p:sldId id="284" r:id="rId4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A36"/>
    <a:srgbClr val="FFFFB7"/>
    <a:srgbClr val="FFFF99"/>
    <a:srgbClr val="0091FE"/>
    <a:srgbClr val="6ACDFA"/>
    <a:srgbClr val="FF9999"/>
    <a:srgbClr val="FFCCCC"/>
    <a:srgbClr val="FFFFFF"/>
    <a:srgbClr val="FF99C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F89A0-ED26-469D-B982-714648F920CC}" v="4" dt="2021-09-16T11:20:02.339"/>
    <p1510:client id="{EE962C25-60AC-4443-BA38-4334A18A7183}" v="1250" dt="2021-09-16T11:02:04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214" autoAdjust="0"/>
  </p:normalViewPr>
  <p:slideViewPr>
    <p:cSldViewPr snapToGrid="0">
      <p:cViewPr varScale="1">
        <p:scale>
          <a:sx n="69" d="100"/>
          <a:sy n="69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荒川 武志" userId="54e300f6-b0d8-446b-b2ae-b4c13cae5fdc" providerId="ADAL" clId="{50FF89A0-ED26-469D-B982-714648F920CC}"/>
    <pc:docChg chg="modSld">
      <pc:chgData name="荒川 武志" userId="54e300f6-b0d8-446b-b2ae-b4c13cae5fdc" providerId="ADAL" clId="{50FF89A0-ED26-469D-B982-714648F920CC}" dt="2021-09-16T11:20:02.339" v="3"/>
      <pc:docMkLst>
        <pc:docMk/>
      </pc:docMkLst>
      <pc:sldChg chg="modAnim">
        <pc:chgData name="荒川 武志" userId="54e300f6-b0d8-446b-b2ae-b4c13cae5fdc" providerId="ADAL" clId="{50FF89A0-ED26-469D-B982-714648F920CC}" dt="2021-09-16T11:20:02.339" v="3"/>
        <pc:sldMkLst>
          <pc:docMk/>
          <pc:sldMk cId="1807509757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6C71C-F02E-4D4D-903E-6B98C7D36D1B}" type="datetimeFigureOut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B015D-71D5-4FDA-87DD-0DD2F6110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274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0EDDA-4544-4C24-9EB2-9AF810319DA3}" type="datetimeFigureOut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2B5F6-C08C-4E8B-8D78-479769BA2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25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222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7588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9808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1089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575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68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4748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7341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862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954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97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2B5F6-C08C-4E8B-8D78-479769BA226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191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393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214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713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950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811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57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978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948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050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15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7289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05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497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276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3242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872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71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02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280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117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5111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4468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2B5F6-C08C-4E8B-8D78-479769BA2266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68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4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04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2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34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63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9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7660-2833-43F4-9729-86F030CC2C73}" type="datetime1">
              <a:rPr kumimoji="1" lang="ja-JP" altLang="en-US" smtClean="0"/>
              <a:t>2022/8/24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46734" y="188641"/>
            <a:ext cx="11699081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47131" y="6309321"/>
            <a:ext cx="11565196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47132" y="3104965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46735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46735" y="4365105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46185" y="764704"/>
            <a:ext cx="11699631" cy="525886"/>
          </a:xfrm>
          <a:solidFill>
            <a:srgbClr val="0098D0">
              <a:alpha val="40000"/>
            </a:srgbClr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dirty="0" smtClean="0"/>
              <a:t>マスター テキストの書式設定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219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9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4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4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3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0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9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9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B4B710-2CCC-4B0E-86DB-F6216514E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530" y="855441"/>
            <a:ext cx="9381741" cy="218256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kumimoji="1" lang="ja-JP" altLang="en-US" dirty="0" smtClean="0"/>
              <a:t>１８歳を迎える君へ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 smtClean="0"/>
              <a:t>～契約について学ぼう～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A74B048A-CBFA-4856-B6F2-032A91A720F1}"/>
              </a:ext>
            </a:extLst>
          </p:cNvPr>
          <p:cNvSpPr/>
          <p:nvPr/>
        </p:nvSpPr>
        <p:spPr>
          <a:xfrm>
            <a:off x="5948855" y="3560751"/>
            <a:ext cx="3216166" cy="967396"/>
          </a:xfrm>
          <a:prstGeom prst="wedgeEllipseCallout">
            <a:avLst>
              <a:gd name="adj1" fmla="val 28930"/>
              <a:gd name="adj2" fmla="val 10972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25DB8F6-DBDB-4634-91D6-D5823B900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20" y="4361376"/>
            <a:ext cx="1729463" cy="2225835"/>
          </a:xfrm>
          <a:prstGeom prst="rect">
            <a:avLst/>
          </a:prstGeom>
        </p:spPr>
      </p:pic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893BAFE-CAFD-49C4-8BDC-83E982628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30" y="4371886"/>
            <a:ext cx="1541364" cy="2204935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AA0DEC91-A55B-48CE-9A65-66B18C8E7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4571" y="4038091"/>
            <a:ext cx="1911029" cy="26806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734800" y="6424416"/>
            <a:ext cx="31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79032" y="3809638"/>
            <a:ext cx="323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令和４年４月１日から、成年年齢が</a:t>
            </a:r>
            <a:endParaRPr kumimoji="1"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２０歳から１８歳に引き下げられました！</a:t>
            </a:r>
            <a:endParaRPr kumimoji="1"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422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77334" y="356050"/>
            <a:ext cx="7131026" cy="609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だけど・・・</a:t>
            </a:r>
            <a:endParaRPr lang="en-US" altLang="ja-JP" dirty="0" smtClean="0"/>
          </a:p>
        </p:txBody>
      </p:sp>
      <p:sp>
        <p:nvSpPr>
          <p:cNvPr id="3" name="角丸四角形 2"/>
          <p:cNvSpPr/>
          <p:nvPr/>
        </p:nvSpPr>
        <p:spPr>
          <a:xfrm>
            <a:off x="441433" y="1410160"/>
            <a:ext cx="8977989" cy="43495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677332" y="1755104"/>
            <a:ext cx="10829881" cy="4004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　社会には、</a:t>
            </a:r>
            <a:endParaRPr lang="en-US" altLang="ja-JP" sz="32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ja-JP" sz="32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人生を豊かにする契約がたくさんある</a:t>
            </a:r>
            <a:endParaRPr lang="en-US" altLang="ja-JP" sz="32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en-US" altLang="ja-JP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　１８歳になると、</a:t>
            </a:r>
            <a:endParaRPr lang="en-US" altLang="ja-JP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ja-JP" sz="3200" dirty="0" smtClean="0">
                <a:solidFill>
                  <a:schemeClr val="tx1"/>
                </a:solidFill>
                <a:latin typeface="+mn-ea"/>
                <a:ea typeface="+mn-ea"/>
              </a:rPr>
              <a:t>   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それを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自分の判断で決める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ことができる</a:t>
            </a:r>
            <a:endParaRPr lang="en-US" altLang="ja-JP" sz="32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en-US" altLang="ja-JP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　だから、契約に</a:t>
            </a:r>
            <a:r>
              <a:rPr lang="ja-JP" altLang="en-US" sz="3200" dirty="0">
                <a:solidFill>
                  <a:schemeClr val="tx1"/>
                </a:solidFill>
                <a:latin typeface="+mn-ea"/>
                <a:ea typeface="+mn-ea"/>
              </a:rPr>
              <a:t>ついてしっかり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学ぼう</a:t>
            </a:r>
            <a:endParaRPr lang="en-US" altLang="ja-JP" sz="32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ja-JP" altLang="en-US" dirty="0">
                <a:solidFill>
                  <a:schemeClr val="tx1"/>
                </a:solidFill>
                <a:latin typeface="+mn-ea"/>
                <a:ea typeface="+mn-ea"/>
              </a:rPr>
              <a:t>　　　　 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  <a:ea typeface="+mn-ea"/>
              </a:rPr>
              <a:t>　　</a:t>
            </a:r>
            <a:endParaRPr lang="en-US" altLang="ja-JP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ローチャート: 組合せ 3"/>
          <p:cNvSpPr/>
          <p:nvPr/>
        </p:nvSpPr>
        <p:spPr>
          <a:xfrm rot="16200000">
            <a:off x="659332" y="1874264"/>
            <a:ext cx="324000" cy="288000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組合せ 8"/>
          <p:cNvSpPr/>
          <p:nvPr/>
        </p:nvSpPr>
        <p:spPr>
          <a:xfrm rot="16200000">
            <a:off x="659332" y="3320809"/>
            <a:ext cx="324000" cy="288000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ローチャート: 組合せ 9"/>
          <p:cNvSpPr/>
          <p:nvPr/>
        </p:nvSpPr>
        <p:spPr>
          <a:xfrm rot="16200000">
            <a:off x="659332" y="4748576"/>
            <a:ext cx="324000" cy="288000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280C510-1893-4640-B4A8-321283CFA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87" y="4195972"/>
            <a:ext cx="1626816" cy="228194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9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81942-7C23-445F-875C-30BD93DE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732" y="2242269"/>
            <a:ext cx="8878388" cy="768210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契約の基本について学ぼう</a:t>
            </a:r>
            <a:endParaRPr kumimoji="1" lang="ja-JP" altLang="en-US" sz="4800" dirty="0"/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EF35BC55-3243-4A89-9065-0EC1B79F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8460" y="3547240"/>
            <a:ext cx="1947662" cy="288610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5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177930" y="1686088"/>
            <a:ext cx="3548268" cy="853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 smtClean="0">
                <a:solidFill>
                  <a:schemeClr val="tx1"/>
                </a:solidFill>
              </a:rPr>
              <a:t>　例えば・・・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　　　　　 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77333" y="356050"/>
            <a:ext cx="8910012" cy="609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私たちは、日々、色々な契約をしている！</a:t>
            </a:r>
            <a:endParaRPr lang="en-US" altLang="ja-JP" dirty="0" smtClean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57EA80B-77E6-48D4-A00C-CB0F829B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98" y="2326761"/>
            <a:ext cx="2126560" cy="2246734"/>
          </a:xfrm>
          <a:prstGeom prst="rect">
            <a:avLst/>
          </a:prstGeom>
        </p:spPr>
      </p:pic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FFB9E18-CFC0-4C13-93FA-9EFA49C41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065" y="2326761"/>
            <a:ext cx="2481858" cy="230943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624" y="2315241"/>
            <a:ext cx="2234572" cy="2127678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724426" y="4636195"/>
            <a:ext cx="2813904" cy="853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欲しいものを買う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rgbClr val="0070C0"/>
                </a:solidFill>
              </a:rPr>
              <a:t>＝売買契約</a:t>
            </a:r>
            <a:endParaRPr lang="en-US" altLang="ja-JP" sz="2400" dirty="0">
              <a:solidFill>
                <a:srgbClr val="0070C0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　　　　　 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4164247" y="4636195"/>
            <a:ext cx="2191408" cy="853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部屋を借りる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rgbClr val="0070C0"/>
                </a:solidFill>
              </a:rPr>
              <a:t>＝賃貸借契約</a:t>
            </a:r>
            <a:endParaRPr lang="en-US" altLang="ja-JP" sz="2400" dirty="0">
              <a:solidFill>
                <a:srgbClr val="0070C0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　　　　　 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7115330" y="4636195"/>
            <a:ext cx="2813904" cy="853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就職をする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rgbClr val="0070C0"/>
                </a:solidFill>
              </a:rPr>
              <a:t>＝雇用契約</a:t>
            </a:r>
            <a:endParaRPr lang="en-US" altLang="ja-JP" sz="2400" dirty="0">
              <a:solidFill>
                <a:srgbClr val="0070C0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　　　　　 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95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77333" y="356050"/>
            <a:ext cx="8665449" cy="609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契約とは？</a:t>
            </a:r>
            <a:endParaRPr lang="en-US" altLang="ja-JP" dirty="0" smtClean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57EA80B-77E6-48D4-A00C-CB0F829B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626" y="3173565"/>
            <a:ext cx="1271175" cy="1343011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2131378" y="1653071"/>
            <a:ext cx="2051431" cy="632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「売ります」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　　　　　 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785102" y="5108002"/>
            <a:ext cx="9730498" cy="1208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 smtClean="0">
                <a:solidFill>
                  <a:schemeClr val="tx1"/>
                </a:solidFill>
              </a:rPr>
              <a:t>契約は、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当事者双方の</a:t>
            </a:r>
            <a:r>
              <a:rPr lang="ja-JP" altLang="en-US" sz="3200" u="sng" dirty="0" smtClean="0">
                <a:solidFill>
                  <a:srgbClr val="FF0000"/>
                </a:solidFill>
              </a:rPr>
              <a:t>意思表示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（</a:t>
            </a:r>
            <a:r>
              <a:rPr lang="en-US" altLang="ja-JP" sz="2000" u="sng" dirty="0" smtClean="0">
                <a:solidFill>
                  <a:srgbClr val="FF0000"/>
                </a:solidFill>
              </a:rPr>
              <a:t>※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）</a:t>
            </a:r>
            <a:r>
              <a:rPr lang="ja-JP" altLang="en-US" sz="3200" u="sng" dirty="0" smtClean="0">
                <a:solidFill>
                  <a:srgbClr val="FF0000"/>
                </a:solidFill>
              </a:rPr>
              <a:t>が合致</a:t>
            </a:r>
            <a:r>
              <a:rPr lang="ja-JP" altLang="en-US" sz="3200" dirty="0" smtClean="0">
                <a:solidFill>
                  <a:schemeClr val="tx1"/>
                </a:solidFill>
              </a:rPr>
              <a:t>することにより成立する！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（</a:t>
            </a:r>
            <a:r>
              <a:rPr lang="en-US" altLang="ja-JP" sz="2000" dirty="0" smtClean="0">
                <a:solidFill>
                  <a:schemeClr val="tx1"/>
                </a:solidFill>
              </a:rPr>
              <a:t>※</a:t>
            </a:r>
            <a:r>
              <a:rPr lang="ja-JP" altLang="en-US" sz="2000" dirty="0" smtClean="0">
                <a:solidFill>
                  <a:schemeClr val="tx1"/>
                </a:solidFill>
              </a:rPr>
              <a:t>）考えを表すこと　</a:t>
            </a:r>
            <a:r>
              <a:rPr lang="ja-JP" altLang="en-US" dirty="0">
                <a:solidFill>
                  <a:schemeClr val="tx1"/>
                </a:solidFill>
              </a:rPr>
              <a:t>　　　　　 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5E534BC-A057-42DA-9611-586D3A030CE4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2131378" y="2679976"/>
            <a:ext cx="2331765" cy="1343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角丸四角形 6"/>
          <p:cNvSpPr/>
          <p:nvPr/>
        </p:nvSpPr>
        <p:spPr>
          <a:xfrm>
            <a:off x="1157343" y="2411618"/>
            <a:ext cx="974035" cy="5367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売主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7BDDC21-F98C-4DAE-BFFE-7688D10DE1C1}"/>
              </a:ext>
            </a:extLst>
          </p:cNvPr>
          <p:cNvCxnSpPr>
            <a:cxnSpLocks/>
            <a:endCxn id="17" idx="6"/>
          </p:cNvCxnSpPr>
          <p:nvPr/>
        </p:nvCxnSpPr>
        <p:spPr>
          <a:xfrm flipH="1">
            <a:off x="5497286" y="2660893"/>
            <a:ext cx="2332800" cy="13430"/>
          </a:xfrm>
          <a:prstGeom prst="straightConnector1">
            <a:avLst/>
          </a:prstGeom>
          <a:ln w="7620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フローチャート: 結合子 16"/>
          <p:cNvSpPr/>
          <p:nvPr/>
        </p:nvSpPr>
        <p:spPr>
          <a:xfrm>
            <a:off x="4463143" y="2220686"/>
            <a:ext cx="1034143" cy="990490"/>
          </a:xfrm>
          <a:prstGeom prst="flowChartConnector">
            <a:avLst/>
          </a:prstGeom>
          <a:solidFill>
            <a:srgbClr val="FFF1C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合致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7829051" y="2387301"/>
            <a:ext cx="974035" cy="5367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買主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5780080" y="1653071"/>
            <a:ext cx="2048971" cy="567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「買います」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　　　　　 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2128918" y="2924014"/>
            <a:ext cx="2051431" cy="5577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1800" dirty="0" smtClean="0">
                <a:solidFill>
                  <a:schemeClr val="tx1"/>
                </a:solidFill>
              </a:rPr>
              <a:t>「売る」意思を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/>
            <a:r>
              <a:rPr lang="ja-JP" altLang="en-US" sz="1800" dirty="0" smtClean="0">
                <a:solidFill>
                  <a:schemeClr val="tx1"/>
                </a:solidFill>
              </a:rPr>
              <a:t>相手に示す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5719403" y="2947915"/>
            <a:ext cx="2051431" cy="5577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1800" dirty="0" smtClean="0">
                <a:solidFill>
                  <a:schemeClr val="tx1"/>
                </a:solidFill>
              </a:rPr>
              <a:t>「買う」意思を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/>
            <a:r>
              <a:rPr lang="ja-JP" altLang="en-US" sz="1800" dirty="0" smtClean="0">
                <a:solidFill>
                  <a:schemeClr val="tx1"/>
                </a:solidFill>
              </a:rPr>
              <a:t>相手に示す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4267198" y="4369444"/>
            <a:ext cx="1426029" cy="5577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1800" dirty="0" smtClean="0">
                <a:solidFill>
                  <a:schemeClr val="tx1"/>
                </a:solidFill>
              </a:rPr>
              <a:t>売買契約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45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77333" y="356050"/>
            <a:ext cx="8665449" cy="609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「契約自由の原則」とは？</a:t>
            </a:r>
            <a:endParaRPr lang="en-US" altLang="ja-JP" dirty="0" smtClean="0"/>
          </a:p>
        </p:txBody>
      </p:sp>
      <p:sp>
        <p:nvSpPr>
          <p:cNvPr id="2" name="右中かっこ 1"/>
          <p:cNvSpPr/>
          <p:nvPr/>
        </p:nvSpPr>
        <p:spPr>
          <a:xfrm>
            <a:off x="6929436" y="3329372"/>
            <a:ext cx="522512" cy="2018295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527299" y="3126416"/>
            <a:ext cx="6924649" cy="2588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</a:rPr>
              <a:t>・契約を結ぶかどうか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</a:rPr>
              <a:t>・誰と結ぶか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</a:rPr>
              <a:t>・どのような契約内容にするのか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　　 </a:t>
            </a:r>
            <a:r>
              <a:rPr lang="ja-JP" altLang="en-US" sz="3200" dirty="0" smtClean="0">
                <a:solidFill>
                  <a:schemeClr val="tx1"/>
                </a:solidFill>
              </a:rPr>
              <a:t>　　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3" name="楕円 2"/>
          <p:cNvSpPr/>
          <p:nvPr/>
        </p:nvSpPr>
        <p:spPr>
          <a:xfrm>
            <a:off x="7620058" y="3905361"/>
            <a:ext cx="2826269" cy="8663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当事者が自由に決めてよい</a:t>
            </a:r>
            <a:r>
              <a:rPr lang="ja-JP" altLang="en-US" sz="2000" dirty="0">
                <a:solidFill>
                  <a:schemeClr val="tx1"/>
                </a:solidFill>
              </a:rPr>
              <a:t>　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27299" y="1383209"/>
            <a:ext cx="7779419" cy="13648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677333" y="1480707"/>
            <a:ext cx="7893790" cy="1301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 smtClean="0">
                <a:solidFill>
                  <a:schemeClr val="tx1"/>
                </a:solidFill>
              </a:rPr>
              <a:t>契約は、</a:t>
            </a:r>
            <a:r>
              <a:rPr lang="ja-JP" altLang="en-US" sz="3200" u="sng" dirty="0" smtClean="0">
                <a:solidFill>
                  <a:srgbClr val="FF0000"/>
                </a:solidFill>
              </a:rPr>
              <a:t>当事者の自由な意思</a:t>
            </a:r>
            <a:r>
              <a:rPr lang="ja-JP" altLang="en-US" sz="3200" dirty="0" smtClean="0">
                <a:solidFill>
                  <a:schemeClr val="tx1"/>
                </a:solidFill>
              </a:rPr>
              <a:t>に基づいて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</a:rPr>
              <a:t>結ぶことができる！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14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77333" y="261472"/>
            <a:ext cx="8665449" cy="609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例えば、車を買いたいとき・・・</a:t>
            </a:r>
            <a:endParaRPr lang="en-US" altLang="ja-JP" dirty="0" smtClean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638DF32-C0A4-4473-A6F7-A685AA222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2" y="2168609"/>
            <a:ext cx="1415014" cy="1699310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1365920" y="1101660"/>
            <a:ext cx="8372991" cy="1755791"/>
          </a:xfrm>
          <a:prstGeom prst="wedgeRoundRectCallout">
            <a:avLst>
              <a:gd name="adj1" fmla="val -52597"/>
              <a:gd name="adj2" fmla="val 73112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いつか車を買いたいな～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どこで買うか、車種、オプションをつけるかどうか・・・ 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これって「契約自由の原則」と関係あるの？？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1AF044B2-2A23-49EA-BB0C-E622A4C43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782" y="4058781"/>
            <a:ext cx="1351090" cy="1895184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3181468" y="3087917"/>
            <a:ext cx="6161314" cy="1574089"/>
          </a:xfrm>
          <a:prstGeom prst="wedgeRoundRectCallout">
            <a:avLst>
              <a:gd name="adj1" fmla="val 49317"/>
              <a:gd name="adj2" fmla="val 72417"/>
              <a:gd name="adj3" fmla="val 16667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そうだよ！「契約自由の原則」があるから、</a:t>
            </a:r>
            <a:r>
              <a:rPr kumimoji="1" lang="ja-JP" altLang="en-US" sz="2400" u="sng" dirty="0" smtClean="0">
                <a:solidFill>
                  <a:srgbClr val="FF0000"/>
                </a:solidFill>
              </a:rPr>
              <a:t>自分の条件に合ったものや契約したい相手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を選んで契約することができるんだよ！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4" y="5238544"/>
            <a:ext cx="1267502" cy="1631287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2460615" y="4892472"/>
            <a:ext cx="5338368" cy="1566163"/>
          </a:xfrm>
          <a:prstGeom prst="wedgeRoundRectCallout">
            <a:avLst>
              <a:gd name="adj1" fmla="val -68795"/>
              <a:gd name="adj2" fmla="val 33494"/>
              <a:gd name="adj3" fmla="val 16667"/>
            </a:avLst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自分で選べるなんていいね！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でも、大きな契約をするときは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特に慎重にならなきゃいけないね！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6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81942-7C23-445F-875C-30BD93DE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45" y="2253286"/>
            <a:ext cx="9576549" cy="1293954"/>
          </a:xfrm>
        </p:spPr>
        <p:txBody>
          <a:bodyPr>
            <a:noAutofit/>
          </a:bodyPr>
          <a:lstStyle/>
          <a:p>
            <a:r>
              <a:rPr lang="ja-JP" altLang="en-US" sz="4800" dirty="0"/>
              <a:t>自分の目的や条件</a:t>
            </a:r>
            <a:r>
              <a:rPr lang="ja-JP" altLang="en-US" sz="4800" dirty="0" smtClean="0"/>
              <a:t>に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　　　　合った</a:t>
            </a:r>
            <a:r>
              <a:rPr lang="ja-JP" altLang="en-US" sz="4800" dirty="0"/>
              <a:t>ものを選ぼう！</a:t>
            </a:r>
            <a:endParaRPr lang="en-US" altLang="ja-JP" sz="4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2" y="3747599"/>
            <a:ext cx="2217427" cy="311040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1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77333" y="356050"/>
            <a:ext cx="9413724" cy="609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 smtClean="0"/>
              <a:t>リーフレットの事例で考えてみよう！</a:t>
            </a:r>
            <a:endParaRPr lang="en-US" altLang="ja-JP" sz="3200" dirty="0" smtClean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1458686" y="1438051"/>
            <a:ext cx="9481457" cy="1231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800" dirty="0" smtClean="0">
                <a:solidFill>
                  <a:schemeClr val="tx1"/>
                </a:solidFill>
              </a:rPr>
              <a:t>ツカサさん（１８歳・貯金額５万円）は、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ゲーム機を買うかどうか悩んでいる・・・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6073289" y="5545042"/>
            <a:ext cx="3743372" cy="6245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600" dirty="0" smtClean="0">
                <a:solidFill>
                  <a:srgbClr val="FF0000"/>
                </a:solidFill>
              </a:rPr>
              <a:t>ツカサさんが自由に</a:t>
            </a:r>
            <a:endParaRPr lang="en-US" altLang="ja-JP" sz="2600" dirty="0" smtClean="0">
              <a:solidFill>
                <a:srgbClr val="FF0000"/>
              </a:solidFill>
            </a:endParaRPr>
          </a:p>
          <a:p>
            <a:r>
              <a:rPr lang="ja-JP" altLang="en-US" sz="2600" dirty="0" smtClean="0">
                <a:solidFill>
                  <a:srgbClr val="FF0000"/>
                </a:solidFill>
              </a:rPr>
              <a:t>決めることができる！</a:t>
            </a:r>
            <a:r>
              <a:rPr lang="ja-JP" altLang="en-US" sz="2600" dirty="0">
                <a:solidFill>
                  <a:schemeClr val="tx1"/>
                </a:solidFill>
              </a:rPr>
              <a:t>　　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1242390"/>
            <a:ext cx="1113181" cy="130202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1923"/>
          <a:stretch/>
        </p:blipFill>
        <p:spPr>
          <a:xfrm>
            <a:off x="1752600" y="2544417"/>
            <a:ext cx="7772400" cy="2767813"/>
          </a:xfrm>
          <a:prstGeom prst="rect">
            <a:avLst/>
          </a:prstGeom>
        </p:spPr>
      </p:pic>
      <p:sp>
        <p:nvSpPr>
          <p:cNvPr id="9" name="矢印: 下 17">
            <a:extLst>
              <a:ext uri="{FF2B5EF4-FFF2-40B4-BE49-F238E27FC236}">
                <a16:creationId xmlns:a16="http://schemas.microsoft.com/office/drawing/2014/main" id="{03364309-B060-476C-BF08-26EBCB5ABB22}"/>
              </a:ext>
            </a:extLst>
          </p:cNvPr>
          <p:cNvSpPr/>
          <p:nvPr/>
        </p:nvSpPr>
        <p:spPr>
          <a:xfrm rot="16200000">
            <a:off x="5455762" y="5761092"/>
            <a:ext cx="436146" cy="523463"/>
          </a:xfrm>
          <a:prstGeom prst="downArrow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6203648" y="5523159"/>
            <a:ext cx="4924866" cy="1334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</a:rPr>
              <a:t>　　　 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564037" y="5458907"/>
            <a:ext cx="4924866" cy="1334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・契約を結ぶかどうか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・誰と結ぶか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・どのような契約内容にするのか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　　 </a:t>
            </a:r>
            <a:r>
              <a:rPr lang="ja-JP" altLang="en-US" sz="2400" dirty="0" smtClean="0">
                <a:solidFill>
                  <a:schemeClr val="tx1"/>
                </a:solidFill>
              </a:rPr>
              <a:t>　　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77334" y="356050"/>
            <a:ext cx="8878388" cy="916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 smtClean="0"/>
              <a:t>契約を結ぶ前に、よく考えよう！</a:t>
            </a:r>
            <a:endParaRPr lang="en-US" altLang="ja-JP" sz="3200" dirty="0" smtClean="0"/>
          </a:p>
          <a:p>
            <a:r>
              <a:rPr lang="ja-JP" altLang="en-US" sz="3200" dirty="0" smtClean="0"/>
              <a:t>（目的や条件を整理しよう！）</a:t>
            </a:r>
            <a:endParaRPr lang="ja-JP" altLang="en-US" sz="32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DB86219-98F9-439F-8FF8-0F62ABDEF302}"/>
              </a:ext>
            </a:extLst>
          </p:cNvPr>
          <p:cNvSpPr txBox="1">
            <a:spLocks/>
          </p:cNvSpPr>
          <p:nvPr/>
        </p:nvSpPr>
        <p:spPr>
          <a:xfrm>
            <a:off x="4907016" y="1586297"/>
            <a:ext cx="4982034" cy="3276647"/>
          </a:xfrm>
          <a:prstGeom prst="rect">
            <a:avLst/>
          </a:prstGeom>
          <a:ln w="28575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●ゲーム機は今すぐ欲しい？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1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●使える金額はいくらまで？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1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●新しいものが必要か？</a:t>
            </a:r>
            <a:r>
              <a:rPr lang="ja-JP" altLang="en-US" sz="2400" dirty="0">
                <a:solidFill>
                  <a:srgbClr val="FF0000"/>
                </a:solidFill>
              </a:rPr>
              <a:t>　　　　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●買う前に現物を確認しなくても　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大丈夫？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1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●妥協できないポイントは？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</p:txBody>
      </p:sp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A6E6502-D999-4FC1-81A3-2DD470AA9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51" y="1414556"/>
            <a:ext cx="3397909" cy="461059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4BC37A-F090-4AA2-8EB0-BA37E205394D}"/>
              </a:ext>
            </a:extLst>
          </p:cNvPr>
          <p:cNvSpPr txBox="1"/>
          <p:nvPr/>
        </p:nvSpPr>
        <p:spPr>
          <a:xfrm>
            <a:off x="4907016" y="5142023"/>
            <a:ext cx="5426781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b="1" i="1" dirty="0" smtClean="0">
                <a:solidFill>
                  <a:srgbClr val="0070C0"/>
                </a:solidFill>
              </a:rPr>
              <a:t>目的や条件は、人それぞれ！！</a:t>
            </a:r>
            <a:endParaRPr kumimoji="1" lang="en-US" altLang="ja-JP" sz="2800" b="1" i="1" dirty="0" smtClean="0">
              <a:solidFill>
                <a:srgbClr val="0070C0"/>
              </a:solidFill>
            </a:endParaRPr>
          </a:p>
          <a:p>
            <a:r>
              <a:rPr kumimoji="1" lang="ja-JP" altLang="en-US" sz="2800" b="1" i="1" dirty="0" smtClean="0">
                <a:solidFill>
                  <a:srgbClr val="0070C0"/>
                </a:solidFill>
              </a:rPr>
              <a:t>契約を結ぶ前に、自分の目的や条件をきちんと整理しよう！</a:t>
            </a:r>
            <a:endParaRPr kumimoji="1" lang="ja-JP" alt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18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8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77333" y="261472"/>
            <a:ext cx="8665449" cy="609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よく考えて選ぼう！</a:t>
            </a:r>
            <a:endParaRPr lang="en-US" altLang="ja-JP" dirty="0" smtClean="0"/>
          </a:p>
        </p:txBody>
      </p:sp>
      <p:sp>
        <p:nvSpPr>
          <p:cNvPr id="6" name="角丸四角形吹き出し 5"/>
          <p:cNvSpPr/>
          <p:nvPr/>
        </p:nvSpPr>
        <p:spPr>
          <a:xfrm>
            <a:off x="598714" y="4062771"/>
            <a:ext cx="7402286" cy="1627365"/>
          </a:xfrm>
          <a:prstGeom prst="wedgeRoundRectCallout">
            <a:avLst>
              <a:gd name="adj1" fmla="val 63751"/>
              <a:gd name="adj2" fmla="val 26957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う～ん、すぐ</a:t>
            </a:r>
            <a:r>
              <a:rPr kumimoji="1" lang="ja-JP" altLang="en-US" sz="2400" dirty="0">
                <a:solidFill>
                  <a:schemeClr val="tx1"/>
                </a:solidFill>
              </a:rPr>
              <a:t>にでも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ゲームがしたいなあ。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なるべく安い方がいいし、中古でも構わないよ！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でも、現物は確認しておきたいな！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" y="1781417"/>
            <a:ext cx="1267502" cy="1631287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2373529" y="1591768"/>
            <a:ext cx="8357533" cy="1566163"/>
          </a:xfrm>
          <a:prstGeom prst="wedgeRoundRectCallout">
            <a:avLst>
              <a:gd name="adj1" fmla="val -64934"/>
              <a:gd name="adj2" fmla="val 17508"/>
              <a:gd name="adj3" fmla="val 16667"/>
            </a:avLst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５万円の貯金額じゃ、今すぐ新品を買うことはできないね。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すぐに欲しいなら、「赤れんが」か「タミオ君」のどちらかになるね！</a:t>
            </a:r>
            <a:endParaRPr kumimoji="1" lang="en-US" altLang="ja-JP" sz="24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25" y="4220597"/>
            <a:ext cx="1401614" cy="177440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60912" y="964203"/>
            <a:ext cx="33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～ツカサさんの場合～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427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66822" y="986062"/>
            <a:ext cx="9478049" cy="49607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/>
              <a:t>民法</a:t>
            </a:r>
            <a:r>
              <a:rPr lang="ja-JP" altLang="en-US" sz="4800" dirty="0"/>
              <a:t>の一部を改正する法律により、</a:t>
            </a:r>
            <a:r>
              <a:rPr lang="en-US" altLang="ja-JP" sz="4800" dirty="0"/>
              <a:t/>
            </a:r>
            <a:br>
              <a:rPr lang="en-US" altLang="ja-JP" sz="4800" dirty="0"/>
            </a:br>
            <a:r>
              <a:rPr lang="ja-JP" altLang="en-US" sz="4800" dirty="0">
                <a:solidFill>
                  <a:srgbClr val="FF0000"/>
                </a:solidFill>
              </a:rPr>
              <a:t>令和４年４月</a:t>
            </a:r>
            <a:r>
              <a:rPr lang="ja-JP" altLang="en-US" sz="4800" dirty="0"/>
              <a:t>から</a:t>
            </a:r>
            <a:r>
              <a:rPr lang="ja-JP" altLang="en-US" sz="4800" dirty="0" smtClean="0"/>
              <a:t>、</a:t>
            </a:r>
            <a:endParaRPr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>
                <a:solidFill>
                  <a:srgbClr val="FF0000"/>
                </a:solidFill>
              </a:rPr>
              <a:t>成年</a:t>
            </a:r>
            <a:r>
              <a:rPr lang="ja-JP" altLang="en-US" sz="4800" dirty="0">
                <a:solidFill>
                  <a:srgbClr val="FF0000"/>
                </a:solidFill>
              </a:rPr>
              <a:t>年齢は１８歳に</a:t>
            </a:r>
            <a:r>
              <a:rPr lang="ja-JP" altLang="en-US" sz="4800" dirty="0"/>
              <a:t>なりました！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734800" y="6424416"/>
            <a:ext cx="31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0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77333" y="261472"/>
            <a:ext cx="8665449" cy="609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よく考えて選ぼう！</a:t>
            </a:r>
            <a:endParaRPr lang="en-US" altLang="ja-JP" dirty="0" smtClean="0"/>
          </a:p>
        </p:txBody>
      </p:sp>
      <p:sp>
        <p:nvSpPr>
          <p:cNvPr id="6" name="角丸四角形吹き出し 5"/>
          <p:cNvSpPr/>
          <p:nvPr/>
        </p:nvSpPr>
        <p:spPr>
          <a:xfrm>
            <a:off x="425302" y="3194716"/>
            <a:ext cx="8567056" cy="1493409"/>
          </a:xfrm>
          <a:prstGeom prst="wedgeRoundRectCallout">
            <a:avLst>
              <a:gd name="adj1" fmla="val 62873"/>
              <a:gd name="adj2" fmla="val 24922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確かにそうだね！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ついでに、もう少し安くしてもらえないか交渉してみるよ！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2327516" y="1301616"/>
            <a:ext cx="8327573" cy="1566163"/>
          </a:xfrm>
          <a:prstGeom prst="wedgeRoundRectCallout">
            <a:avLst>
              <a:gd name="adj1" fmla="val -61651"/>
              <a:gd name="adj2" fmla="val 19593"/>
              <a:gd name="adj3" fmla="val 16667"/>
            </a:avLst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「赤れんが」が一番安いけど、大丈夫かなあ。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タミオ君に現物を見せてもらって、決めるのはどうか</a:t>
            </a:r>
            <a:r>
              <a:rPr kumimoji="1" lang="ja-JP" altLang="en-US" sz="2400" dirty="0" err="1" smtClean="0">
                <a:solidFill>
                  <a:schemeClr val="tx1"/>
                </a:solidFill>
              </a:rPr>
              <a:t>な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？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59" y="1301616"/>
            <a:ext cx="1213399" cy="1664508"/>
          </a:xfrm>
          <a:prstGeom prst="rect">
            <a:avLst/>
          </a:prstGeom>
        </p:spPr>
      </p:pic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1071FD9-662F-4ADF-80A7-2824014A8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237" y="3134727"/>
            <a:ext cx="1245703" cy="1781990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2615608" y="5015062"/>
            <a:ext cx="8039482" cy="1534594"/>
          </a:xfrm>
          <a:prstGeom prst="wedgeRoundRectCallout">
            <a:avLst>
              <a:gd name="adj1" fmla="val -63079"/>
              <a:gd name="adj2" fmla="val 14807"/>
              <a:gd name="adj3" fmla="val 16667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契約するときは、よく考えることが大事！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信頼できる人に相談すると、より良い契約をするための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ヒントをもらえるかもしれないよ！</a:t>
            </a:r>
            <a:endParaRPr kumimoji="1" lang="en-US" altLang="ja-JP" sz="2400" dirty="0" smtClean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9" y="4916717"/>
            <a:ext cx="1361430" cy="190968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57674" y="844678"/>
            <a:ext cx="33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～ツカサさんの場合～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131461" y="4957847"/>
            <a:ext cx="517793" cy="306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5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77334" y="356049"/>
            <a:ext cx="8878388" cy="1182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自分の条件に合致するものがなかったら？</a:t>
            </a: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DB86219-98F9-439F-8FF8-0F62ABDEF302}"/>
              </a:ext>
            </a:extLst>
          </p:cNvPr>
          <p:cNvSpPr txBox="1">
            <a:spLocks/>
          </p:cNvSpPr>
          <p:nvPr/>
        </p:nvSpPr>
        <p:spPr>
          <a:xfrm>
            <a:off x="1209368" y="1925204"/>
            <a:ext cx="8965921" cy="4806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>
                <a:solidFill>
                  <a:srgbClr val="FF0000"/>
                </a:solidFill>
              </a:rPr>
              <a:t>　　　　　　　　　　　　</a:t>
            </a:r>
            <a:endParaRPr lang="en-US" altLang="ja-JP" sz="2400" dirty="0">
              <a:solidFill>
                <a:srgbClr val="FF0000"/>
              </a:solidFill>
            </a:endParaRPr>
          </a:p>
          <a:p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DB86219-98F9-439F-8FF8-0F62ABDEF302}"/>
              </a:ext>
            </a:extLst>
          </p:cNvPr>
          <p:cNvSpPr txBox="1">
            <a:spLocks/>
          </p:cNvSpPr>
          <p:nvPr/>
        </p:nvSpPr>
        <p:spPr>
          <a:xfrm>
            <a:off x="972302" y="2419858"/>
            <a:ext cx="9764524" cy="1526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②条件を再検討してみよう！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・「譲れるもの」と「譲れないもの」</a:t>
            </a:r>
            <a:endParaRPr lang="en-US" altLang="ja-JP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solidFill>
                  <a:schemeClr val="tx1"/>
                </a:solidFill>
              </a:rPr>
              <a:t>　・「必ず</a:t>
            </a:r>
            <a:r>
              <a:rPr lang="ja-JP" altLang="en-US" sz="2400" dirty="0">
                <a:solidFill>
                  <a:schemeClr val="tx1"/>
                </a:solidFill>
              </a:rPr>
              <a:t>あってほしい</a:t>
            </a:r>
            <a:r>
              <a:rPr lang="ja-JP" altLang="en-US" sz="2400" dirty="0" smtClean="0">
                <a:solidFill>
                  <a:schemeClr val="tx1"/>
                </a:solidFill>
              </a:rPr>
              <a:t>もの」と「そうでもないもの」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　　　　　　　　　　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4532635" y="4060981"/>
            <a:ext cx="583893" cy="60321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1DB158-DB7D-47D6-8D70-FF5228B59231}"/>
              </a:ext>
            </a:extLst>
          </p:cNvPr>
          <p:cNvSpPr txBox="1"/>
          <p:nvPr/>
        </p:nvSpPr>
        <p:spPr>
          <a:xfrm>
            <a:off x="971074" y="4862092"/>
            <a:ext cx="897046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u="sng" dirty="0" smtClean="0">
                <a:solidFill>
                  <a:srgbClr val="FF0000"/>
                </a:solidFill>
              </a:rPr>
              <a:t>自分の目的や条件に合致するものがないときは、</a:t>
            </a:r>
            <a:endParaRPr lang="en-US" altLang="ja-JP" sz="2800" u="sng" dirty="0" smtClean="0">
              <a:solidFill>
                <a:srgbClr val="FF0000"/>
              </a:solidFill>
            </a:endParaRPr>
          </a:p>
          <a:p>
            <a:r>
              <a:rPr lang="ja-JP" altLang="en-US" sz="2800" u="sng" dirty="0" smtClean="0">
                <a:solidFill>
                  <a:srgbClr val="FF0000"/>
                </a:solidFill>
              </a:rPr>
              <a:t>無理に契約を結ばないこと！</a:t>
            </a:r>
            <a:endParaRPr lang="en-US" altLang="ja-JP" sz="2800" u="sng" dirty="0">
              <a:solidFill>
                <a:srgbClr val="FF0000"/>
              </a:solidFill>
            </a:endParaRP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8010476F-79CD-407B-91D6-0F8AC4E24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302" y="4483865"/>
            <a:ext cx="1397663" cy="196051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FDB86219-98F9-439F-8FF8-0F62ABDEF302}"/>
              </a:ext>
            </a:extLst>
          </p:cNvPr>
          <p:cNvSpPr txBox="1">
            <a:spLocks/>
          </p:cNvSpPr>
          <p:nvPr/>
        </p:nvSpPr>
        <p:spPr>
          <a:xfrm>
            <a:off x="972302" y="1576477"/>
            <a:ext cx="9764524" cy="729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①本当にその契約が必要か、もう一度考えてみよう！</a:t>
            </a: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　　　　　　　　　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21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91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81942-7C23-445F-875C-30BD93DE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45" y="2253286"/>
            <a:ext cx="9576549" cy="1293954"/>
          </a:xfrm>
        </p:spPr>
        <p:txBody>
          <a:bodyPr>
            <a:noAutofit/>
          </a:bodyPr>
          <a:lstStyle/>
          <a:p>
            <a:r>
              <a:rPr lang="ja-JP" altLang="en-US" sz="4800" dirty="0" smtClean="0"/>
              <a:t>契約するときに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/>
              <a:t>　</a:t>
            </a:r>
            <a:r>
              <a:rPr lang="ja-JP" altLang="en-US" sz="4800" dirty="0" smtClean="0"/>
              <a:t>　　　気を付けておくべきこと</a:t>
            </a:r>
            <a:endParaRPr lang="en-US" altLang="ja-JP" sz="4800" dirty="0"/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280C510-1893-4640-B4A8-321283CFA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019" y="3340363"/>
            <a:ext cx="2612095" cy="366400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22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76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77334" y="356050"/>
            <a:ext cx="8878388" cy="651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契約する上で大事なこと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638DF32-C0A4-4473-A6F7-A685AA222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227" y="1692713"/>
            <a:ext cx="1904499" cy="237213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93B945-B5A9-4AF5-B192-CCA86BB23AFB}"/>
              </a:ext>
            </a:extLst>
          </p:cNvPr>
          <p:cNvSpPr txBox="1"/>
          <p:nvPr/>
        </p:nvSpPr>
        <p:spPr>
          <a:xfrm>
            <a:off x="7306974" y="1381676"/>
            <a:ext cx="172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契約の相手</a:t>
            </a: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06EF20EF-88AF-4865-91B5-16CDE987E46D}"/>
              </a:ext>
            </a:extLst>
          </p:cNvPr>
          <p:cNvSpPr/>
          <p:nvPr/>
        </p:nvSpPr>
        <p:spPr>
          <a:xfrm rot="5400000">
            <a:off x="5104503" y="1625161"/>
            <a:ext cx="258746" cy="3195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8CAAB6E-2050-427D-BD66-79A998A73835}"/>
              </a:ext>
            </a:extLst>
          </p:cNvPr>
          <p:cNvSpPr txBox="1"/>
          <p:nvPr/>
        </p:nvSpPr>
        <p:spPr>
          <a:xfrm>
            <a:off x="3930487" y="3357576"/>
            <a:ext cx="259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話をしっかりと聞く</a:t>
            </a:r>
            <a:r>
              <a:rPr kumimoji="1" lang="ja-JP" altLang="en-US" dirty="0"/>
              <a:t>！</a:t>
            </a: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03364309-B060-476C-BF08-26EBCB5ABB22}"/>
              </a:ext>
            </a:extLst>
          </p:cNvPr>
          <p:cNvSpPr/>
          <p:nvPr/>
        </p:nvSpPr>
        <p:spPr>
          <a:xfrm rot="16200000">
            <a:off x="5104503" y="1007840"/>
            <a:ext cx="258746" cy="3195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55B31BC-F754-4397-B6C8-26F4FEFA5CB7}"/>
              </a:ext>
            </a:extLst>
          </p:cNvPr>
          <p:cNvSpPr txBox="1"/>
          <p:nvPr/>
        </p:nvSpPr>
        <p:spPr>
          <a:xfrm>
            <a:off x="3930488" y="1880005"/>
            <a:ext cx="259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誤解</a:t>
            </a:r>
            <a:r>
              <a:rPr kumimoji="1" lang="ja-JP" altLang="en-US" dirty="0"/>
              <a:t>のないように、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　　相手に伝える！</a:t>
            </a: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217CF093-A572-4BF3-BEC3-10A5FD64745F}"/>
              </a:ext>
            </a:extLst>
          </p:cNvPr>
          <p:cNvSpPr txBox="1">
            <a:spLocks/>
          </p:cNvSpPr>
          <p:nvPr/>
        </p:nvSpPr>
        <p:spPr>
          <a:xfrm>
            <a:off x="848128" y="4552794"/>
            <a:ext cx="7918651" cy="16459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①目的や</a:t>
            </a:r>
            <a:r>
              <a:rPr lang="ja-JP" altLang="en-US" sz="2400" dirty="0">
                <a:solidFill>
                  <a:schemeClr val="tx1"/>
                </a:solidFill>
              </a:rPr>
              <a:t>条件を踏まえ、自分が結びたい契約の内容を</a:t>
            </a:r>
            <a:r>
              <a:rPr lang="ja-JP" altLang="en-US" sz="2400" dirty="0" smtClean="0">
                <a:solidFill>
                  <a:schemeClr val="tx1"/>
                </a:solidFill>
              </a:rPr>
              <a:t>、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よく考える。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②自分が結びたい契約の内容を、相手</a:t>
            </a:r>
            <a:r>
              <a:rPr lang="ja-JP" altLang="en-US" sz="2400" dirty="0">
                <a:solidFill>
                  <a:schemeClr val="tx1"/>
                </a:solidFill>
              </a:rPr>
              <a:t>にきちんと</a:t>
            </a:r>
            <a:r>
              <a:rPr lang="ja-JP" altLang="en-US" sz="2400" dirty="0" smtClean="0">
                <a:solidFill>
                  <a:schemeClr val="tx1"/>
                </a:solidFill>
              </a:rPr>
              <a:t>伝える。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③</a:t>
            </a:r>
            <a:r>
              <a:rPr lang="ja-JP" altLang="en-US" sz="2400" dirty="0" smtClean="0">
                <a:solidFill>
                  <a:schemeClr val="tx1"/>
                </a:solidFill>
              </a:rPr>
              <a:t>相手</a:t>
            </a:r>
            <a:r>
              <a:rPr lang="ja-JP" altLang="en-US" sz="2400" dirty="0">
                <a:solidFill>
                  <a:schemeClr val="tx1"/>
                </a:solidFill>
              </a:rPr>
              <a:t>が</a:t>
            </a:r>
            <a:r>
              <a:rPr lang="ja-JP" altLang="en-US" sz="2400" dirty="0" smtClean="0">
                <a:solidFill>
                  <a:schemeClr val="tx1"/>
                </a:solidFill>
              </a:rPr>
              <a:t>結びたい契約の内容を、よく確認する。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④自分が納得できない内容の契約は、絶対に結ばない。</a:t>
            </a:r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4400" dirty="0">
                <a:solidFill>
                  <a:srgbClr val="FF0000"/>
                </a:solidFill>
              </a:rPr>
              <a:t>　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26" y="1856889"/>
            <a:ext cx="1591013" cy="2160372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8766779" y="4272813"/>
            <a:ext cx="1728317" cy="752012"/>
            <a:chOff x="8987417" y="4274546"/>
            <a:chExt cx="1728317" cy="752012"/>
          </a:xfrm>
        </p:grpSpPr>
        <p:sp>
          <p:nvSpPr>
            <p:cNvPr id="3" name="円形吹き出し 2"/>
            <p:cNvSpPr/>
            <p:nvPr/>
          </p:nvSpPr>
          <p:spPr>
            <a:xfrm>
              <a:off x="8987418" y="4274546"/>
              <a:ext cx="1728316" cy="752012"/>
            </a:xfrm>
            <a:prstGeom prst="wedgeEllipseCallout">
              <a:avLst>
                <a:gd name="adj1" fmla="val 36461"/>
                <a:gd name="adj2" fmla="val 93646"/>
              </a:avLst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293B945-B5A9-4AF5-B192-CCA86BB23AFB}"/>
                </a:ext>
              </a:extLst>
            </p:cNvPr>
            <p:cNvSpPr txBox="1"/>
            <p:nvPr/>
          </p:nvSpPr>
          <p:spPr>
            <a:xfrm>
              <a:off x="8987417" y="4514609"/>
              <a:ext cx="1728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/>
                <a:t>とっても大事！</a:t>
              </a:r>
            </a:p>
          </p:txBody>
        </p:sp>
      </p:grpSp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AA0DEC91-A55B-48CE-9A65-66B18C8E7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7989" y="4726236"/>
            <a:ext cx="1359307" cy="190670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10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544220" y="755560"/>
            <a:ext cx="8878388" cy="5286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通信販売の場合</a:t>
            </a: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DB86219-98F9-439F-8FF8-0F62ABDEF302}"/>
              </a:ext>
            </a:extLst>
          </p:cNvPr>
          <p:cNvSpPr txBox="1">
            <a:spLocks/>
          </p:cNvSpPr>
          <p:nvPr/>
        </p:nvSpPr>
        <p:spPr>
          <a:xfrm>
            <a:off x="1209368" y="1925204"/>
            <a:ext cx="8965921" cy="4806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>
                <a:solidFill>
                  <a:srgbClr val="FF0000"/>
                </a:solidFill>
              </a:rPr>
              <a:t>　　　　　　　　　　　　</a:t>
            </a:r>
            <a:endParaRPr lang="en-US" altLang="ja-JP" sz="2400" dirty="0">
              <a:solidFill>
                <a:srgbClr val="FF0000"/>
              </a:solidFill>
            </a:endParaRPr>
          </a:p>
          <a:p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DB86219-98F9-439F-8FF8-0F62ABDEF302}"/>
              </a:ext>
            </a:extLst>
          </p:cNvPr>
          <p:cNvSpPr txBox="1">
            <a:spLocks/>
          </p:cNvSpPr>
          <p:nvPr/>
        </p:nvSpPr>
        <p:spPr>
          <a:xfrm>
            <a:off x="1254742" y="3437406"/>
            <a:ext cx="7482537" cy="13446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/>
              <a:t>・注文前</a:t>
            </a:r>
            <a:r>
              <a:rPr lang="ja-JP" altLang="en-US" sz="2400" dirty="0"/>
              <a:t>に返品・解約の条件</a:t>
            </a:r>
            <a:r>
              <a:rPr lang="ja-JP" altLang="en-US" sz="2400" dirty="0" smtClean="0"/>
              <a:t>をしっかり確認する</a:t>
            </a:r>
            <a:endParaRPr lang="ja-JP" altLang="en-US" sz="2400" dirty="0"/>
          </a:p>
          <a:p>
            <a:r>
              <a:rPr lang="ja-JP" altLang="en-US" sz="2400" dirty="0" smtClean="0"/>
              <a:t>・低価格</a:t>
            </a:r>
            <a:r>
              <a:rPr lang="ja-JP" altLang="en-US" sz="2400" dirty="0"/>
              <a:t>を強調する</a:t>
            </a:r>
            <a:r>
              <a:rPr lang="ja-JP" altLang="en-US" sz="2400" dirty="0" smtClean="0"/>
              <a:t>広告は、特</a:t>
            </a:r>
            <a:r>
              <a:rPr lang="ja-JP" altLang="en-US" sz="2400" dirty="0"/>
              <a:t>に詳細を</a:t>
            </a:r>
            <a:r>
              <a:rPr lang="ja-JP" altLang="en-US" sz="2400" dirty="0" smtClean="0"/>
              <a:t>確認する</a:t>
            </a:r>
            <a:endParaRPr lang="ja-JP" altLang="en-US" sz="2400" dirty="0"/>
          </a:p>
          <a:p>
            <a:r>
              <a:rPr lang="ja-JP" altLang="en-US" sz="2400" dirty="0" smtClean="0"/>
              <a:t>・注文</a:t>
            </a:r>
            <a:r>
              <a:rPr lang="ja-JP" altLang="en-US" sz="2400" dirty="0"/>
              <a:t>する前</a:t>
            </a:r>
            <a:r>
              <a:rPr lang="ja-JP" altLang="en-US" sz="2400" dirty="0" smtClean="0"/>
              <a:t>に、販売</a:t>
            </a:r>
            <a:r>
              <a:rPr lang="ja-JP" altLang="en-US" sz="2400" dirty="0"/>
              <a:t>サイトを隅々まで</a:t>
            </a:r>
            <a:r>
              <a:rPr lang="ja-JP" altLang="en-US" sz="2400" dirty="0" smtClean="0"/>
              <a:t>確認する</a:t>
            </a:r>
            <a:endParaRPr lang="ja-JP" altLang="en-US" sz="2400" dirty="0"/>
          </a:p>
          <a:p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r>
              <a:rPr lang="ja-JP" altLang="en-US" sz="2400" dirty="0" smtClean="0"/>
              <a:t>　</a:t>
            </a:r>
            <a:endParaRPr lang="ja-JP" altLang="en-US" sz="2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99850" y="1623781"/>
            <a:ext cx="10057314" cy="1616377"/>
            <a:chOff x="499850" y="1334731"/>
            <a:chExt cx="10057314" cy="1616377"/>
          </a:xfrm>
        </p:grpSpPr>
        <p:sp>
          <p:nvSpPr>
            <p:cNvPr id="10" name="タイトル 1">
              <a:extLst>
                <a:ext uri="{FF2B5EF4-FFF2-40B4-BE49-F238E27FC236}">
                  <a16:creationId xmlns:a16="http://schemas.microsoft.com/office/drawing/2014/main" id="{217CF093-A572-4BF3-BEC3-10A5FD64745F}"/>
                </a:ext>
              </a:extLst>
            </p:cNvPr>
            <p:cNvSpPr txBox="1">
              <a:spLocks/>
            </p:cNvSpPr>
            <p:nvPr/>
          </p:nvSpPr>
          <p:spPr>
            <a:xfrm>
              <a:off x="677334" y="1334731"/>
              <a:ext cx="9879830" cy="161637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kumimoji="1"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r>
                <a:rPr lang="ja-JP" altLang="en-US" sz="2400" dirty="0" smtClean="0">
                  <a:solidFill>
                    <a:schemeClr val="tx1"/>
                  </a:solidFill>
                </a:rPr>
                <a:t>対面での契約ではないため、自分の希望をきちんと伝えることが</a:t>
              </a:r>
              <a:endParaRPr lang="en-US" altLang="ja-JP" sz="2400" dirty="0" smtClean="0">
                <a:solidFill>
                  <a:schemeClr val="tx1"/>
                </a:solidFill>
              </a:endParaRPr>
            </a:p>
            <a:p>
              <a:r>
                <a:rPr lang="ja-JP" altLang="en-US" sz="2400" dirty="0" smtClean="0">
                  <a:solidFill>
                    <a:schemeClr val="tx1"/>
                  </a:solidFill>
                </a:rPr>
                <a:t>難しい場合がある</a:t>
              </a:r>
              <a:endParaRPr lang="en-US" altLang="ja-JP" sz="240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solidFill>
                    <a:schemeClr val="tx1"/>
                  </a:solidFill>
                </a:rPr>
                <a:t>契約内容を十分確認しないまま、安易に契約してしまうことがある</a:t>
              </a:r>
              <a:endParaRPr lang="en-US" altLang="ja-JP" sz="2400" dirty="0" smtClean="0">
                <a:solidFill>
                  <a:schemeClr val="tx1"/>
                </a:solidFill>
              </a:endParaRPr>
            </a:p>
            <a:p>
              <a:r>
                <a:rPr lang="ja-JP" altLang="en-US" sz="4400" dirty="0" smtClean="0">
                  <a:solidFill>
                    <a:srgbClr val="FF0000"/>
                  </a:solidFill>
                </a:rPr>
                <a:t>　　</a:t>
              </a:r>
              <a:endParaRPr lang="ja-JP" alt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11" name="フローチャート: 抜出し 10"/>
            <p:cNvSpPr/>
            <p:nvPr/>
          </p:nvSpPr>
          <p:spPr>
            <a:xfrm rot="5400000">
              <a:off x="464531" y="2302996"/>
              <a:ext cx="248122" cy="177483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ローチャート: 抜出し 11"/>
            <p:cNvSpPr/>
            <p:nvPr/>
          </p:nvSpPr>
          <p:spPr>
            <a:xfrm rot="5400000">
              <a:off x="464833" y="1448275"/>
              <a:ext cx="248122" cy="177483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1254742" y="3240158"/>
            <a:ext cx="7040959" cy="1503700"/>
          </a:xfrm>
          <a:prstGeom prst="roundRect">
            <a:avLst>
              <a:gd name="adj" fmla="val 6108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093075" y="5332668"/>
            <a:ext cx="6883137" cy="771843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200" b="1" dirty="0" smtClean="0">
                <a:solidFill>
                  <a:srgbClr val="FF0000"/>
                </a:solidFill>
                <a:latin typeface="+mn-ea"/>
                <a:cs typeface="Meiryo UI" pitchFamily="50" charset="-128"/>
              </a:rPr>
              <a:t>もしも契約の相手とトラブルになってしまったら</a:t>
            </a:r>
            <a:r>
              <a:rPr lang="ja-JP" altLang="en-US" sz="2200" b="1" dirty="0" smtClean="0">
                <a:solidFill>
                  <a:srgbClr val="FF0000"/>
                </a:solidFill>
                <a:latin typeface="+mn-ea"/>
              </a:rPr>
              <a:t>、</a:t>
            </a:r>
            <a:endParaRPr lang="en-US" altLang="ja-JP" sz="22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200" b="1" dirty="0" smtClean="0">
                <a:solidFill>
                  <a:srgbClr val="FF0000"/>
                </a:solidFill>
                <a:latin typeface="+mn-ea"/>
              </a:rPr>
              <a:t>　電話</a:t>
            </a:r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やメール等の記録を</a:t>
            </a:r>
            <a:r>
              <a:rPr lang="ja-JP" altLang="en-US" sz="2200" b="1" dirty="0" smtClean="0">
                <a:solidFill>
                  <a:srgbClr val="FF0000"/>
                </a:solidFill>
                <a:latin typeface="+mn-ea"/>
              </a:rPr>
              <a:t>残しておこう！</a:t>
            </a:r>
            <a:endParaRPr lang="ja-JP" altLang="en-US" sz="2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4220" y="243369"/>
            <a:ext cx="107178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プラス</a:t>
            </a:r>
            <a:r>
              <a:rPr kumimoji="1" lang="en-US" altLang="ja-JP" dirty="0" smtClean="0">
                <a:solidFill>
                  <a:schemeClr val="bg1"/>
                </a:solidFill>
              </a:rPr>
              <a:t>α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4774" y="4782075"/>
            <a:ext cx="991894" cy="136065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98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81942-7C23-445F-875C-30BD93DE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890" y="2072597"/>
            <a:ext cx="8878388" cy="1024564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契約はいつ成立するんだろう？</a:t>
            </a:r>
            <a:endParaRPr kumimoji="1" lang="ja-JP" altLang="en-US" sz="4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54" y="3537201"/>
            <a:ext cx="2009452" cy="281867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89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374331" y="396703"/>
            <a:ext cx="9584677" cy="1272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600" dirty="0" smtClean="0"/>
              <a:t>Ｑ契約が成立した </a:t>
            </a:r>
            <a:r>
              <a:rPr lang="ja-JP" altLang="en-US" sz="2600" dirty="0"/>
              <a:t>（意思表示の</a:t>
            </a:r>
            <a:r>
              <a:rPr lang="ja-JP" altLang="en-US" sz="2600" dirty="0" smtClean="0"/>
              <a:t>合致があった）のはいつか？</a:t>
            </a:r>
            <a:endParaRPr lang="en-US" altLang="ja-JP" sz="2600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2" y="1669063"/>
            <a:ext cx="3819831" cy="4791209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FDB86219-98F9-439F-8FF8-0F62ABDEF302}"/>
              </a:ext>
            </a:extLst>
          </p:cNvPr>
          <p:cNvSpPr txBox="1">
            <a:spLocks/>
          </p:cNvSpPr>
          <p:nvPr/>
        </p:nvSpPr>
        <p:spPr>
          <a:xfrm>
            <a:off x="4194163" y="1789564"/>
            <a:ext cx="6311497" cy="5763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意思表示が合致（契約成立）したのは・・・</a:t>
            </a:r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FDB86219-98F9-439F-8FF8-0F62ABDEF302}"/>
              </a:ext>
            </a:extLst>
          </p:cNvPr>
          <p:cNvSpPr txBox="1">
            <a:spLocks/>
          </p:cNvSpPr>
          <p:nvPr/>
        </p:nvSpPr>
        <p:spPr>
          <a:xfrm>
            <a:off x="5929780" y="2870368"/>
            <a:ext cx="1991033" cy="5763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b="1" dirty="0" smtClean="0">
                <a:solidFill>
                  <a:srgbClr val="002060"/>
                </a:solidFill>
              </a:rPr>
              <a:t>③</a:t>
            </a:r>
            <a:r>
              <a:rPr lang="ja-JP" altLang="en-US" sz="3200" dirty="0">
                <a:solidFill>
                  <a:schemeClr val="tx1"/>
                </a:solidFill>
              </a:rPr>
              <a:t>の時点</a:t>
            </a:r>
            <a:endParaRPr lang="en-US" altLang="ja-JP" sz="3200" dirty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6560392" y="2355699"/>
            <a:ext cx="516193" cy="4129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ローチャート: 代替処理 1"/>
          <p:cNvSpPr/>
          <p:nvPr/>
        </p:nvSpPr>
        <p:spPr>
          <a:xfrm>
            <a:off x="4406189" y="3584373"/>
            <a:ext cx="5751363" cy="145109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solidFill>
                  <a:srgbClr val="002060"/>
                </a:solidFill>
              </a:rPr>
              <a:t>①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は、</a:t>
            </a:r>
            <a:r>
              <a:rPr kumimoji="1" lang="ja-JP" altLang="en-US" sz="2000" b="1" dirty="0" smtClean="0">
                <a:solidFill>
                  <a:srgbClr val="0070C0"/>
                </a:solidFill>
              </a:rPr>
              <a:t>契約を結ぶ前の交渉</a:t>
            </a:r>
            <a:endParaRPr kumimoji="1" lang="en-US" altLang="ja-JP" sz="2000" b="1" dirty="0" smtClean="0">
              <a:solidFill>
                <a:srgbClr val="0070C0"/>
              </a:solidFill>
            </a:endParaRPr>
          </a:p>
          <a:p>
            <a:r>
              <a:rPr kumimoji="1" lang="ja-JP" altLang="en-US" sz="2000" b="1" dirty="0" smtClean="0">
                <a:solidFill>
                  <a:srgbClr val="002060"/>
                </a:solidFill>
              </a:rPr>
              <a:t>②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は、売り手から買い手への</a:t>
            </a:r>
            <a:r>
              <a:rPr kumimoji="1" lang="ja-JP" altLang="en-US" sz="2000" b="1" dirty="0" smtClean="0">
                <a:solidFill>
                  <a:srgbClr val="0070C0"/>
                </a:solidFill>
              </a:rPr>
              <a:t>「契約の申込み」</a:t>
            </a:r>
            <a:endParaRPr kumimoji="1" lang="en-US" altLang="ja-JP" sz="2000" b="1" dirty="0" smtClean="0">
              <a:solidFill>
                <a:srgbClr val="0070C0"/>
              </a:solidFill>
            </a:endParaRPr>
          </a:p>
          <a:p>
            <a:r>
              <a:rPr kumimoji="1" lang="ja-JP" altLang="en-US" sz="2000" b="1" dirty="0" smtClean="0">
                <a:solidFill>
                  <a:srgbClr val="002060"/>
                </a:solidFill>
              </a:rPr>
              <a:t>③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は、買い手の売り手への</a:t>
            </a:r>
            <a:r>
              <a:rPr kumimoji="1" lang="ja-JP" altLang="en-US" sz="2000" b="1" dirty="0" smtClean="0">
                <a:solidFill>
                  <a:srgbClr val="0070C0"/>
                </a:solidFill>
              </a:rPr>
              <a:t>「承諾」</a:t>
            </a:r>
            <a:endParaRPr kumimoji="1" lang="en-US" altLang="ja-JP" sz="2000" b="1" dirty="0" smtClean="0">
              <a:solidFill>
                <a:srgbClr val="0070C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98565" y="5732298"/>
            <a:ext cx="407624" cy="275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FDB86219-98F9-439F-8FF8-0F62ABDEF302}"/>
              </a:ext>
            </a:extLst>
          </p:cNvPr>
          <p:cNvSpPr txBox="1">
            <a:spLocks/>
          </p:cNvSpPr>
          <p:nvPr/>
        </p:nvSpPr>
        <p:spPr>
          <a:xfrm>
            <a:off x="4194163" y="5416177"/>
            <a:ext cx="7453301" cy="92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「売ります」と「買います」の</a:t>
            </a:r>
            <a:r>
              <a:rPr lang="ja-JP" altLang="en-US" sz="2400" dirty="0" smtClean="0">
                <a:solidFill>
                  <a:srgbClr val="FF0000"/>
                </a:solidFill>
              </a:rPr>
              <a:t>双方の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意思表示が合致したとき、契約は成立</a:t>
            </a:r>
            <a:r>
              <a:rPr lang="ja-JP" altLang="en-US" sz="2400" dirty="0" smtClean="0">
                <a:solidFill>
                  <a:schemeClr val="tx1"/>
                </a:solidFill>
              </a:rPr>
              <a:t>する！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26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8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2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729799" y="781768"/>
            <a:ext cx="8665449" cy="783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契約書がなくても、契約は成立する！</a:t>
            </a:r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6731307" y="2318316"/>
            <a:ext cx="3139806" cy="39480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契約書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_____________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_____________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_____________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_____________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_____________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_____________</a:t>
            </a:r>
          </a:p>
          <a:p>
            <a:pPr algn="ctr"/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        </a:t>
            </a: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　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　　　　ツカサ　　　　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　　　　　タミオ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677333" y="1774934"/>
            <a:ext cx="6139103" cy="543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u="sng" dirty="0" smtClean="0">
                <a:solidFill>
                  <a:srgbClr val="FF0000"/>
                </a:solidFill>
              </a:rPr>
              <a:t>口頭の約束</a:t>
            </a:r>
            <a:r>
              <a:rPr lang="ja-JP" altLang="en-US" sz="2400" dirty="0" smtClean="0">
                <a:solidFill>
                  <a:schemeClr val="tx1"/>
                </a:solidFill>
              </a:rPr>
              <a:t>でも契約は成立する！（原則）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77332" y="2458387"/>
            <a:ext cx="5073473" cy="27581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677356" y="5539558"/>
            <a:ext cx="4511589" cy="72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後でトラブルにならないように、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契約書は保管しておこう！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280C510-1893-4640-B4A8-321283CFA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996" y="5216578"/>
            <a:ext cx="1121361" cy="1572941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293B945-B5A9-4AF5-B192-CCA86BB23AFB}"/>
              </a:ext>
            </a:extLst>
          </p:cNvPr>
          <p:cNvSpPr txBox="1"/>
          <p:nvPr/>
        </p:nvSpPr>
        <p:spPr>
          <a:xfrm>
            <a:off x="7533523" y="3555411"/>
            <a:ext cx="1861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証拠に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なるよ！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729799" y="4105941"/>
            <a:ext cx="4932871" cy="877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　　　　　　　　　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契約書は、そこに書いてある内容</a:t>
            </a:r>
            <a:r>
              <a:rPr kumimoji="1" lang="ja-JP" altLang="en-US" dirty="0">
                <a:solidFill>
                  <a:schemeClr val="tx1"/>
                </a:solidFill>
              </a:rPr>
              <a:t>について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u="sng" dirty="0" smtClean="0">
                <a:solidFill>
                  <a:schemeClr val="tx1"/>
                </a:solidFill>
              </a:rPr>
              <a:t>契約したことの大きな</a:t>
            </a:r>
            <a:r>
              <a:rPr kumimoji="1" lang="ja-JP" altLang="en-US" b="1" u="sng" dirty="0" smtClean="0">
                <a:solidFill>
                  <a:srgbClr val="0070C0"/>
                </a:solidFill>
              </a:rPr>
              <a:t>証拠</a:t>
            </a:r>
            <a:r>
              <a:rPr kumimoji="1" lang="ja-JP" altLang="en-US" u="sng" dirty="0" smtClean="0">
                <a:solidFill>
                  <a:schemeClr val="tx1"/>
                </a:solidFill>
              </a:rPr>
              <a:t>になる！</a:t>
            </a:r>
            <a:endParaRPr kumimoji="1" lang="en-US" altLang="ja-JP" u="sng" dirty="0">
              <a:solidFill>
                <a:schemeClr val="tx1"/>
              </a:solidFill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729799" y="2614436"/>
            <a:ext cx="4932871" cy="11845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＜契約書を作成する目的＞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ts val="1500"/>
              </a:lnSpc>
            </a:pP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　契約内容を明確にし、合意した内容を確認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　できるようにするため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6904" y="285502"/>
            <a:ext cx="107178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プラス</a:t>
            </a:r>
            <a:r>
              <a:rPr kumimoji="1" lang="en-US" altLang="ja-JP" dirty="0" smtClean="0">
                <a:solidFill>
                  <a:schemeClr val="bg1"/>
                </a:solidFill>
              </a:rPr>
              <a:t>α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2883060" y="3813569"/>
            <a:ext cx="313174" cy="3678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4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77333" y="356050"/>
            <a:ext cx="8665449" cy="609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/>
              <a:t>Ｑ契約が成立したら、どうなるの？</a:t>
            </a:r>
            <a:endParaRPr lang="en-US" altLang="ja-JP" sz="3200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2014715" y="4369154"/>
            <a:ext cx="7328067" cy="1208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 smtClean="0">
                <a:solidFill>
                  <a:schemeClr val="tx1"/>
                </a:solidFill>
              </a:rPr>
              <a:t>契約した当事者双方に、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それぞれ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権利</a:t>
            </a:r>
            <a:r>
              <a:rPr lang="ja-JP" altLang="en-US" sz="3200" dirty="0" smtClean="0">
                <a:solidFill>
                  <a:schemeClr val="tx1"/>
                </a:solidFill>
              </a:rPr>
              <a:t>と</a:t>
            </a:r>
            <a:r>
              <a:rPr lang="ja-JP" altLang="en-US" sz="3200" b="1" dirty="0" smtClean="0">
                <a:solidFill>
                  <a:srgbClr val="0070C0"/>
                </a:solidFill>
              </a:rPr>
              <a:t>義務</a:t>
            </a:r>
            <a:r>
              <a:rPr lang="ja-JP" altLang="en-US" sz="3200" dirty="0" smtClean="0">
                <a:solidFill>
                  <a:schemeClr val="tx1"/>
                </a:solidFill>
              </a:rPr>
              <a:t>が発生する！</a:t>
            </a:r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　　　 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5E534BC-A057-42DA-9611-586D3A030CE4}"/>
              </a:ext>
            </a:extLst>
          </p:cNvPr>
          <p:cNvCxnSpPr>
            <a:cxnSpLocks/>
          </p:cNvCxnSpPr>
          <p:nvPr/>
        </p:nvCxnSpPr>
        <p:spPr>
          <a:xfrm>
            <a:off x="2442683" y="2172222"/>
            <a:ext cx="5126182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角丸四角形 6"/>
          <p:cNvSpPr/>
          <p:nvPr/>
        </p:nvSpPr>
        <p:spPr>
          <a:xfrm>
            <a:off x="1154883" y="2844738"/>
            <a:ext cx="974035" cy="5367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売主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7BDDC21-F98C-4DAE-BFFE-7688D10DE1C1}"/>
              </a:ext>
            </a:extLst>
          </p:cNvPr>
          <p:cNvCxnSpPr>
            <a:cxnSpLocks/>
          </p:cNvCxnSpPr>
          <p:nvPr/>
        </p:nvCxnSpPr>
        <p:spPr>
          <a:xfrm flipH="1">
            <a:off x="2442465" y="2907985"/>
            <a:ext cx="5126400" cy="0"/>
          </a:xfrm>
          <a:prstGeom prst="straightConnector1">
            <a:avLst/>
          </a:prstGeom>
          <a:ln w="7620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>
          <a:xfrm>
            <a:off x="7901211" y="2842860"/>
            <a:ext cx="974035" cy="5367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買主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44" y="1535587"/>
            <a:ext cx="1030874" cy="139978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638DF32-C0A4-4473-A6F7-A685AA222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142" y="1409075"/>
            <a:ext cx="1225405" cy="152629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246" y="2215868"/>
            <a:ext cx="1004341" cy="626992"/>
          </a:xfrm>
          <a:prstGeom prst="rect">
            <a:avLst/>
          </a:prstGeom>
        </p:spPr>
      </p:pic>
      <p:sp>
        <p:nvSpPr>
          <p:cNvPr id="24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3069549" y="3111216"/>
            <a:ext cx="3872232" cy="786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</a:rPr>
              <a:t>・ゲーム機の引渡し</a:t>
            </a:r>
            <a:r>
              <a:rPr lang="ja-JP" altLang="en-US" sz="1800" dirty="0">
                <a:solidFill>
                  <a:schemeClr val="tx1"/>
                </a:solidFill>
              </a:rPr>
              <a:t>を求める</a:t>
            </a:r>
            <a:r>
              <a:rPr lang="ja-JP" altLang="en-US" sz="1800" dirty="0" smtClean="0">
                <a:solidFill>
                  <a:srgbClr val="FF0000"/>
                </a:solidFill>
              </a:rPr>
              <a:t>権利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r>
              <a:rPr lang="ja-JP" altLang="en-US" sz="1800" dirty="0" smtClean="0">
                <a:solidFill>
                  <a:schemeClr val="tx1"/>
                </a:solidFill>
              </a:rPr>
              <a:t>・代金を支払う</a:t>
            </a:r>
            <a:r>
              <a:rPr lang="ja-JP" altLang="en-US" sz="1800" dirty="0" smtClean="0">
                <a:solidFill>
                  <a:srgbClr val="0070C0"/>
                </a:solidFill>
              </a:rPr>
              <a:t>義務</a:t>
            </a: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3069549" y="1429443"/>
            <a:ext cx="3872232" cy="786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</a:rPr>
              <a:t>・代金の支払いを求める</a:t>
            </a:r>
            <a:r>
              <a:rPr lang="ja-JP" altLang="en-US" sz="1800" dirty="0" smtClean="0">
                <a:solidFill>
                  <a:srgbClr val="FF0000"/>
                </a:solidFill>
              </a:rPr>
              <a:t>権利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r>
              <a:rPr lang="ja-JP" altLang="en-US" sz="1800" dirty="0" smtClean="0">
                <a:solidFill>
                  <a:schemeClr val="tx1"/>
                </a:solidFill>
              </a:rPr>
              <a:t>・ゲーム機を引き渡す</a:t>
            </a:r>
            <a:r>
              <a:rPr lang="ja-JP" altLang="en-US" sz="1800" dirty="0" smtClean="0">
                <a:solidFill>
                  <a:srgbClr val="0070C0"/>
                </a:solidFill>
              </a:rPr>
              <a:t>義務</a:t>
            </a: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52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81942-7C23-445F-875C-30BD93DE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99" y="2072597"/>
            <a:ext cx="8878388" cy="1024564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契約の拘束力について学ぼう</a:t>
            </a:r>
            <a:endParaRPr kumimoji="1" lang="ja-JP" altLang="en-US" sz="4800" dirty="0"/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AA0DEC91-A55B-48CE-9A65-66B18C8E7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963" y="3607913"/>
            <a:ext cx="2050420" cy="287613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1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81942-7C23-445F-875C-30BD93DE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7579"/>
            <a:ext cx="10280073" cy="1747222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　成年年齢って何？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800" dirty="0" smtClean="0"/>
              <a:t>　１７歳と１８歳は、何が違うの？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endParaRPr kumimoji="1" lang="ja-JP" altLang="en-US" sz="4800" dirty="0"/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055F9567-2740-45B5-8D30-2B04E05E7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830" y="3716498"/>
            <a:ext cx="2402570" cy="337010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734800" y="6424416"/>
            <a:ext cx="31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80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77334" y="356049"/>
            <a:ext cx="8878388" cy="717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 smtClean="0"/>
              <a:t>こんなことは、許されるの？</a:t>
            </a:r>
            <a:endParaRPr lang="ja-JP" altLang="en-US" sz="3200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FDB86219-98F9-439F-8FF8-0F62ABDEF302}"/>
              </a:ext>
            </a:extLst>
          </p:cNvPr>
          <p:cNvSpPr txBox="1">
            <a:spLocks/>
          </p:cNvSpPr>
          <p:nvPr/>
        </p:nvSpPr>
        <p:spPr>
          <a:xfrm>
            <a:off x="895222" y="4133651"/>
            <a:ext cx="3081033" cy="796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</a:rPr>
              <a:t>契約時、コントローラーの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</a:rPr>
              <a:t>個数は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２個</a:t>
            </a:r>
            <a:r>
              <a:rPr lang="ja-JP" altLang="en-US" sz="1600" dirty="0" smtClean="0">
                <a:solidFill>
                  <a:schemeClr val="tx1"/>
                </a:solidFill>
              </a:rPr>
              <a:t>という条件だった</a:t>
            </a: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89" y="1348588"/>
            <a:ext cx="4006487" cy="2713383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5116528" y="1345254"/>
            <a:ext cx="6895363" cy="3270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u="sng" dirty="0" smtClean="0">
                <a:solidFill>
                  <a:schemeClr val="tx1"/>
                </a:solidFill>
              </a:rPr>
              <a:t>契約をしたら拘束力が生じる（</a:t>
            </a:r>
            <a:r>
              <a:rPr kumimoji="1" lang="ja-JP" altLang="en-US" b="1" u="sng" dirty="0" smtClean="0">
                <a:solidFill>
                  <a:srgbClr val="0070C0"/>
                </a:solidFill>
              </a:rPr>
              <a:t>契約の拘束力</a:t>
            </a:r>
            <a:r>
              <a:rPr kumimoji="1" lang="ja-JP" altLang="en-US" b="1" u="sng" dirty="0" smtClean="0">
                <a:solidFill>
                  <a:schemeClr val="tx1"/>
                </a:solidFill>
              </a:rPr>
              <a:t>）</a:t>
            </a:r>
            <a:endParaRPr kumimoji="1" lang="en-US" altLang="ja-JP" b="1" u="sng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●合意した内容は、お互いに守らなければならない（義務）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●一方的な都合で、契約を解消することはできない　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【</a:t>
            </a:r>
            <a:r>
              <a:rPr kumimoji="1" lang="ja-JP" altLang="en-US" dirty="0" smtClean="0">
                <a:solidFill>
                  <a:srgbClr val="FF0000"/>
                </a:solidFill>
              </a:rPr>
              <a:t>理由</a:t>
            </a:r>
            <a:r>
              <a:rPr kumimoji="1" lang="en-US" altLang="ja-JP" dirty="0" smtClean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　安易に契約を解消してもよいとすると、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　皆が安心して契約を結ぶことができなくなるから</a:t>
            </a:r>
            <a:r>
              <a:rPr kumimoji="1" lang="ja-JP" altLang="en-US" sz="2800" b="1" dirty="0" smtClean="0">
                <a:solidFill>
                  <a:srgbClr val="0070C0"/>
                </a:solidFill>
              </a:rPr>
              <a:t> 　  </a:t>
            </a:r>
            <a:endParaRPr kumimoji="1" lang="en-US" altLang="ja-JP" sz="2800" b="1" u="sng" dirty="0" smtClean="0">
              <a:solidFill>
                <a:srgbClr val="0070C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89" y="5246834"/>
            <a:ext cx="1075983" cy="1415387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2603032" y="5201637"/>
            <a:ext cx="7150453" cy="1153579"/>
          </a:xfrm>
          <a:prstGeom prst="wedgeRoundRectCallout">
            <a:avLst>
              <a:gd name="adj1" fmla="val -60982"/>
              <a:gd name="adj2" fmla="val 15664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</a:rPr>
              <a:t>相手が契約した内容と異なる対応をしたときは、契約したとおりに対応するよう、求めることができるんだよ！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これが「契約の拘束力」なんだ！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2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126458" y="5581022"/>
            <a:ext cx="974035" cy="5367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売主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7BDDC21-F98C-4DAE-BFFE-7688D10DE1C1}"/>
              </a:ext>
            </a:extLst>
          </p:cNvPr>
          <p:cNvCxnSpPr>
            <a:cxnSpLocks/>
          </p:cNvCxnSpPr>
          <p:nvPr/>
        </p:nvCxnSpPr>
        <p:spPr>
          <a:xfrm flipH="1">
            <a:off x="2310349" y="4733881"/>
            <a:ext cx="5126400" cy="0"/>
          </a:xfrm>
          <a:prstGeom prst="straightConnector1">
            <a:avLst/>
          </a:prstGeom>
          <a:ln w="7620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>
          <a:xfrm>
            <a:off x="7711516" y="5581023"/>
            <a:ext cx="974035" cy="5367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買主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19" y="4314074"/>
            <a:ext cx="1030874" cy="139978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638DF32-C0A4-4473-A6F7-A685AA222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830" y="4176545"/>
            <a:ext cx="1225405" cy="1526294"/>
          </a:xfrm>
          <a:prstGeom prst="rect">
            <a:avLst/>
          </a:prstGeom>
        </p:spPr>
      </p:pic>
      <p:sp>
        <p:nvSpPr>
          <p:cNvPr id="24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2729346" y="4882091"/>
            <a:ext cx="4760672" cy="1395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</a:rPr>
              <a:t>①ゲーム機を修理してください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                     or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  </a:t>
            </a:r>
            <a:r>
              <a:rPr lang="ja-JP" altLang="en-US" sz="2000" dirty="0" smtClean="0">
                <a:solidFill>
                  <a:schemeClr val="tx1"/>
                </a:solidFill>
              </a:rPr>
              <a:t>代わりのゲーム機をください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chemeClr val="tx1"/>
                </a:solidFill>
              </a:rPr>
              <a:t>②代金を安くしてください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chemeClr val="tx1"/>
                </a:solidFill>
              </a:rPr>
              <a:t>③お金を返して</a:t>
            </a:r>
            <a:r>
              <a:rPr lang="ja-JP" altLang="en-US" sz="2000" dirty="0">
                <a:solidFill>
                  <a:schemeClr val="tx1"/>
                </a:solidFill>
              </a:rPr>
              <a:t>ください（契約の</a:t>
            </a:r>
            <a:r>
              <a:rPr lang="ja-JP" altLang="en-US" sz="2000" dirty="0" smtClean="0">
                <a:solidFill>
                  <a:schemeClr val="tx1"/>
                </a:solidFill>
              </a:rPr>
              <a:t>解除）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250034" y="646758"/>
            <a:ext cx="10300286" cy="6105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000" dirty="0" smtClean="0"/>
              <a:t>引き渡された物に問題があったときに、できること！</a:t>
            </a:r>
            <a:endParaRPr lang="ja-JP" altLang="en-US" sz="3000" dirty="0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663522" y="1301901"/>
            <a:ext cx="8975035" cy="27294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例えば、売買契約において・・・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①引き渡された物が一部壊れていたとき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②①のとき、売主が修理に応じないとき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③引き渡された物が完全に壊れていて、修理が不可能なとき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7176" y="146341"/>
            <a:ext cx="107178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プラス</a:t>
            </a:r>
            <a:r>
              <a:rPr kumimoji="1" lang="en-US" altLang="ja-JP" dirty="0" smtClean="0">
                <a:solidFill>
                  <a:schemeClr val="bg1"/>
                </a:solidFill>
              </a:rPr>
              <a:t>α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19176" y="4326967"/>
            <a:ext cx="476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契約には拘束力があるから、要求できる！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31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05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576904" y="1364923"/>
            <a:ext cx="9173024" cy="27794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94120" y="661858"/>
            <a:ext cx="8878388" cy="717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クーリング・オフ制度を覚えておこう！</a:t>
            </a:r>
            <a:endParaRPr lang="ja-JP" altLang="en-US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FDB86219-98F9-439F-8FF8-0F62ABDEF302}"/>
              </a:ext>
            </a:extLst>
          </p:cNvPr>
          <p:cNvSpPr txBox="1">
            <a:spLocks/>
          </p:cNvSpPr>
          <p:nvPr/>
        </p:nvSpPr>
        <p:spPr>
          <a:xfrm>
            <a:off x="694120" y="1613992"/>
            <a:ext cx="9540092" cy="2809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・キャッチセールス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・電話での勧誘　など　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契約の申込みや、契約の締結をした場合であっても・・・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→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一定の期間内</a:t>
            </a:r>
            <a:r>
              <a:rPr lang="ja-JP" altLang="en-US" sz="2400" dirty="0" smtClean="0">
                <a:solidFill>
                  <a:schemeClr val="tx1"/>
                </a:solidFill>
              </a:rPr>
              <a:t>であれば、無条件で契約の申込みを撤回したり、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契約を解除したりできる</a:t>
            </a: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A77F4B0-C32D-4730-B65F-8F85D0A8B7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" t="17687" r="-590" b="17486"/>
          <a:stretch/>
        </p:blipFill>
        <p:spPr>
          <a:xfrm>
            <a:off x="9465411" y="4736865"/>
            <a:ext cx="2216901" cy="2015904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FDB86219-98F9-439F-8FF8-0F62ABDEF302}"/>
              </a:ext>
            </a:extLst>
          </p:cNvPr>
          <p:cNvSpPr txBox="1">
            <a:spLocks/>
          </p:cNvSpPr>
          <p:nvPr/>
        </p:nvSpPr>
        <p:spPr>
          <a:xfrm>
            <a:off x="3171152" y="714737"/>
            <a:ext cx="4947612" cy="161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4308445" y="1754453"/>
            <a:ext cx="2939736" cy="750741"/>
            <a:chOff x="4308445" y="1754453"/>
            <a:chExt cx="2939736" cy="750741"/>
          </a:xfrm>
        </p:grpSpPr>
        <p:sp>
          <p:nvSpPr>
            <p:cNvPr id="11" name="角丸四角形 10"/>
            <p:cNvSpPr/>
            <p:nvPr/>
          </p:nvSpPr>
          <p:spPr>
            <a:xfrm>
              <a:off x="4308445" y="1754453"/>
              <a:ext cx="2509876" cy="45399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4435708" y="1828086"/>
              <a:ext cx="2812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+mn-ea"/>
                </a:rPr>
                <a:t>不意打ち的な販売</a:t>
              </a:r>
              <a:endParaRPr lang="en-US" altLang="ja-JP" sz="2000" dirty="0">
                <a:latin typeface="+mn-ea"/>
              </a:endParaRPr>
            </a:p>
            <a:p>
              <a:endParaRPr kumimoji="1" lang="ja-JP" altLang="en-US" dirty="0"/>
            </a:p>
          </p:txBody>
        </p:sp>
      </p:grpSp>
      <p:sp>
        <p:nvSpPr>
          <p:cNvPr id="15" name="円形吹き出し 14"/>
          <p:cNvSpPr/>
          <p:nvPr/>
        </p:nvSpPr>
        <p:spPr>
          <a:xfrm>
            <a:off x="1829937" y="5442753"/>
            <a:ext cx="3079693" cy="1120267"/>
          </a:xfrm>
          <a:prstGeom prst="wedgeEllipseCallout">
            <a:avLst>
              <a:gd name="adj1" fmla="val -63534"/>
              <a:gd name="adj2" fmla="val 3125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期間の制限や適用対象にならない取引もあるから注意してね！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76" y="5228637"/>
            <a:ext cx="1225402" cy="152413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76904" y="236761"/>
            <a:ext cx="107178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プラス</a:t>
            </a:r>
            <a:r>
              <a:rPr kumimoji="1" lang="en-US" altLang="ja-JP" dirty="0" smtClean="0">
                <a:solidFill>
                  <a:schemeClr val="bg1"/>
                </a:solidFill>
              </a:rPr>
              <a:t>α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854095" y="4250298"/>
            <a:ext cx="8478114" cy="963943"/>
            <a:chOff x="826265" y="4146017"/>
            <a:chExt cx="8478114" cy="963943"/>
          </a:xfrm>
        </p:grpSpPr>
        <p:sp>
          <p:nvSpPr>
            <p:cNvPr id="7" name="角丸四角形 6"/>
            <p:cNvSpPr/>
            <p:nvPr/>
          </p:nvSpPr>
          <p:spPr>
            <a:xfrm>
              <a:off x="826265" y="4338117"/>
              <a:ext cx="8478114" cy="771843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※</a:t>
              </a:r>
              <a:r>
                <a:rPr lang="ja-JP" altLang="en-US" sz="2400" b="1" dirty="0" smtClean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ネットショッピングは、クーリング・オフ制度の対象とはならない！</a:t>
              </a:r>
              <a:endPara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826265" y="4146017"/>
              <a:ext cx="90126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</a:rPr>
                <a:t>注意！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円形吹き出し 3"/>
          <p:cNvSpPr/>
          <p:nvPr/>
        </p:nvSpPr>
        <p:spPr>
          <a:xfrm flipV="1">
            <a:off x="5873475" y="5391871"/>
            <a:ext cx="3699033" cy="981219"/>
          </a:xfrm>
          <a:prstGeom prst="wedgeEllipseCallout">
            <a:avLst>
              <a:gd name="adj1" fmla="val 59245"/>
              <a:gd name="adj2" fmla="val -1425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44970" y="5744817"/>
            <a:ext cx="2854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消費者を守るための制度だよ！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32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3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81942-7C23-445F-875C-30BD93DE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72" y="1025994"/>
            <a:ext cx="8878388" cy="1684394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トラブルが起きたら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800" dirty="0" smtClean="0"/>
              <a:t>　　　　　どうすればいいの？</a:t>
            </a:r>
            <a:endParaRPr kumimoji="1" lang="ja-JP" altLang="en-US" sz="4800" dirty="0"/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055F9567-2740-45B5-8D30-2B04E05E7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1186" y="4103550"/>
            <a:ext cx="2116830" cy="296929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811803" y="4499545"/>
            <a:ext cx="578152" cy="493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雲形吹き出し 5"/>
          <p:cNvSpPr/>
          <p:nvPr/>
        </p:nvSpPr>
        <p:spPr>
          <a:xfrm>
            <a:off x="2015381" y="3283026"/>
            <a:ext cx="7082254" cy="1908295"/>
          </a:xfrm>
          <a:prstGeom prst="cloudCallout">
            <a:avLst>
              <a:gd name="adj1" fmla="val -46837"/>
              <a:gd name="adj2" fmla="val 5905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99C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62396" y="3808506"/>
            <a:ext cx="7370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+mn-ea"/>
              </a:rPr>
              <a:t>契約の相手が、契約上の義務を果たしてくれない・・・</a:t>
            </a:r>
            <a:endParaRPr kumimoji="1" lang="en-US" altLang="ja-JP" sz="1600" dirty="0" smtClean="0">
              <a:latin typeface="+mn-ea"/>
            </a:endParaRPr>
          </a:p>
          <a:p>
            <a:endParaRPr kumimoji="1" lang="en-US" altLang="ja-JP" sz="1600" dirty="0" smtClean="0">
              <a:latin typeface="+mn-ea"/>
            </a:endParaRPr>
          </a:p>
          <a:p>
            <a:r>
              <a:rPr kumimoji="1" lang="ja-JP" altLang="en-US" sz="1600" dirty="0" smtClean="0">
                <a:latin typeface="+mn-ea"/>
              </a:rPr>
              <a:t>自分が思っていた契約の内容と違う・・・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8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256438" y="444965"/>
            <a:ext cx="10916501" cy="717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 smtClean="0"/>
              <a:t>第三者の助けを借りて解決しよう！</a:t>
            </a:r>
            <a:r>
              <a:rPr lang="en-US" altLang="ja-JP" sz="3200" dirty="0" smtClean="0"/>
              <a:t>【</a:t>
            </a:r>
            <a:r>
              <a:rPr lang="ja-JP" altLang="en-US" sz="3200" dirty="0" smtClean="0"/>
              <a:t>裁判・和解</a:t>
            </a:r>
            <a:r>
              <a:rPr lang="en-US" altLang="ja-JP" sz="3200" dirty="0" smtClean="0"/>
              <a:t>】</a:t>
            </a:r>
            <a:endParaRPr lang="ja-JP" altLang="en-US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3" y="2576376"/>
            <a:ext cx="4341423" cy="2946219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1DE3DEB6-02F0-4825-B40C-7D4F39079468}"/>
              </a:ext>
            </a:extLst>
          </p:cNvPr>
          <p:cNvSpPr txBox="1">
            <a:spLocks/>
          </p:cNvSpPr>
          <p:nvPr/>
        </p:nvSpPr>
        <p:spPr>
          <a:xfrm>
            <a:off x="658861" y="1719824"/>
            <a:ext cx="3237278" cy="761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000" dirty="0" smtClean="0">
                <a:solidFill>
                  <a:srgbClr val="0070C0"/>
                </a:solidFill>
              </a:rPr>
              <a:t> </a:t>
            </a:r>
            <a:r>
              <a:rPr lang="ja-JP" altLang="en-US" sz="2400" dirty="0" smtClean="0">
                <a:solidFill>
                  <a:srgbClr val="0070C0"/>
                </a:solidFill>
              </a:rPr>
              <a:t>裁判による紛争解決</a:t>
            </a:r>
            <a:endParaRPr lang="en-US" altLang="ja-JP" sz="2400" dirty="0">
              <a:solidFill>
                <a:srgbClr val="0070C0"/>
              </a:solidFill>
            </a:endParaRPr>
          </a:p>
          <a:p>
            <a:r>
              <a:rPr lang="ja-JP" altLang="en-US" sz="2000" dirty="0" smtClean="0">
                <a:solidFill>
                  <a:srgbClr val="0070C0"/>
                </a:solidFill>
              </a:rPr>
              <a:t>（民事トラブルの場合）</a:t>
            </a:r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　　　　　　　　　　　　</a:t>
            </a:r>
            <a:endParaRPr lang="en-US" altLang="ja-JP" sz="2400" dirty="0">
              <a:solidFill>
                <a:srgbClr val="FF0000"/>
              </a:solidFill>
            </a:endParaRPr>
          </a:p>
          <a:p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フローチャート: 代替処理 1"/>
          <p:cNvSpPr/>
          <p:nvPr/>
        </p:nvSpPr>
        <p:spPr>
          <a:xfrm>
            <a:off x="4737253" y="1470814"/>
            <a:ext cx="4616067" cy="2900159"/>
          </a:xfrm>
          <a:prstGeom prst="flowChartAlternateProcess">
            <a:avLst/>
          </a:prstGeom>
          <a:solidFill>
            <a:srgbClr val="FFFFB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1DE3DEB6-02F0-4825-B40C-7D4F39079468}"/>
              </a:ext>
            </a:extLst>
          </p:cNvPr>
          <p:cNvSpPr txBox="1">
            <a:spLocks/>
          </p:cNvSpPr>
          <p:nvPr/>
        </p:nvSpPr>
        <p:spPr>
          <a:xfrm>
            <a:off x="5000283" y="1719823"/>
            <a:ext cx="4492059" cy="24445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裁判所が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・当事者双方の主張を聞く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・提出書類や証人を調べる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solidFill>
                  <a:schemeClr val="tx1"/>
                </a:solidFill>
              </a:rPr>
              <a:t>　　　　　　↓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法に照らして判断する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ja-JP" altLang="en-US" sz="2400" dirty="0" smtClean="0">
                <a:solidFill>
                  <a:srgbClr val="0070C0"/>
                </a:solidFill>
              </a:rPr>
              <a:t>「判決」</a:t>
            </a:r>
            <a:r>
              <a:rPr lang="ja-JP" altLang="en-US" sz="2400" dirty="0" smtClean="0">
                <a:solidFill>
                  <a:schemeClr val="tx1"/>
                </a:solidFill>
              </a:rPr>
              <a:t>によって紛争解決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10" name="フローチャート: 抜出し 9"/>
          <p:cNvSpPr/>
          <p:nvPr/>
        </p:nvSpPr>
        <p:spPr>
          <a:xfrm rot="5400000">
            <a:off x="5098899" y="1824686"/>
            <a:ext cx="248122" cy="177483"/>
          </a:xfrm>
          <a:prstGeom prst="flowChartExtract">
            <a:avLst/>
          </a:prstGeom>
          <a:solidFill>
            <a:srgbClr val="92D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737253" y="5155894"/>
            <a:ext cx="5238883" cy="13406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1DE3DEB6-02F0-4825-B40C-7D4F39079468}"/>
              </a:ext>
            </a:extLst>
          </p:cNvPr>
          <p:cNvSpPr txBox="1">
            <a:spLocks/>
          </p:cNvSpPr>
          <p:nvPr/>
        </p:nvSpPr>
        <p:spPr>
          <a:xfrm>
            <a:off x="5000283" y="5329439"/>
            <a:ext cx="4570746" cy="856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当事者が互いに譲り合って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解決の内容を決める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rgbClr val="0070C0"/>
                </a:solidFill>
              </a:rPr>
              <a:t>「和解」</a:t>
            </a:r>
            <a:r>
              <a:rPr lang="ja-JP" altLang="en-US" sz="2400" dirty="0">
                <a:solidFill>
                  <a:schemeClr val="tx1"/>
                </a:solidFill>
              </a:rPr>
              <a:t>という手続もあるよ！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44" y="4826082"/>
            <a:ext cx="1426029" cy="200030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34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1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322540" y="415641"/>
            <a:ext cx="9392501" cy="717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 smtClean="0"/>
              <a:t>第三者の助けを借りて解決しよう！</a:t>
            </a:r>
            <a:r>
              <a:rPr lang="en-US" altLang="ja-JP" sz="3200" dirty="0" smtClean="0"/>
              <a:t>【</a:t>
            </a:r>
            <a:r>
              <a:rPr lang="ja-JP" altLang="en-US" sz="3200" dirty="0" smtClean="0"/>
              <a:t>調停</a:t>
            </a:r>
            <a:r>
              <a:rPr lang="en-US" altLang="ja-JP" sz="3200" dirty="0" smtClean="0"/>
              <a:t>】</a:t>
            </a:r>
            <a:endParaRPr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7"/>
          <a:stretch/>
        </p:blipFill>
        <p:spPr>
          <a:xfrm>
            <a:off x="153817" y="2368237"/>
            <a:ext cx="4221402" cy="2878674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1DE3DEB6-02F0-4825-B40C-7D4F39079468}"/>
              </a:ext>
            </a:extLst>
          </p:cNvPr>
          <p:cNvSpPr txBox="1">
            <a:spLocks/>
          </p:cNvSpPr>
          <p:nvPr/>
        </p:nvSpPr>
        <p:spPr>
          <a:xfrm>
            <a:off x="260642" y="1691911"/>
            <a:ext cx="4791898" cy="761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rgbClr val="0070C0"/>
                </a:solidFill>
              </a:rPr>
              <a:t>裁判以外の中立・公正な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r>
              <a:rPr lang="ja-JP" altLang="en-US" sz="2400" dirty="0" smtClean="0">
                <a:solidFill>
                  <a:srgbClr val="0070C0"/>
                </a:solidFill>
              </a:rPr>
              <a:t>第三者による紛争解決（ＡＤＲ）</a:t>
            </a:r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</a:rPr>
              <a:t>　　　</a:t>
            </a:r>
            <a:r>
              <a:rPr lang="ja-JP" altLang="en-US" sz="2400" dirty="0">
                <a:solidFill>
                  <a:srgbClr val="FF0000"/>
                </a:solidFill>
              </a:rPr>
              <a:t>　　　　　　　　</a:t>
            </a:r>
            <a:endParaRPr lang="en-US" altLang="ja-JP" sz="2400" dirty="0">
              <a:solidFill>
                <a:srgbClr val="FF0000"/>
              </a:solidFill>
            </a:endParaRPr>
          </a:p>
          <a:p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フローチャート: 代替処理 10"/>
          <p:cNvSpPr/>
          <p:nvPr/>
        </p:nvSpPr>
        <p:spPr>
          <a:xfrm>
            <a:off x="5052539" y="1465243"/>
            <a:ext cx="4873659" cy="3161841"/>
          </a:xfrm>
          <a:prstGeom prst="flowChartAlternateProcess">
            <a:avLst/>
          </a:prstGeom>
          <a:solidFill>
            <a:srgbClr val="FFFFB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1DE3DEB6-02F0-4825-B40C-7D4F39079468}"/>
              </a:ext>
            </a:extLst>
          </p:cNvPr>
          <p:cNvSpPr txBox="1">
            <a:spLocks/>
          </p:cNvSpPr>
          <p:nvPr/>
        </p:nvSpPr>
        <p:spPr>
          <a:xfrm>
            <a:off x="5114438" y="1673479"/>
            <a:ext cx="5515317" cy="313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当事者と関係のない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　　　　公正中立な第三者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・当事者同士の話し合いを促す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・利害を調整する　　　　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solidFill>
                  <a:schemeClr val="tx1"/>
                </a:solidFill>
              </a:rPr>
              <a:t>　　　　　　　↓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ja-JP" altLang="en-US" sz="2400" dirty="0" smtClean="0">
                <a:solidFill>
                  <a:srgbClr val="0070C0"/>
                </a:solidFill>
              </a:rPr>
              <a:t>「調停」</a:t>
            </a:r>
            <a:r>
              <a:rPr lang="ja-JP" altLang="en-US" sz="2400" dirty="0" smtClean="0">
                <a:solidFill>
                  <a:schemeClr val="tx1"/>
                </a:solidFill>
              </a:rPr>
              <a:t>によってトラブル解決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10" name="フローチャート: 抜出し 9"/>
          <p:cNvSpPr/>
          <p:nvPr/>
        </p:nvSpPr>
        <p:spPr>
          <a:xfrm rot="5400000">
            <a:off x="5243640" y="1810246"/>
            <a:ext cx="248122" cy="177483"/>
          </a:xfrm>
          <a:prstGeom prst="flowChartExtract">
            <a:avLst/>
          </a:prstGeom>
          <a:solidFill>
            <a:srgbClr val="92D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6544018" y="5677616"/>
            <a:ext cx="3382179" cy="856988"/>
            <a:chOff x="1672610" y="5499771"/>
            <a:chExt cx="4364632" cy="856988"/>
          </a:xfrm>
        </p:grpSpPr>
        <p:sp>
          <p:nvSpPr>
            <p:cNvPr id="14" name="角丸四角形 13"/>
            <p:cNvSpPr/>
            <p:nvPr/>
          </p:nvSpPr>
          <p:spPr>
            <a:xfrm>
              <a:off x="1672610" y="5499772"/>
              <a:ext cx="4364632" cy="7578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タイトル 1">
              <a:extLst>
                <a:ext uri="{FF2B5EF4-FFF2-40B4-BE49-F238E27FC236}">
                  <a16:creationId xmlns:a16="http://schemas.microsoft.com/office/drawing/2014/main" id="{1DE3DEB6-02F0-4825-B40C-7D4F39079468}"/>
                </a:ext>
              </a:extLst>
            </p:cNvPr>
            <p:cNvSpPr txBox="1">
              <a:spLocks/>
            </p:cNvSpPr>
            <p:nvPr/>
          </p:nvSpPr>
          <p:spPr>
            <a:xfrm>
              <a:off x="1868556" y="5499771"/>
              <a:ext cx="4002180" cy="8569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kumimoji="1"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r>
                <a:rPr lang="ja-JP" altLang="en-US" sz="2000" dirty="0">
                  <a:solidFill>
                    <a:schemeClr val="tx1"/>
                  </a:solidFill>
                </a:rPr>
                <a:t>民間事業者や裁判所が</a:t>
              </a:r>
              <a:endParaRPr lang="en-US" altLang="ja-JP" sz="2000" dirty="0">
                <a:solidFill>
                  <a:schemeClr val="tx1"/>
                </a:solidFill>
              </a:endParaRPr>
            </a:p>
            <a:p>
              <a:r>
                <a:rPr lang="ja-JP" altLang="en-US" sz="2000" dirty="0">
                  <a:solidFill>
                    <a:schemeClr val="tx1"/>
                  </a:solidFill>
                </a:rPr>
                <a:t>間に入ってくれるよ！</a:t>
              </a:r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E3359275-FA06-4676-84FD-19C159C06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971" y="4805917"/>
            <a:ext cx="1497395" cy="192716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35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9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818299" y="395805"/>
            <a:ext cx="8256428" cy="717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困ったときは、専門家に相談しよう！</a:t>
            </a:r>
            <a:endParaRPr lang="ja-JP" altLang="en-US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1DE3DEB6-02F0-4825-B40C-7D4F39079468}"/>
              </a:ext>
            </a:extLst>
          </p:cNvPr>
          <p:cNvSpPr txBox="1">
            <a:spLocks/>
          </p:cNvSpPr>
          <p:nvPr/>
        </p:nvSpPr>
        <p:spPr>
          <a:xfrm>
            <a:off x="5442228" y="1752927"/>
            <a:ext cx="4002180" cy="562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</a:rPr>
              <a:t>法テラス・サポートダイヤル</a:t>
            </a:r>
            <a:endParaRPr lang="en-US" altLang="ja-JP" sz="2000" dirty="0">
              <a:solidFill>
                <a:schemeClr val="tx1"/>
              </a:solidFill>
            </a:endParaRPr>
          </a:p>
          <a:p>
            <a:endParaRPr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18299" y="1607022"/>
            <a:ext cx="3925956" cy="735496"/>
          </a:xfrm>
          <a:prstGeom prst="rect">
            <a:avLst/>
          </a:prstGeom>
          <a:solidFill>
            <a:srgbClr val="FFCCCC">
              <a:alpha val="97255"/>
            </a:srgbClr>
          </a:solidFill>
          <a:ln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法的トラブルで悩んだとき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18299" y="2775074"/>
            <a:ext cx="3924276" cy="855118"/>
          </a:xfrm>
          <a:prstGeom prst="rect">
            <a:avLst/>
          </a:prstGeom>
          <a:solidFill>
            <a:srgbClr val="FFCCCC">
              <a:alpha val="98039"/>
            </a:srgbClr>
          </a:solidFill>
          <a:ln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法律の専門家へ</a:t>
            </a:r>
            <a:endParaRPr kumimoji="1"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直接アクセスしたいとき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18299" y="4024620"/>
            <a:ext cx="3924276" cy="735496"/>
          </a:xfrm>
          <a:prstGeom prst="rect">
            <a:avLst/>
          </a:prstGeom>
          <a:solidFill>
            <a:srgbClr val="FFCCCC">
              <a:alpha val="98039"/>
            </a:srgbClr>
          </a:solidFill>
          <a:ln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消費者トラブルなど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1DE3DEB6-02F0-4825-B40C-7D4F39079468}"/>
              </a:ext>
            </a:extLst>
          </p:cNvPr>
          <p:cNvSpPr txBox="1">
            <a:spLocks/>
          </p:cNvSpPr>
          <p:nvPr/>
        </p:nvSpPr>
        <p:spPr>
          <a:xfrm>
            <a:off x="5736523" y="4241088"/>
            <a:ext cx="2667846" cy="562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</a:rPr>
              <a:t>消費者ホットライン</a:t>
            </a:r>
            <a:endParaRPr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1DE3DEB6-02F0-4825-B40C-7D4F39079468}"/>
              </a:ext>
            </a:extLst>
          </p:cNvPr>
          <p:cNvSpPr txBox="1">
            <a:spLocks/>
          </p:cNvSpPr>
          <p:nvPr/>
        </p:nvSpPr>
        <p:spPr>
          <a:xfrm>
            <a:off x="5736523" y="2920042"/>
            <a:ext cx="4668101" cy="784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</a:rPr>
              <a:t>全国の弁護士会・弁護士会連合会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司法書士総合相談センター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endParaRPr lang="en-US" altLang="ja-JP" sz="2000" dirty="0">
              <a:solidFill>
                <a:schemeClr val="tx1"/>
              </a:solidFill>
            </a:endParaRPr>
          </a:p>
          <a:p>
            <a:endParaRPr lang="en-US" altLang="ja-JP" sz="2000" dirty="0" smtClean="0">
              <a:solidFill>
                <a:schemeClr val="tx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323274" y="1823490"/>
            <a:ext cx="237908" cy="2720158"/>
            <a:chOff x="5202087" y="1823490"/>
            <a:chExt cx="237908" cy="2720158"/>
          </a:xfrm>
        </p:grpSpPr>
        <p:sp>
          <p:nvSpPr>
            <p:cNvPr id="19" name="フローチャート: 抜出し 18"/>
            <p:cNvSpPr/>
            <p:nvPr/>
          </p:nvSpPr>
          <p:spPr>
            <a:xfrm rot="5400000">
              <a:off x="5169761" y="1855816"/>
              <a:ext cx="302560" cy="237908"/>
            </a:xfrm>
            <a:prstGeom prst="flowChartExtract">
              <a:avLst/>
            </a:prstGeom>
            <a:solidFill>
              <a:srgbClr val="FF99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ローチャート: 抜出し 19"/>
            <p:cNvSpPr/>
            <p:nvPr/>
          </p:nvSpPr>
          <p:spPr>
            <a:xfrm rot="5400000">
              <a:off x="5169761" y="4273414"/>
              <a:ext cx="302560" cy="237908"/>
            </a:xfrm>
            <a:prstGeom prst="flowChartExtract">
              <a:avLst/>
            </a:prstGeom>
            <a:solidFill>
              <a:srgbClr val="FF99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ローチャート: 抜出し 20"/>
            <p:cNvSpPr/>
            <p:nvPr/>
          </p:nvSpPr>
          <p:spPr>
            <a:xfrm rot="5400000">
              <a:off x="5169761" y="3085152"/>
              <a:ext cx="302560" cy="237908"/>
            </a:xfrm>
            <a:prstGeom prst="flowChartExtract">
              <a:avLst/>
            </a:prstGeom>
            <a:solidFill>
              <a:srgbClr val="FF99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1405006" y="5499771"/>
            <a:ext cx="4632237" cy="103511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DE3DEB6-02F0-4825-B40C-7D4F39079468}"/>
              </a:ext>
            </a:extLst>
          </p:cNvPr>
          <p:cNvSpPr txBox="1">
            <a:spLocks/>
          </p:cNvSpPr>
          <p:nvPr/>
        </p:nvSpPr>
        <p:spPr>
          <a:xfrm>
            <a:off x="1868556" y="5499771"/>
            <a:ext cx="4002180" cy="856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</a:rPr>
              <a:t>ひとり</a:t>
            </a:r>
            <a:r>
              <a:rPr lang="ja-JP" altLang="en-US" sz="2000" dirty="0">
                <a:solidFill>
                  <a:schemeClr val="tx1"/>
                </a:solidFill>
              </a:rPr>
              <a:t>で悩まないで！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ja-JP" altLang="en-US" sz="2000" dirty="0">
                <a:solidFill>
                  <a:schemeClr val="tx1"/>
                </a:solidFill>
              </a:rPr>
              <a:t>無料の相談もあるよ！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リーフレット７ページ</a:t>
            </a:r>
            <a:r>
              <a:rPr lang="ja-JP" altLang="en-US" sz="2000" dirty="0">
                <a:solidFill>
                  <a:schemeClr val="tx1"/>
                </a:solidFill>
              </a:rPr>
              <a:t>を見てね！</a:t>
            </a:r>
          </a:p>
        </p:txBody>
      </p:sp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AA0DEC91-A55B-48CE-9A65-66B18C8E7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96" y="4947991"/>
            <a:ext cx="1361660" cy="191000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36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-189428" y="231843"/>
            <a:ext cx="10005456" cy="1077218"/>
          </a:xfrm>
        </p:spPr>
        <p:txBody>
          <a:bodyPr/>
          <a:lstStyle/>
          <a:p>
            <a:pPr algn="ctr"/>
            <a:r>
              <a:rPr lang="ja-JP" altLang="en-US" sz="32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１８歳からできること・２０歳まではできないこと</a:t>
            </a:r>
            <a:endParaRPr lang="ja-JP" altLang="en-US" sz="32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5"/>
          <p:cNvSpPr txBox="1">
            <a:spLocks noChangeArrowheads="1"/>
          </p:cNvSpPr>
          <p:nvPr/>
        </p:nvSpPr>
        <p:spPr bwMode="auto">
          <a:xfrm>
            <a:off x="5357410" y="1492775"/>
            <a:ext cx="4312393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喫煙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飲酒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</a:p>
          <a:p>
            <a:pPr eaLnBrk="1" hangingPunct="1">
              <a:spcBef>
                <a:spcPct val="0"/>
              </a:spcBef>
              <a:buNone/>
            </a:pP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公営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競技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（競馬、競輪、オートレース、モーターボート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競走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3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養子をとること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国民年金の被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保険者となること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大型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（２１歳）、中型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免許等の取得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r" eaLnBrk="1" hangingPunct="1">
              <a:spcBef>
                <a:spcPct val="0"/>
              </a:spcBef>
              <a:buNone/>
            </a:pP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5"/>
          <p:cNvSpPr txBox="1">
            <a:spLocks noChangeArrowheads="1"/>
          </p:cNvSpPr>
          <p:nvPr/>
        </p:nvSpPr>
        <p:spPr bwMode="auto">
          <a:xfrm>
            <a:off x="739203" y="1501043"/>
            <a:ext cx="332305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  <a:cs typeface="Tahoma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携帯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電話の購入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１０年用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パスポートの取得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性別の取扱いの変更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公認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会計士資格の登録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司法書士資格の登録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普通自動車免許の取得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（従前から可能）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選挙での投票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（従前から可能）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r" eaLnBrk="1" hangingPunct="1">
              <a:spcBef>
                <a:spcPct val="0"/>
              </a:spcBef>
              <a:buNone/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11601" y="1182757"/>
            <a:ext cx="4076719" cy="5466751"/>
          </a:xfrm>
          <a:prstGeom prst="roundRect">
            <a:avLst>
              <a:gd name="adj" fmla="val 6108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148469" y="1182757"/>
            <a:ext cx="4499965" cy="5466754"/>
          </a:xfrm>
          <a:prstGeom prst="roundRect">
            <a:avLst>
              <a:gd name="adj" fmla="val 6108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739203" y="5531754"/>
            <a:ext cx="3688609" cy="864097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以上の</a:t>
            </a:r>
            <a:r>
              <a:rPr kumimoji="1"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ほか、各種</a:t>
            </a: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kumimoji="1"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契約、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国家資格の取得が可能に！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5591511" y="5531754"/>
            <a:ext cx="3613880" cy="765855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健康面・依存症など様々な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影響を考慮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して、</a:t>
            </a:r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歳を維持</a:t>
            </a:r>
            <a:endParaRPr kumimoji="1"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72107" y="868608"/>
            <a:ext cx="3755705" cy="511574"/>
          </a:xfrm>
          <a:prstGeom prst="roundRect">
            <a:avLst/>
          </a:prstGeom>
          <a:solidFill>
            <a:srgbClr val="6AC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１８歳からできること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357410" y="868608"/>
            <a:ext cx="4084985" cy="51157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２０歳まではできないこと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EF35BC55-3243-4A89-9065-0EC1B79FB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68255" y="5118518"/>
            <a:ext cx="1203401" cy="178323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37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3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39" y="4890052"/>
            <a:ext cx="4094714" cy="196794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86" y="5083855"/>
            <a:ext cx="1240220" cy="1774145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1055000" y="1592861"/>
            <a:ext cx="10110595" cy="37172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契約は</a:t>
            </a:r>
            <a:r>
              <a:rPr lang="ja-JP" altLang="en-US" sz="3200" dirty="0" smtClean="0">
                <a:solidFill>
                  <a:srgbClr val="FF0000"/>
                </a:solidFill>
              </a:rPr>
              <a:t>「当事者双方の意思表示の合致」</a:t>
            </a:r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で成立</a:t>
            </a:r>
            <a:endParaRPr lang="en-US" altLang="ja-JP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ja-JP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契約をするもしないも</a:t>
            </a:r>
            <a:r>
              <a:rPr lang="ja-JP" altLang="en-US" sz="3200" dirty="0" smtClean="0">
                <a:solidFill>
                  <a:srgbClr val="FF0000"/>
                </a:solidFill>
              </a:rPr>
              <a:t>「自由」</a:t>
            </a:r>
            <a:endParaRPr lang="en-US" altLang="ja-JP" sz="3200" dirty="0">
              <a:solidFill>
                <a:srgbClr val="FF0000"/>
              </a:solidFill>
            </a:endParaRPr>
          </a:p>
          <a:p>
            <a:endParaRPr lang="en-US" altLang="ja-JP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契約には</a:t>
            </a:r>
            <a:r>
              <a:rPr lang="ja-JP" altLang="en-US" sz="3200" dirty="0" smtClean="0">
                <a:solidFill>
                  <a:srgbClr val="FF0000"/>
                </a:solidFill>
              </a:rPr>
              <a:t>「拘束力」</a:t>
            </a:r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がある</a:t>
            </a:r>
            <a:endParaRPr lang="en-US" altLang="ja-JP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ja-JP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困ったときは、</a:t>
            </a:r>
            <a:r>
              <a:rPr lang="ja-JP" altLang="en-US" sz="3200" dirty="0" smtClean="0">
                <a:solidFill>
                  <a:srgbClr val="FF0000"/>
                </a:solidFill>
              </a:rPr>
              <a:t>「専門家に相談」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　　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677334" y="356049"/>
            <a:ext cx="8878388" cy="8215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最後に、もう一度・・・</a:t>
            </a:r>
            <a:endParaRPr lang="en-US" altLang="ja-JP" dirty="0" smtClean="0"/>
          </a:p>
        </p:txBody>
      </p:sp>
      <p:sp>
        <p:nvSpPr>
          <p:cNvPr id="8" name="フローチャート: 抜出し 7"/>
          <p:cNvSpPr/>
          <p:nvPr/>
        </p:nvSpPr>
        <p:spPr>
          <a:xfrm rot="5400000">
            <a:off x="618892" y="1701486"/>
            <a:ext cx="384382" cy="267498"/>
          </a:xfrm>
          <a:prstGeom prst="flowChartExtract">
            <a:avLst/>
          </a:prstGeom>
          <a:solidFill>
            <a:srgbClr val="92D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抜出し 8"/>
          <p:cNvSpPr/>
          <p:nvPr/>
        </p:nvSpPr>
        <p:spPr>
          <a:xfrm rot="5400000">
            <a:off x="616273" y="2724822"/>
            <a:ext cx="384382" cy="267498"/>
          </a:xfrm>
          <a:prstGeom prst="flowChartExtract">
            <a:avLst/>
          </a:prstGeom>
          <a:solidFill>
            <a:srgbClr val="92D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ローチャート: 抜出し 9"/>
          <p:cNvSpPr/>
          <p:nvPr/>
        </p:nvSpPr>
        <p:spPr>
          <a:xfrm rot="5400000">
            <a:off x="616273" y="3678858"/>
            <a:ext cx="384382" cy="267498"/>
          </a:xfrm>
          <a:prstGeom prst="flowChartExtract">
            <a:avLst/>
          </a:prstGeom>
          <a:solidFill>
            <a:srgbClr val="92D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: 抜出し 10"/>
          <p:cNvSpPr/>
          <p:nvPr/>
        </p:nvSpPr>
        <p:spPr>
          <a:xfrm rot="5400000">
            <a:off x="616273" y="4675291"/>
            <a:ext cx="384382" cy="267498"/>
          </a:xfrm>
          <a:prstGeom prst="flowChartExtract">
            <a:avLst/>
          </a:prstGeom>
          <a:solidFill>
            <a:srgbClr val="92D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38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55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804231" y="900545"/>
            <a:ext cx="10126443" cy="5366551"/>
            <a:chOff x="804231" y="1471420"/>
            <a:chExt cx="10163816" cy="4795676"/>
          </a:xfrm>
        </p:grpSpPr>
        <p:sp>
          <p:nvSpPr>
            <p:cNvPr id="9" name="角丸四角形吹き出し 8"/>
            <p:cNvSpPr/>
            <p:nvPr/>
          </p:nvSpPr>
          <p:spPr>
            <a:xfrm>
              <a:off x="804231" y="1795750"/>
              <a:ext cx="9232135" cy="4147016"/>
            </a:xfrm>
            <a:prstGeom prst="wedgeRoundRectCallout">
              <a:avLst>
                <a:gd name="adj1" fmla="val -49929"/>
                <a:gd name="adj2" fmla="val -10123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" name="図 9" descr="アイコン&#10;&#10;自動的に生成された説明">
              <a:extLst>
                <a:ext uri="{FF2B5EF4-FFF2-40B4-BE49-F238E27FC236}">
                  <a16:creationId xmlns:a16="http://schemas.microsoft.com/office/drawing/2014/main" id="{AA0DEC91-A55B-48CE-9A65-66B18C8E7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5724" y="3653347"/>
              <a:ext cx="1932323" cy="2613749"/>
            </a:xfrm>
            <a:prstGeom prst="rect">
              <a:avLst/>
            </a:prstGeom>
          </p:spPr>
        </p:pic>
        <p:sp>
          <p:nvSpPr>
            <p:cNvPr id="4" name="角丸四角形 3"/>
            <p:cNvSpPr/>
            <p:nvPr/>
          </p:nvSpPr>
          <p:spPr>
            <a:xfrm>
              <a:off x="2961116" y="1471420"/>
              <a:ext cx="4918364" cy="7564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皆さんへのメッセージ</a:t>
              </a:r>
              <a:endPara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11734800" y="6424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39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44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81942-7C23-445F-875C-30BD93DE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8" y="2199413"/>
            <a:ext cx="10007279" cy="1747222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１８歳になると、「契約」を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800" dirty="0" smtClean="0"/>
              <a:t>一人で結ぶことができるようになる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endParaRPr kumimoji="1" lang="ja-JP" altLang="en-US" sz="4800" dirty="0"/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A8A55133-0C09-4071-B394-0B4E5B120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279" y="4020326"/>
            <a:ext cx="1916713" cy="268858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734800" y="6424416"/>
            <a:ext cx="31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86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民法の条文を見てみよう！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3" y="1520981"/>
            <a:ext cx="9097287" cy="5006567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ja-JP" altLang="en-US" sz="2400" b="1" dirty="0" smtClean="0">
                <a:solidFill>
                  <a:srgbClr val="323232"/>
                </a:solidFill>
                <a:latin typeface="メイリオ" panose="020B0604030504040204" pitchFamily="50" charset="-128"/>
              </a:rPr>
              <a:t>（</a:t>
            </a:r>
            <a:r>
              <a:rPr lang="ja-JP" altLang="en-US" sz="2400" b="1" dirty="0">
                <a:solidFill>
                  <a:srgbClr val="323232"/>
                </a:solidFill>
                <a:latin typeface="メイリオ" panose="020B0604030504040204" pitchFamily="50" charset="-128"/>
              </a:rPr>
              <a:t>成年）</a:t>
            </a:r>
          </a:p>
          <a:p>
            <a:pPr marL="0" indent="0" fontAlgn="base">
              <a:buNone/>
            </a:pPr>
            <a:r>
              <a:rPr lang="ja-JP" altLang="en-US" sz="2400" b="1" dirty="0" smtClean="0">
                <a:solidFill>
                  <a:srgbClr val="323232"/>
                </a:solidFill>
                <a:latin typeface="メイリオ" panose="020B0604030504040204" pitchFamily="50" charset="-128"/>
              </a:rPr>
              <a:t>　第四条</a:t>
            </a:r>
            <a:r>
              <a:rPr lang="ja-JP" altLang="en-US" sz="2400" b="1" dirty="0">
                <a:solidFill>
                  <a:srgbClr val="323232"/>
                </a:solidFill>
                <a:latin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solidFill>
                  <a:srgbClr val="323232"/>
                </a:solidFill>
                <a:latin typeface="メイリオ" panose="020B0604030504040204" pitchFamily="50" charset="-128"/>
              </a:rPr>
              <a:t>年齢</a:t>
            </a: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</a:rPr>
              <a:t>十八歳</a:t>
            </a:r>
            <a:r>
              <a:rPr lang="ja-JP" altLang="en-US" sz="2400" dirty="0">
                <a:solidFill>
                  <a:srgbClr val="323232"/>
                </a:solidFill>
                <a:latin typeface="メイリオ" panose="020B0604030504040204" pitchFamily="50" charset="-128"/>
              </a:rPr>
              <a:t>をもって、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成年</a:t>
            </a:r>
            <a:r>
              <a:rPr lang="ja-JP" altLang="en-US" sz="2400" dirty="0">
                <a:solidFill>
                  <a:srgbClr val="323232"/>
                </a:solidFill>
                <a:latin typeface="メイリオ" panose="020B0604030504040204" pitchFamily="50" charset="-128"/>
              </a:rPr>
              <a:t>とする</a:t>
            </a:r>
            <a:r>
              <a:rPr lang="ja-JP" altLang="en-US" sz="2400" dirty="0" smtClean="0">
                <a:solidFill>
                  <a:srgbClr val="323232"/>
                </a:solidFill>
                <a:latin typeface="メイリオ" panose="020B0604030504040204" pitchFamily="50" charset="-128"/>
              </a:rPr>
              <a:t>。</a:t>
            </a:r>
            <a:endParaRPr lang="en-US" altLang="ja-JP" sz="2400" dirty="0" smtClean="0">
              <a:solidFill>
                <a:srgbClr val="323232"/>
              </a:solidFill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endParaRPr lang="en-US" altLang="ja-JP" sz="2400" dirty="0">
              <a:solidFill>
                <a:srgbClr val="323232"/>
              </a:solidFill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ja-JP" altLang="en-US" sz="2400" b="1" dirty="0" smtClean="0">
                <a:solidFill>
                  <a:srgbClr val="323232"/>
                </a:solidFill>
                <a:latin typeface="メイリオ" panose="020B0604030504040204" pitchFamily="50" charset="-128"/>
              </a:rPr>
              <a:t>（</a:t>
            </a:r>
            <a:r>
              <a:rPr lang="ja-JP" altLang="en-US" sz="2400" b="1" dirty="0">
                <a:solidFill>
                  <a:srgbClr val="323232"/>
                </a:solidFill>
                <a:latin typeface="メイリオ" panose="020B0604030504040204" pitchFamily="50" charset="-128"/>
              </a:rPr>
              <a:t>未成年者の法律行為）</a:t>
            </a:r>
          </a:p>
          <a:p>
            <a:pPr marL="271463" indent="-271463" fontAlgn="base">
              <a:buNone/>
            </a:pPr>
            <a:r>
              <a:rPr lang="ja-JP" altLang="en-US" sz="2400" b="1" dirty="0" smtClean="0">
                <a:solidFill>
                  <a:srgbClr val="323232"/>
                </a:solidFill>
                <a:latin typeface="inherit"/>
              </a:rPr>
              <a:t>　第五条</a:t>
            </a:r>
            <a:r>
              <a:rPr lang="ja-JP" altLang="en-US" sz="2400" dirty="0">
                <a:solidFill>
                  <a:srgbClr val="323232"/>
                </a:solidFill>
                <a:latin typeface="メイリオ" panose="020B0604030504040204" pitchFamily="50" charset="-128"/>
              </a:rPr>
              <a:t>　</a:t>
            </a:r>
            <a:r>
              <a:rPr lang="ja-JP" altLang="en-US" sz="2400" dirty="0">
                <a:solidFill>
                  <a:srgbClr val="0070C0"/>
                </a:solidFill>
                <a:latin typeface="メイリオ" panose="020B0604030504040204" pitchFamily="50" charset="-128"/>
              </a:rPr>
              <a:t>未成年者が法律行為をするには、その法定</a:t>
            </a:r>
            <a:r>
              <a:rPr lang="ja-JP" altLang="en-US" sz="2400" dirty="0" smtClean="0">
                <a:solidFill>
                  <a:srgbClr val="0070C0"/>
                </a:solidFill>
                <a:latin typeface="メイリオ" panose="020B0604030504040204" pitchFamily="50" charset="-128"/>
              </a:rPr>
              <a:t>代理人の同意を</a:t>
            </a:r>
            <a:endParaRPr lang="en-US" altLang="ja-JP" sz="2400" dirty="0" smtClean="0">
              <a:solidFill>
                <a:srgbClr val="0070C0"/>
              </a:solidFill>
              <a:latin typeface="メイリオ" panose="020B0604030504040204" pitchFamily="50" charset="-128"/>
            </a:endParaRPr>
          </a:p>
          <a:p>
            <a:pPr marL="271463" indent="-271463" fontAlgn="base">
              <a:buNone/>
            </a:pPr>
            <a:r>
              <a:rPr lang="ja-JP" altLang="en-US" sz="2400" dirty="0" smtClean="0">
                <a:solidFill>
                  <a:srgbClr val="0070C0"/>
                </a:solidFill>
                <a:latin typeface="メイリオ" panose="020B0604030504040204" pitchFamily="50" charset="-128"/>
              </a:rPr>
              <a:t>　　得なければ</a:t>
            </a:r>
            <a:r>
              <a:rPr lang="ja-JP" altLang="en-US" sz="2400" dirty="0">
                <a:solidFill>
                  <a:srgbClr val="0070C0"/>
                </a:solidFill>
                <a:latin typeface="メイリオ" panose="020B0604030504040204" pitchFamily="50" charset="-128"/>
              </a:rPr>
              <a:t>ならない</a:t>
            </a:r>
            <a:r>
              <a:rPr lang="ja-JP" altLang="en-US" sz="2400" dirty="0">
                <a:solidFill>
                  <a:srgbClr val="323232"/>
                </a:solidFill>
                <a:latin typeface="メイリオ" panose="020B0604030504040204" pitchFamily="50" charset="-128"/>
              </a:rPr>
              <a:t>。ただし、単に権利を</a:t>
            </a:r>
            <a:r>
              <a:rPr lang="ja-JP" altLang="en-US" sz="2400" dirty="0" smtClean="0">
                <a:solidFill>
                  <a:srgbClr val="323232"/>
                </a:solidFill>
                <a:latin typeface="メイリオ" panose="020B0604030504040204" pitchFamily="50" charset="-128"/>
              </a:rPr>
              <a:t>得、又</a:t>
            </a:r>
            <a:r>
              <a:rPr lang="ja-JP" altLang="en-US" sz="2400" dirty="0">
                <a:solidFill>
                  <a:srgbClr val="323232"/>
                </a:solidFill>
                <a:latin typeface="メイリオ" panose="020B0604030504040204" pitchFamily="50" charset="-128"/>
              </a:rPr>
              <a:t>は義務を</a:t>
            </a:r>
            <a:r>
              <a:rPr lang="ja-JP" altLang="en-US" sz="2400" dirty="0" smtClean="0">
                <a:solidFill>
                  <a:srgbClr val="323232"/>
                </a:solidFill>
                <a:latin typeface="メイリオ" panose="020B0604030504040204" pitchFamily="50" charset="-128"/>
              </a:rPr>
              <a:t>免れる　　</a:t>
            </a:r>
            <a:endParaRPr lang="en-US" altLang="ja-JP" sz="2400" dirty="0" smtClean="0">
              <a:solidFill>
                <a:srgbClr val="323232"/>
              </a:solidFill>
              <a:latin typeface="メイリオ" panose="020B0604030504040204" pitchFamily="50" charset="-128"/>
            </a:endParaRPr>
          </a:p>
          <a:p>
            <a:pPr marL="271463" indent="-271463" fontAlgn="base">
              <a:buNone/>
            </a:pPr>
            <a:r>
              <a:rPr lang="ja-JP" altLang="en-US" sz="2400" dirty="0" smtClean="0">
                <a:solidFill>
                  <a:srgbClr val="323232"/>
                </a:solidFill>
                <a:latin typeface="メイリオ" panose="020B0604030504040204" pitchFamily="50" charset="-128"/>
              </a:rPr>
              <a:t>　　法律</a:t>
            </a:r>
            <a:r>
              <a:rPr lang="ja-JP" altLang="en-US" sz="2400" dirty="0">
                <a:solidFill>
                  <a:srgbClr val="323232"/>
                </a:solidFill>
                <a:latin typeface="メイリオ" panose="020B0604030504040204" pitchFamily="50" charset="-128"/>
              </a:rPr>
              <a:t>行為については、この限りでない。</a:t>
            </a:r>
          </a:p>
          <a:p>
            <a:pPr marL="0" indent="0" fontAlgn="base">
              <a:buNone/>
            </a:pPr>
            <a:r>
              <a:rPr lang="ja-JP" altLang="en-US" sz="2400" b="1" dirty="0" smtClean="0">
                <a:solidFill>
                  <a:srgbClr val="323232"/>
                </a:solidFill>
                <a:latin typeface="inherit"/>
              </a:rPr>
              <a:t>　２</a:t>
            </a:r>
            <a:r>
              <a:rPr lang="ja-JP" altLang="en-US" sz="2400" dirty="0">
                <a:solidFill>
                  <a:srgbClr val="323232"/>
                </a:solidFill>
                <a:latin typeface="メイリオ" panose="020B0604030504040204" pitchFamily="50" charset="-128"/>
              </a:rPr>
              <a:t>　前項の規定に反する法律行為は、取り消すことができる。</a:t>
            </a:r>
          </a:p>
          <a:p>
            <a:pPr marL="271463" indent="-271463" fontAlgn="base">
              <a:buNone/>
            </a:pPr>
            <a:r>
              <a:rPr lang="ja-JP" altLang="en-US" sz="2400" b="1" dirty="0" smtClean="0">
                <a:solidFill>
                  <a:srgbClr val="323232"/>
                </a:solidFill>
                <a:latin typeface="inherit"/>
              </a:rPr>
              <a:t>　３</a:t>
            </a:r>
            <a:r>
              <a:rPr lang="ja-JP" altLang="en-US" sz="2400" dirty="0">
                <a:solidFill>
                  <a:srgbClr val="323232"/>
                </a:solidFill>
                <a:latin typeface="メイリオ" panose="020B0604030504040204" pitchFamily="50" charset="-128"/>
              </a:rPr>
              <a:t>　第一項の規定にかかわらず、法定代理人が目的を定めて処分</a:t>
            </a:r>
            <a:r>
              <a:rPr lang="ja-JP" altLang="en-US" sz="2400" dirty="0" smtClean="0">
                <a:solidFill>
                  <a:srgbClr val="323232"/>
                </a:solidFill>
                <a:latin typeface="メイリオ" panose="020B0604030504040204" pitchFamily="50" charset="-128"/>
              </a:rPr>
              <a:t>を　</a:t>
            </a:r>
            <a:endParaRPr lang="en-US" altLang="ja-JP" sz="2400" dirty="0" smtClean="0">
              <a:solidFill>
                <a:srgbClr val="323232"/>
              </a:solidFill>
              <a:latin typeface="メイリオ" panose="020B0604030504040204" pitchFamily="50" charset="-128"/>
            </a:endParaRPr>
          </a:p>
          <a:p>
            <a:pPr marL="271463" indent="-271463" fontAlgn="base">
              <a:buNone/>
            </a:pPr>
            <a:r>
              <a:rPr lang="ja-JP" altLang="en-US" sz="2400" dirty="0" smtClean="0">
                <a:solidFill>
                  <a:srgbClr val="323232"/>
                </a:solidFill>
                <a:latin typeface="メイリオ" panose="020B0604030504040204" pitchFamily="50" charset="-128"/>
              </a:rPr>
              <a:t>　　許した</a:t>
            </a:r>
            <a:r>
              <a:rPr lang="ja-JP" altLang="en-US" sz="2400" dirty="0">
                <a:solidFill>
                  <a:srgbClr val="323232"/>
                </a:solidFill>
                <a:latin typeface="メイリオ" panose="020B0604030504040204" pitchFamily="50" charset="-128"/>
              </a:rPr>
              <a:t>財産は、その目的の範囲内において、未成年者が自由に</a:t>
            </a:r>
            <a:r>
              <a:rPr lang="ja-JP" altLang="en-US" sz="2400" dirty="0" smtClean="0">
                <a:solidFill>
                  <a:srgbClr val="323232"/>
                </a:solidFill>
                <a:latin typeface="メイリオ" panose="020B0604030504040204" pitchFamily="50" charset="-128"/>
              </a:rPr>
              <a:t>処</a:t>
            </a:r>
            <a:endParaRPr lang="en-US" altLang="ja-JP" sz="2400" dirty="0" smtClean="0">
              <a:solidFill>
                <a:srgbClr val="323232"/>
              </a:solidFill>
              <a:latin typeface="メイリオ" panose="020B0604030504040204" pitchFamily="50" charset="-128"/>
            </a:endParaRPr>
          </a:p>
          <a:p>
            <a:pPr marL="271463" indent="-271463" fontAlgn="base">
              <a:buNone/>
            </a:pPr>
            <a:r>
              <a:rPr lang="ja-JP" altLang="en-US" sz="2400" dirty="0" smtClean="0">
                <a:solidFill>
                  <a:srgbClr val="323232"/>
                </a:solidFill>
                <a:latin typeface="メイリオ" panose="020B0604030504040204" pitchFamily="50" charset="-128"/>
              </a:rPr>
              <a:t>　　</a:t>
            </a:r>
            <a:r>
              <a:rPr lang="ja-JP" altLang="en-US" sz="2400" dirty="0" err="1" smtClean="0">
                <a:solidFill>
                  <a:srgbClr val="323232"/>
                </a:solidFill>
                <a:latin typeface="メイリオ" panose="020B0604030504040204" pitchFamily="50" charset="-128"/>
              </a:rPr>
              <a:t>分</a:t>
            </a:r>
            <a:r>
              <a:rPr lang="ja-JP" altLang="en-US" sz="2400" dirty="0" err="1">
                <a:solidFill>
                  <a:srgbClr val="323232"/>
                </a:solidFill>
                <a:latin typeface="メイリオ" panose="020B0604030504040204" pitchFamily="50" charset="-128"/>
              </a:rPr>
              <a:t>する</a:t>
            </a:r>
            <a:r>
              <a:rPr lang="ja-JP" altLang="en-US" sz="2400" dirty="0">
                <a:solidFill>
                  <a:srgbClr val="323232"/>
                </a:solidFill>
                <a:latin typeface="メイリオ" panose="020B0604030504040204" pitchFamily="50" charset="-128"/>
              </a:rPr>
              <a:t>ことができる。目的を定めないで処分を許した財産を</a:t>
            </a:r>
            <a:r>
              <a:rPr lang="ja-JP" altLang="en-US" sz="2400" dirty="0" smtClean="0">
                <a:solidFill>
                  <a:srgbClr val="323232"/>
                </a:solidFill>
                <a:latin typeface="メイリオ" panose="020B0604030504040204" pitchFamily="50" charset="-128"/>
              </a:rPr>
              <a:t>処分　　</a:t>
            </a:r>
            <a:endParaRPr lang="en-US" altLang="ja-JP" sz="2400" dirty="0" smtClean="0">
              <a:solidFill>
                <a:srgbClr val="323232"/>
              </a:solidFill>
              <a:latin typeface="メイリオ" panose="020B0604030504040204" pitchFamily="50" charset="-128"/>
            </a:endParaRPr>
          </a:p>
          <a:p>
            <a:pPr marL="271463" indent="-271463" fontAlgn="base">
              <a:buNone/>
            </a:pPr>
            <a:r>
              <a:rPr lang="ja-JP" altLang="en-US" sz="2400" dirty="0" smtClean="0">
                <a:solidFill>
                  <a:srgbClr val="323232"/>
                </a:solidFill>
                <a:latin typeface="メイリオ" panose="020B0604030504040204" pitchFamily="50" charset="-128"/>
              </a:rPr>
              <a:t>　　する</a:t>
            </a:r>
            <a:r>
              <a:rPr lang="ja-JP" altLang="en-US" sz="2400" dirty="0">
                <a:solidFill>
                  <a:srgbClr val="323232"/>
                </a:solidFill>
                <a:latin typeface="メイリオ" panose="020B0604030504040204" pitchFamily="50" charset="-128"/>
              </a:rPr>
              <a:t>ときも、同様とする。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734800" y="6424416"/>
            <a:ext cx="31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5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186734" y="348446"/>
            <a:ext cx="4716532" cy="646331"/>
          </a:xfrm>
        </p:spPr>
        <p:txBody>
          <a:bodyPr/>
          <a:lstStyle/>
          <a:p>
            <a:pPr algn="ctr"/>
            <a:r>
              <a:rPr lang="ja-JP" altLang="en-US" sz="3600" b="0" dirty="0" smtClean="0">
                <a:latin typeface="+mj-ea"/>
                <a:ea typeface="+mj-ea"/>
              </a:rPr>
              <a:t>成年</a:t>
            </a:r>
            <a:r>
              <a:rPr lang="ja-JP" altLang="en-US" sz="3600" b="0" dirty="0">
                <a:latin typeface="+mj-ea"/>
                <a:ea typeface="+mj-ea"/>
              </a:rPr>
              <a:t>年齢とは何か</a:t>
            </a:r>
          </a:p>
        </p:txBody>
      </p:sp>
      <p:sp>
        <p:nvSpPr>
          <p:cNvPr id="2" name="フローチャート: 代替処理 1"/>
          <p:cNvSpPr/>
          <p:nvPr/>
        </p:nvSpPr>
        <p:spPr>
          <a:xfrm>
            <a:off x="309119" y="1496192"/>
            <a:ext cx="8897943" cy="1521095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7"/>
          </p:nvPr>
        </p:nvSpPr>
        <p:spPr>
          <a:xfrm>
            <a:off x="403712" y="1341412"/>
            <a:ext cx="9584854" cy="5004035"/>
          </a:xfr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ja-JP" sz="2400" dirty="0" smtClean="0"/>
              <a:t>○一人</a:t>
            </a:r>
            <a:r>
              <a:rPr lang="ja-JP" altLang="ja-JP" sz="2400" dirty="0"/>
              <a:t>で有効な契約をすることができる年齢</a:t>
            </a:r>
          </a:p>
          <a:p>
            <a:pPr marL="0" indent="0">
              <a:buNone/>
            </a:pPr>
            <a:r>
              <a:rPr lang="ja-JP" altLang="ja-JP" sz="2400" dirty="0" smtClean="0"/>
              <a:t>○父母</a:t>
            </a:r>
            <a:r>
              <a:rPr lang="ja-JP" altLang="ja-JP" sz="2400" dirty="0"/>
              <a:t>の親権に服することがなくなる年齢　　</a:t>
            </a:r>
          </a:p>
          <a:p>
            <a:pPr marL="0" indent="0">
              <a:buNone/>
            </a:pPr>
            <a:r>
              <a:rPr lang="ja-JP" altLang="en-US" sz="2400" dirty="0"/>
              <a:t>　　　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・</a:t>
            </a:r>
            <a:r>
              <a:rPr lang="ja-JP" altLang="ja-JP" sz="2400" dirty="0" smtClean="0">
                <a:solidFill>
                  <a:schemeClr val="tx1"/>
                </a:solidFill>
              </a:rPr>
              <a:t>未成年者は</a:t>
            </a:r>
            <a:r>
              <a:rPr lang="ja-JP" altLang="en-US" sz="2400" dirty="0" smtClean="0">
                <a:solidFill>
                  <a:schemeClr val="tx1"/>
                </a:solidFill>
              </a:rPr>
              <a:t>、</a:t>
            </a:r>
            <a:r>
              <a:rPr lang="ja-JP" altLang="ja-JP" sz="2400" u="sng" dirty="0" smtClean="0">
                <a:solidFill>
                  <a:schemeClr val="tx1"/>
                </a:solidFill>
              </a:rPr>
              <a:t>お小遣い</a:t>
            </a:r>
            <a:r>
              <a:rPr lang="ja-JP" altLang="ja-JP" sz="2400" u="sng" dirty="0">
                <a:solidFill>
                  <a:schemeClr val="tx1"/>
                </a:solidFill>
              </a:rPr>
              <a:t>の範囲で</a:t>
            </a:r>
            <a:r>
              <a:rPr lang="ja-JP" altLang="ja-JP" sz="2400" u="sng" dirty="0" smtClean="0">
                <a:solidFill>
                  <a:schemeClr val="tx1"/>
                </a:solidFill>
              </a:rPr>
              <a:t>買い物</a:t>
            </a:r>
            <a:r>
              <a:rPr lang="ja-JP" altLang="ja-JP" sz="2400" u="sng" dirty="0">
                <a:solidFill>
                  <a:schemeClr val="tx1"/>
                </a:solidFill>
              </a:rPr>
              <a:t>をするといった場合以外</a:t>
            </a:r>
            <a:r>
              <a:rPr lang="ja-JP" altLang="ja-JP" sz="2400" dirty="0" smtClean="0">
                <a:solidFill>
                  <a:schemeClr val="tx1"/>
                </a:solidFill>
              </a:rPr>
              <a:t>は</a:t>
            </a:r>
            <a:r>
              <a:rPr lang="ja-JP" altLang="en-US" sz="2400" dirty="0" smtClean="0">
                <a:solidFill>
                  <a:schemeClr val="tx1"/>
                </a:solidFill>
              </a:rPr>
              <a:t>、</a:t>
            </a: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rgbClr val="0070C0"/>
                </a:solidFill>
              </a:rPr>
              <a:t>父母の同意を得ずに</a:t>
            </a:r>
            <a:r>
              <a:rPr lang="ja-JP" altLang="ja-JP" sz="2400" dirty="0" smtClean="0">
                <a:solidFill>
                  <a:srgbClr val="0070C0"/>
                </a:solidFill>
              </a:rPr>
              <a:t>契約をすることができない</a:t>
            </a:r>
            <a:r>
              <a:rPr lang="ja-JP" altLang="en-US" sz="1400" dirty="0" smtClean="0">
                <a:solidFill>
                  <a:schemeClr val="tx1"/>
                </a:solidFill>
              </a:rPr>
              <a:t>（民法５条１項・３項参照）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tx1"/>
                </a:solidFill>
              </a:rPr>
              <a:t>　→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父母</a:t>
            </a:r>
            <a:r>
              <a:rPr lang="ja-JP" altLang="en-US" sz="2400" b="1" dirty="0">
                <a:solidFill>
                  <a:srgbClr val="0070C0"/>
                </a:solidFill>
              </a:rPr>
              <a:t>の同意のない</a:t>
            </a:r>
            <a:r>
              <a:rPr lang="ja-JP" altLang="ja-JP" sz="2400" b="1" dirty="0">
                <a:solidFill>
                  <a:srgbClr val="0070C0"/>
                </a:solidFill>
              </a:rPr>
              <a:t>契約</a:t>
            </a:r>
            <a:r>
              <a:rPr lang="ja-JP" altLang="ja-JP" sz="2400" b="1" dirty="0" smtClean="0">
                <a:solidFill>
                  <a:srgbClr val="0070C0"/>
                </a:solidFill>
              </a:rPr>
              <a:t>は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、</a:t>
            </a:r>
            <a:r>
              <a:rPr lang="ja-JP" altLang="ja-JP" sz="2400" b="1" dirty="0" smtClean="0">
                <a:solidFill>
                  <a:srgbClr val="0070C0"/>
                </a:solidFill>
              </a:rPr>
              <a:t>取り消す</a:t>
            </a:r>
            <a:r>
              <a:rPr lang="ja-JP" altLang="ja-JP" sz="2400" b="1" dirty="0">
                <a:solidFill>
                  <a:srgbClr val="0070C0"/>
                </a:solidFill>
              </a:rPr>
              <a:t>ことができる</a:t>
            </a:r>
            <a:r>
              <a:rPr lang="ja-JP" altLang="en-US" sz="2400" dirty="0">
                <a:solidFill>
                  <a:schemeClr val="tx1"/>
                </a:solidFill>
              </a:rPr>
              <a:t>（</a:t>
            </a:r>
            <a:r>
              <a:rPr lang="ja-JP" altLang="en-US" sz="2400" dirty="0">
                <a:solidFill>
                  <a:srgbClr val="0070C0"/>
                </a:solidFill>
              </a:rPr>
              <a:t>未成年者</a:t>
            </a:r>
            <a:r>
              <a:rPr lang="ja-JP" altLang="en-US" sz="2400" dirty="0" smtClean="0">
                <a:solidFill>
                  <a:srgbClr val="0070C0"/>
                </a:solidFill>
              </a:rPr>
              <a:t>取消し</a:t>
            </a:r>
            <a:r>
              <a:rPr lang="ja-JP" altLang="en-US" sz="2400" dirty="0" smtClean="0">
                <a:solidFill>
                  <a:schemeClr val="tx1"/>
                </a:solidFill>
              </a:rPr>
              <a:t>）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tx1"/>
                </a:solidFill>
              </a:rPr>
              <a:t>・</a:t>
            </a:r>
            <a:r>
              <a:rPr lang="ja-JP" altLang="ja-JP" sz="2400" dirty="0" smtClean="0">
                <a:solidFill>
                  <a:schemeClr val="tx1"/>
                </a:solidFill>
              </a:rPr>
              <a:t>父母</a:t>
            </a:r>
            <a:r>
              <a:rPr lang="ja-JP" altLang="en-US" sz="2400" dirty="0" smtClean="0">
                <a:solidFill>
                  <a:schemeClr val="tx1"/>
                </a:solidFill>
              </a:rPr>
              <a:t>は、未成年者</a:t>
            </a:r>
            <a:r>
              <a:rPr lang="ja-JP" altLang="en-US" sz="2400" dirty="0">
                <a:solidFill>
                  <a:schemeClr val="tx1"/>
                </a:solidFill>
              </a:rPr>
              <a:t>の</a:t>
            </a:r>
            <a:r>
              <a:rPr lang="ja-JP" altLang="en-US" sz="2400" dirty="0" smtClean="0">
                <a:solidFill>
                  <a:srgbClr val="0070C0"/>
                </a:solidFill>
              </a:rPr>
              <a:t>保護、監督</a:t>
            </a:r>
            <a:r>
              <a:rPr lang="ja-JP" altLang="en-US" sz="2400" dirty="0">
                <a:solidFill>
                  <a:srgbClr val="0070C0"/>
                </a:solidFill>
              </a:rPr>
              <a:t>や教育をする義務</a:t>
            </a:r>
            <a:r>
              <a:rPr lang="ja-JP" altLang="en-US" sz="2400" dirty="0">
                <a:solidFill>
                  <a:schemeClr val="tx1"/>
                </a:solidFill>
              </a:rPr>
              <a:t>が</a:t>
            </a:r>
            <a:r>
              <a:rPr lang="ja-JP" altLang="en-US" sz="2400" dirty="0" smtClean="0">
                <a:solidFill>
                  <a:schemeClr val="tx1"/>
                </a:solidFill>
              </a:rPr>
              <a:t>あり、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未成年者</a:t>
            </a:r>
            <a:r>
              <a:rPr lang="ja-JP" altLang="en-US" sz="2400" dirty="0">
                <a:solidFill>
                  <a:schemeClr val="tx1"/>
                </a:solidFill>
              </a:rPr>
              <a:t>の</a:t>
            </a:r>
            <a:r>
              <a:rPr lang="ja-JP" altLang="ja-JP" sz="2400" dirty="0">
                <a:solidFill>
                  <a:schemeClr val="tx1"/>
                </a:solidFill>
              </a:rPr>
              <a:t>財産</a:t>
            </a:r>
            <a:r>
              <a:rPr lang="ja-JP" altLang="en-US" sz="2400" dirty="0" smtClean="0">
                <a:solidFill>
                  <a:schemeClr val="tx1"/>
                </a:solidFill>
              </a:rPr>
              <a:t>は</a:t>
            </a:r>
            <a:r>
              <a:rPr lang="ja-JP" altLang="ja-JP" sz="2400" dirty="0" smtClean="0">
                <a:solidFill>
                  <a:schemeClr val="tx1"/>
                </a:solidFill>
              </a:rPr>
              <a:t>父母</a:t>
            </a:r>
            <a:r>
              <a:rPr lang="ja-JP" altLang="ja-JP" sz="2400" dirty="0">
                <a:solidFill>
                  <a:schemeClr val="tx1"/>
                </a:solidFill>
              </a:rPr>
              <a:t>が管理</a:t>
            </a:r>
            <a:r>
              <a:rPr lang="ja-JP" altLang="en-US" sz="2400" dirty="0" smtClean="0"/>
              <a:t>する</a:t>
            </a:r>
            <a:r>
              <a:rPr lang="ja-JP" altLang="en-US" sz="1400" dirty="0" smtClean="0"/>
              <a:t>（民法</a:t>
            </a:r>
            <a:r>
              <a:rPr lang="en-US" altLang="ja-JP" sz="1400" dirty="0" smtClean="0"/>
              <a:t>820</a:t>
            </a:r>
            <a:r>
              <a:rPr lang="ja-JP" altLang="en-US" sz="1400" dirty="0" smtClean="0"/>
              <a:t>条、</a:t>
            </a:r>
            <a:r>
              <a:rPr lang="en-US" altLang="ja-JP" sz="1400" dirty="0" smtClean="0"/>
              <a:t>824</a:t>
            </a:r>
            <a:r>
              <a:rPr lang="ja-JP" altLang="en-US" sz="1400" dirty="0" smtClean="0"/>
              <a:t>条参照）</a:t>
            </a:r>
            <a:endParaRPr lang="en-US" altLang="ja-JP" sz="1400" dirty="0"/>
          </a:p>
        </p:txBody>
      </p:sp>
      <p:sp>
        <p:nvSpPr>
          <p:cNvPr id="3" name="右矢印 2"/>
          <p:cNvSpPr/>
          <p:nvPr/>
        </p:nvSpPr>
        <p:spPr>
          <a:xfrm>
            <a:off x="6416480" y="1981438"/>
            <a:ext cx="624813" cy="67665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0520" y="2058156"/>
            <a:ext cx="224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kumimoji="1" lang="ja-JP" altLang="en-US" sz="28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成年年齢</a:t>
            </a:r>
            <a:endParaRPr kumimoji="1" lang="en-US" altLang="ja-JP" sz="28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91614" y="1235157"/>
            <a:ext cx="2757873" cy="4990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4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成年年齢の意義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9119" y="3287869"/>
            <a:ext cx="325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ja-JP" altLang="en-US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</a:t>
            </a:r>
            <a:r>
              <a:rPr kumimoji="1" lang="ja-JP" altLang="en-US" sz="2400" b="1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未成年者</a:t>
            </a:r>
            <a:r>
              <a:rPr kumimoji="1" lang="ja-JP" altLang="en-US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の場合＞</a:t>
            </a:r>
            <a:endParaRPr kumimoji="1" lang="en-US" altLang="ja-JP" sz="2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734800" y="6424416"/>
            <a:ext cx="31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8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210194" y="326232"/>
            <a:ext cx="9990494" cy="1207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 smtClean="0"/>
              <a:t>１８歳（成年）は、自分の判断に責任が生じる！</a:t>
            </a:r>
            <a:endParaRPr lang="ja-JP" altLang="en-US" sz="320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567538" y="1288851"/>
            <a:ext cx="8894513" cy="3778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</a:rPr>
              <a:t>１８歳（成年）になると・・・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</a:rPr>
              <a:t>　親などの法定代理人の同意は</a:t>
            </a:r>
            <a:r>
              <a:rPr lang="ja-JP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不要</a:t>
            </a:r>
            <a:endParaRPr lang="en-US" altLang="ja-JP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70C0"/>
                </a:solidFill>
              </a:rPr>
              <a:t>　</a:t>
            </a:r>
            <a:r>
              <a:rPr lang="ja-JP" altLang="en-US" sz="2800" u="sng" dirty="0" smtClean="0">
                <a:solidFill>
                  <a:schemeClr val="tx1"/>
                </a:solidFill>
              </a:rPr>
              <a:t>自分の判断で契約ができる</a:t>
            </a:r>
            <a:endParaRPr lang="en-US" altLang="ja-JP" sz="2800" u="sng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</a:rPr>
              <a:t>　　　　　　　↓　</a:t>
            </a:r>
            <a:r>
              <a:rPr lang="ja-JP" altLang="en-US" sz="2400" dirty="0" smtClean="0">
                <a:solidFill>
                  <a:schemeClr val="tx1"/>
                </a:solidFill>
              </a:rPr>
              <a:t>ということは・・・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</a:rPr>
              <a:t>　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親などの法定代理人の同意がないことを理由に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 smtClean="0">
                <a:solidFill>
                  <a:srgbClr val="FF0000"/>
                </a:solidFill>
              </a:rPr>
              <a:t>　契約を取り消すことができない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</a:rPr>
              <a:t>　</a:t>
            </a:r>
            <a:r>
              <a:rPr lang="en-US" altLang="ja-JP" sz="2800" dirty="0" smtClean="0">
                <a:solidFill>
                  <a:schemeClr val="tx1"/>
                </a:solidFill>
              </a:rPr>
              <a:t>※</a:t>
            </a:r>
            <a:r>
              <a:rPr lang="ja-JP" altLang="en-US" sz="2800" dirty="0" smtClean="0">
                <a:solidFill>
                  <a:schemeClr val="tx1"/>
                </a:solidFill>
              </a:rPr>
              <a:t>１８歳から、未成年者取消しの適用対象外に！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11598" y="1288849"/>
            <a:ext cx="8950453" cy="4876423"/>
          </a:xfrm>
          <a:prstGeom prst="roundRect">
            <a:avLst>
              <a:gd name="adj" fmla="val 6108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638DF32-C0A4-4473-A6F7-A685AA222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293" y="4683770"/>
            <a:ext cx="1365395" cy="163972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734800" y="6424416"/>
            <a:ext cx="31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７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1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366820" y="1581423"/>
            <a:ext cx="9373528" cy="5145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800" dirty="0" smtClean="0">
                <a:solidFill>
                  <a:schemeClr val="tx1"/>
                </a:solidFill>
              </a:rPr>
              <a:t>１７歳（未成年者）の場合・・・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</a:rPr>
              <a:t>　契約をするには、</a:t>
            </a:r>
            <a:r>
              <a:rPr lang="ja-JP" altLang="en-US" sz="2800" u="sng" dirty="0" smtClean="0">
                <a:solidFill>
                  <a:schemeClr val="tx1"/>
                </a:solidFill>
              </a:rPr>
              <a:t>親などの法定代理人の同意が必要</a:t>
            </a:r>
            <a:endParaRPr lang="en-US" altLang="ja-JP" sz="2800" u="sng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</a:rPr>
              <a:t>　　　　　　 </a:t>
            </a:r>
            <a:r>
              <a:rPr lang="ja-JP" altLang="en-US" sz="2800" dirty="0" smtClean="0">
                <a:solidFill>
                  <a:schemeClr val="tx1"/>
                </a:solidFill>
              </a:rPr>
              <a:t>　　　　　↓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</a:rPr>
              <a:t>同意がない契約</a:t>
            </a:r>
            <a:r>
              <a:rPr lang="ja-JP" altLang="en-US" sz="2800" dirty="0" smtClean="0">
                <a:solidFill>
                  <a:schemeClr val="tx1"/>
                </a:solidFill>
              </a:rPr>
              <a:t>は、原則として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取り消す</a:t>
            </a:r>
            <a:r>
              <a:rPr lang="ja-JP" altLang="en-US" sz="2800" dirty="0" smtClean="0">
                <a:solidFill>
                  <a:schemeClr val="tx1"/>
                </a:solidFill>
              </a:rPr>
              <a:t>ことができる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</a:rPr>
              <a:t>　＝これを「</a:t>
            </a:r>
            <a:r>
              <a:rPr lang="ja-JP" altLang="en-US" sz="2800" dirty="0" smtClean="0">
                <a:solidFill>
                  <a:srgbClr val="FF0000"/>
                </a:solidFill>
              </a:rPr>
              <a:t>未成年者取消し</a:t>
            </a:r>
            <a:r>
              <a:rPr lang="ja-JP" altLang="en-US" sz="2800" dirty="0" smtClean="0">
                <a:solidFill>
                  <a:schemeClr val="tx1"/>
                </a:solidFill>
              </a:rPr>
              <a:t>」という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</a:rPr>
              <a:t>　</a:t>
            </a:r>
            <a:r>
              <a:rPr lang="en-US" altLang="ja-JP" sz="1600" u="sng" dirty="0" smtClean="0">
                <a:solidFill>
                  <a:schemeClr val="tx1"/>
                </a:solidFill>
              </a:rPr>
              <a:t>※</a:t>
            </a:r>
            <a:r>
              <a:rPr lang="ja-JP" altLang="en-US" sz="1600" u="sng" dirty="0" smtClean="0">
                <a:solidFill>
                  <a:schemeClr val="tx1"/>
                </a:solidFill>
              </a:rPr>
              <a:t>未成年者を保護するためのものであり、消費者被害を抑止する役割を果たしている。</a:t>
            </a:r>
            <a:endParaRPr lang="en-US" altLang="ja-JP" sz="1600" u="sng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　  </a:t>
            </a:r>
            <a:r>
              <a:rPr lang="en-US" altLang="ja-JP" sz="1600" dirty="0" smtClean="0">
                <a:solidFill>
                  <a:schemeClr val="tx1"/>
                </a:solidFill>
                <a:latin typeface="+mn-ea"/>
                <a:ea typeface="+mn-ea"/>
              </a:rPr>
              <a:t>※</a:t>
            </a:r>
            <a:r>
              <a:rPr lang="ja-JP" altLang="en-US" sz="1600" dirty="0" smtClean="0">
                <a:solidFill>
                  <a:schemeClr val="tx1"/>
                </a:solidFill>
                <a:latin typeface="+mj-ea"/>
              </a:rPr>
              <a:t>売買契約においては、お小遣いの範囲内であれば、未成年者であっても一人でできる。</a:t>
            </a:r>
            <a:endParaRPr lang="en-US" altLang="ja-JP" sz="1600" dirty="0" smtClean="0">
              <a:solidFill>
                <a:schemeClr val="tx1"/>
              </a:solidFill>
              <a:latin typeface="+mj-ea"/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0" y="277222"/>
            <a:ext cx="9554487" cy="1207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/>
              <a:t> </a:t>
            </a:r>
            <a:r>
              <a:rPr lang="ja-JP" altLang="en-US" sz="3200" dirty="0" smtClean="0"/>
              <a:t>１７歳以下（未成年者）は、守られている！</a:t>
            </a:r>
            <a:endParaRPr lang="ja-JP" altLang="en-US" sz="3200" dirty="0"/>
          </a:p>
        </p:txBody>
      </p:sp>
      <p:sp>
        <p:nvSpPr>
          <p:cNvPr id="6" name="角丸四角形 5"/>
          <p:cNvSpPr/>
          <p:nvPr/>
        </p:nvSpPr>
        <p:spPr>
          <a:xfrm>
            <a:off x="267430" y="1250732"/>
            <a:ext cx="9472918" cy="4677102"/>
          </a:xfrm>
          <a:prstGeom prst="roundRect">
            <a:avLst>
              <a:gd name="adj" fmla="val 6108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350" y="4479402"/>
            <a:ext cx="1200273" cy="154476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734800" y="6424416"/>
            <a:ext cx="31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８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4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791410-73CE-4AC3-967E-ED9011069063}"/>
              </a:ext>
            </a:extLst>
          </p:cNvPr>
          <p:cNvSpPr txBox="1">
            <a:spLocks/>
          </p:cNvSpPr>
          <p:nvPr/>
        </p:nvSpPr>
        <p:spPr>
          <a:xfrm>
            <a:off x="209803" y="1065130"/>
            <a:ext cx="9233337" cy="1525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</a:rPr>
              <a:t>・契約から生じる責任を自分で負わなければならない！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</a:rPr>
              <a:t>・消費者トラブルに巻き込まれないよう、注意が必要！　</a:t>
            </a:r>
            <a:r>
              <a:rPr lang="ja-JP" altLang="en-US" dirty="0" smtClean="0">
                <a:solidFill>
                  <a:schemeClr val="tx1"/>
                </a:solidFill>
              </a:rPr>
              <a:t>　　　　　　　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AC18201-4DAF-4490-BBF2-550DE5C9233E}"/>
              </a:ext>
            </a:extLst>
          </p:cNvPr>
          <p:cNvSpPr txBox="1">
            <a:spLocks/>
          </p:cNvSpPr>
          <p:nvPr/>
        </p:nvSpPr>
        <p:spPr>
          <a:xfrm>
            <a:off x="262422" y="306355"/>
            <a:ext cx="7131026" cy="609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「１８歳」になると・・・</a:t>
            </a:r>
            <a:endParaRPr lang="en-US" altLang="ja-JP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65358" y="2883915"/>
            <a:ext cx="9454497" cy="2676115"/>
            <a:chOff x="233466" y="2889562"/>
            <a:chExt cx="9454497" cy="2676115"/>
          </a:xfrm>
        </p:grpSpPr>
        <p:sp>
          <p:nvSpPr>
            <p:cNvPr id="10" name="角丸四角形 9"/>
            <p:cNvSpPr/>
            <p:nvPr/>
          </p:nvSpPr>
          <p:spPr>
            <a:xfrm>
              <a:off x="233466" y="2889562"/>
              <a:ext cx="9454497" cy="267611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</a:t>
              </a:r>
              <a:endParaRPr kumimoji="1" lang="ja-JP" altLang="en-US" sz="24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233466" y="2930393"/>
              <a:ext cx="9358655" cy="2387042"/>
              <a:chOff x="233466" y="2930393"/>
              <a:chExt cx="9358655" cy="2387042"/>
            </a:xfrm>
          </p:grpSpPr>
          <p:sp>
            <p:nvSpPr>
              <p:cNvPr id="9" name="タイトル 1">
                <a:extLst>
                  <a:ext uri="{FF2B5EF4-FFF2-40B4-BE49-F238E27FC236}">
                    <a16:creationId xmlns:a16="http://schemas.microsoft.com/office/drawing/2014/main" id="{05791410-73CE-4AC3-967E-ED90110690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466" y="2930393"/>
                <a:ext cx="9358655" cy="133042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kumimoji="1"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 kumimoji="1">
                    <a:solidFill>
                      <a:schemeClr val="tx2"/>
                    </a:solidFill>
                  </a:defRPr>
                </a:lvl2pPr>
                <a:lvl3pPr eaLnBrk="1" hangingPunct="1">
                  <a:defRPr kumimoji="1">
                    <a:solidFill>
                      <a:schemeClr val="tx2"/>
                    </a:solidFill>
                  </a:defRPr>
                </a:lvl3pPr>
                <a:lvl4pPr eaLnBrk="1" hangingPunct="1">
                  <a:defRPr kumimoji="1">
                    <a:solidFill>
                      <a:schemeClr val="tx2"/>
                    </a:solidFill>
                  </a:defRPr>
                </a:lvl4pPr>
                <a:lvl5pPr eaLnBrk="1" hangingPunct="1">
                  <a:defRPr kumimoji="1">
                    <a:solidFill>
                      <a:schemeClr val="tx2"/>
                    </a:solidFill>
                  </a:defRPr>
                </a:lvl5pPr>
                <a:lvl6pPr eaLnBrk="1" hangingPunct="1">
                  <a:defRPr kumimoji="1">
                    <a:solidFill>
                      <a:schemeClr val="tx2"/>
                    </a:solidFill>
                  </a:defRPr>
                </a:lvl6pPr>
                <a:lvl7pPr eaLnBrk="1" hangingPunct="1">
                  <a:defRPr kumimoji="1">
                    <a:solidFill>
                      <a:schemeClr val="tx2"/>
                    </a:solidFill>
                  </a:defRPr>
                </a:lvl7pPr>
                <a:lvl8pPr eaLnBrk="1" hangingPunct="1">
                  <a:defRPr kumimoji="1">
                    <a:solidFill>
                      <a:schemeClr val="tx2"/>
                    </a:solidFill>
                  </a:defRPr>
                </a:lvl8pPr>
                <a:lvl9pPr eaLnBrk="1" hangingPunct="1">
                  <a:defRPr kumimoji="1">
                    <a:solidFill>
                      <a:schemeClr val="tx2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solidFill>
                      <a:schemeClr val="tx1"/>
                    </a:solidFill>
                  </a:rPr>
                  <a:t>　全国の消費生活センター等に寄せられる相談を見てみると・・・</a:t>
                </a:r>
                <a:endParaRPr lang="en-US" altLang="ja-JP" sz="24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ja-JP" sz="1000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　１８歳、１９歳の未成年者からの相談</a:t>
                </a:r>
                <a:r>
                  <a:rPr lang="ja-JP" altLang="en-US" sz="2000" dirty="0" smtClean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sz="2000" b="1" dirty="0" smtClean="0">
                    <a:solidFill>
                      <a:srgbClr val="FF0000"/>
                    </a:solidFill>
                  </a:rPr>
                  <a:t>＜</a:t>
                </a:r>
                <a:r>
                  <a:rPr lang="ja-JP" altLang="en-US" sz="2000" b="1" dirty="0" smtClean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２０歳～２４歳の若者からの相談</a:t>
                </a:r>
                <a:endParaRPr lang="en-US" altLang="ja-JP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　</a:t>
                </a:r>
                <a:endParaRPr lang="en-US" altLang="ja-JP" sz="2000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4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　</a:t>
                </a:r>
                <a:endParaRPr lang="en-US" altLang="ja-JP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dirty="0" smtClean="0">
                    <a:solidFill>
                      <a:schemeClr val="tx1"/>
                    </a:solidFill>
                  </a:rPr>
                  <a:t>　　　　　　　　　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endParaRPr lang="en-US" altLang="ja-JP" dirty="0">
                  <a:solidFill>
                    <a:schemeClr val="tx1"/>
                  </a:solidFill>
                </a:endParaRPr>
              </a:p>
              <a:p>
                <a:r>
                  <a:rPr lang="ja-JP" altLang="en-US" dirty="0" smtClean="0">
                    <a:solidFill>
                      <a:schemeClr val="tx1"/>
                    </a:solidFill>
                  </a:rPr>
                  <a:t>　　</a:t>
                </a: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タイトル 1">
                <a:extLst>
                  <a:ext uri="{FF2B5EF4-FFF2-40B4-BE49-F238E27FC236}">
                    <a16:creationId xmlns:a16="http://schemas.microsoft.com/office/drawing/2014/main" id="{05791410-73CE-4AC3-967E-ED90110690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3486" y="4431190"/>
                <a:ext cx="8245474" cy="88624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kumimoji="1"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 kumimoji="1">
                    <a:solidFill>
                      <a:schemeClr val="tx2"/>
                    </a:solidFill>
                  </a:defRPr>
                </a:lvl2pPr>
                <a:lvl3pPr eaLnBrk="1" hangingPunct="1">
                  <a:defRPr kumimoji="1">
                    <a:solidFill>
                      <a:schemeClr val="tx2"/>
                    </a:solidFill>
                  </a:defRPr>
                </a:lvl3pPr>
                <a:lvl4pPr eaLnBrk="1" hangingPunct="1">
                  <a:defRPr kumimoji="1">
                    <a:solidFill>
                      <a:schemeClr val="tx2"/>
                    </a:solidFill>
                  </a:defRPr>
                </a:lvl4pPr>
                <a:lvl5pPr eaLnBrk="1" hangingPunct="1">
                  <a:defRPr kumimoji="1">
                    <a:solidFill>
                      <a:schemeClr val="tx2"/>
                    </a:solidFill>
                  </a:defRPr>
                </a:lvl5pPr>
                <a:lvl6pPr eaLnBrk="1" hangingPunct="1">
                  <a:defRPr kumimoji="1">
                    <a:solidFill>
                      <a:schemeClr val="tx2"/>
                    </a:solidFill>
                  </a:defRPr>
                </a:lvl6pPr>
                <a:lvl7pPr eaLnBrk="1" hangingPunct="1">
                  <a:defRPr kumimoji="1">
                    <a:solidFill>
                      <a:schemeClr val="tx2"/>
                    </a:solidFill>
                  </a:defRPr>
                </a:lvl7pPr>
                <a:lvl8pPr eaLnBrk="1" hangingPunct="1">
                  <a:defRPr kumimoji="1">
                    <a:solidFill>
                      <a:schemeClr val="tx2"/>
                    </a:solidFill>
                  </a:defRPr>
                </a:lvl8pPr>
                <a:lvl9pPr eaLnBrk="1" hangingPunct="1">
                  <a:defRPr kumimoji="1">
                    <a:solidFill>
                      <a:schemeClr val="tx2"/>
                    </a:solidFill>
                  </a:defRPr>
                </a:lvl9pPr>
              </a:lstStyle>
              <a:p>
                <a:r>
                  <a:rPr lang="ja-JP" altLang="en-US" sz="2000" dirty="0" smtClean="0">
                    <a:solidFill>
                      <a:schemeClr val="tx1"/>
                    </a:solidFill>
                  </a:rPr>
                  <a:t>・成年になりたての若者は、契約に関する知識や経験に乏しい</a:t>
                </a:r>
                <a:r>
                  <a:rPr lang="ja-JP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　</a:t>
                </a:r>
                <a:endParaRPr lang="en-US" altLang="ja-JP" sz="2000" dirty="0" smtClean="0">
                  <a:solidFill>
                    <a:schemeClr val="bg1"/>
                  </a:solidFill>
                </a:endParaRPr>
              </a:p>
              <a:p>
                <a:r>
                  <a:rPr lang="ja-JP" altLang="en-US" sz="2000" dirty="0" smtClean="0">
                    <a:solidFill>
                      <a:schemeClr val="tx1"/>
                    </a:solidFill>
                  </a:rPr>
                  <a:t>・内容をよく理解しないまま、安易に契約を結んでしまう傾向にある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　　　　　　　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endParaRPr lang="en-US" altLang="ja-JP" dirty="0">
                  <a:solidFill>
                    <a:schemeClr val="tx1"/>
                  </a:solidFill>
                </a:endParaRPr>
              </a:p>
              <a:p>
                <a:r>
                  <a:rPr lang="ja-JP" altLang="en-US" dirty="0" smtClean="0">
                    <a:solidFill>
                      <a:schemeClr val="tx1"/>
                    </a:solidFill>
                  </a:rPr>
                  <a:t>　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dirty="0" smtClean="0">
                    <a:solidFill>
                      <a:schemeClr val="tx1"/>
                    </a:solidFill>
                  </a:rPr>
                  <a:t>　　</a:t>
                </a: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角丸四角形 11"/>
          <p:cNvSpPr/>
          <p:nvPr/>
        </p:nvSpPr>
        <p:spPr>
          <a:xfrm>
            <a:off x="651163" y="5832185"/>
            <a:ext cx="9288000" cy="771843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成年になりたての若者は、消費者トラブルに巻き込まれるリスクが高い！</a:t>
            </a:r>
            <a:endParaRPr kumimoji="1" lang="ja-JP" altLang="en-US" sz="24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7" name="図 6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C186166B-6ACD-40E4-B8A8-376001F51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728" y="4466374"/>
            <a:ext cx="914306" cy="113448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1734800" y="6424416"/>
            <a:ext cx="31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９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41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黄緑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3077</Words>
  <Application>Microsoft Office PowerPoint</Application>
  <PresentationFormat>ワイド画面</PresentationFormat>
  <Paragraphs>499</Paragraphs>
  <Slides>39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9" baseType="lpstr">
      <vt:lpstr>inherit</vt:lpstr>
      <vt:lpstr>Meiryo UI</vt:lpstr>
      <vt:lpstr>ＭＳ ゴシック</vt:lpstr>
      <vt:lpstr>メイリオ</vt:lpstr>
      <vt:lpstr>游ゴシック</vt:lpstr>
      <vt:lpstr>Arial</vt:lpstr>
      <vt:lpstr>Trebuchet MS</vt:lpstr>
      <vt:lpstr>Wingdings</vt:lpstr>
      <vt:lpstr>Wingdings 3</vt:lpstr>
      <vt:lpstr>ファセット</vt:lpstr>
      <vt:lpstr>１８歳を迎える君へ ～契約について学ぼう～　</vt:lpstr>
      <vt:lpstr>PowerPoint プレゼンテーション</vt:lpstr>
      <vt:lpstr>　成年年齢って何？ 　１７歳と１８歳は、何が違うの？ </vt:lpstr>
      <vt:lpstr>１８歳になると、「契約」を 一人で結ぶことができるようになる </vt:lpstr>
      <vt:lpstr>民法の条文を見てみよう！</vt:lpstr>
      <vt:lpstr>成年年齢とは何か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契約の基本について学ぼう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自分の目的や条件に 　　　　合ったものを選ぼう！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契約するときに 　　　　気を付けておくべきこと</vt:lpstr>
      <vt:lpstr>PowerPoint プレゼンテーション</vt:lpstr>
      <vt:lpstr>PowerPoint プレゼンテーション</vt:lpstr>
      <vt:lpstr>契約はいつ成立するんだろう？</vt:lpstr>
      <vt:lpstr>PowerPoint プレゼンテーション</vt:lpstr>
      <vt:lpstr>PowerPoint プレゼンテーション</vt:lpstr>
      <vt:lpstr>PowerPoint プレゼンテーション</vt:lpstr>
      <vt:lpstr>契約の拘束力について学ぼう</vt:lpstr>
      <vt:lpstr>PowerPoint プレゼンテーション</vt:lpstr>
      <vt:lpstr>PowerPoint プレゼンテーション</vt:lpstr>
      <vt:lpstr>PowerPoint プレゼンテーション</vt:lpstr>
      <vt:lpstr>トラブルが起きたら 　　　　　どうすればいいの？</vt:lpstr>
      <vt:lpstr>PowerPoint プレゼンテーション</vt:lpstr>
      <vt:lpstr>PowerPoint プレゼンテーション</vt:lpstr>
      <vt:lpstr>PowerPoint プレゼンテーション</vt:lpstr>
      <vt:lpstr>１８歳からできること・２０歳まではできないこと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2022-08-24T05:56:35Z</dcterms:created>
  <dcterms:modified xsi:type="dcterms:W3CDTF">2022-08-24T05:56:41Z</dcterms:modified>
</cp:coreProperties>
</file>