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1" r:id="rId2"/>
    <p:sldId id="269" r:id="rId3"/>
    <p:sldId id="272" r:id="rId4"/>
    <p:sldId id="268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C36B"/>
    <a:srgbClr val="7CD242"/>
    <a:srgbClr val="F08D4A"/>
    <a:srgbClr val="EF89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51388-0AA5-42E8-B0F5-5AD188F0A79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F6F0C-30D3-4B8E-ABAA-2B0FE1C75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4898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6A96A-A661-4DB0-8320-DAC0EB572A04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1B5FB-70B8-4335-BFDA-8ECC7BB85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306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08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68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30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79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7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38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50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735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69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337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70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18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55636" y="136104"/>
            <a:ext cx="7341325" cy="36933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めあて：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64269" y="885693"/>
            <a:ext cx="337746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 件 当 日 の 状 況</a:t>
            </a:r>
            <a:endParaRPr kumimoji="1" lang="ja-JP" altLang="en-US" sz="22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791220" y="136104"/>
            <a:ext cx="1018903" cy="250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900" dirty="0" smtClean="0">
                <a:ln w="317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ワークシート１</a:t>
            </a:r>
            <a:endParaRPr kumimoji="1" lang="ja-JP" altLang="en-US" sz="900" dirty="0">
              <a:ln w="317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340" y="1624723"/>
            <a:ext cx="9191320" cy="488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21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373626" y="662255"/>
            <a:ext cx="4368750" cy="2764752"/>
            <a:chOff x="3167532" y="487677"/>
            <a:chExt cx="3482403" cy="1290650"/>
          </a:xfrm>
        </p:grpSpPr>
        <p:sp>
          <p:nvSpPr>
            <p:cNvPr id="7" name="正方形/長方形 6"/>
            <p:cNvSpPr/>
            <p:nvPr/>
          </p:nvSpPr>
          <p:spPr>
            <a:xfrm>
              <a:off x="3167532" y="563327"/>
              <a:ext cx="3482403" cy="1215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3324270" y="487677"/>
              <a:ext cx="2992017" cy="13649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kumimoji="1" lang="ja-JP" altLang="en-US" sz="13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①門太郎さんが</a:t>
              </a:r>
              <a:r>
                <a:rPr kumimoji="1" lang="ja-JP" altLang="en-US" sz="13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発見された時間と場所について</a:t>
              </a: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5139039" y="657281"/>
            <a:ext cx="4368753" cy="2770048"/>
            <a:chOff x="3167532" y="1920169"/>
            <a:chExt cx="3482403" cy="1284160"/>
          </a:xfrm>
        </p:grpSpPr>
        <p:sp>
          <p:nvSpPr>
            <p:cNvPr id="8" name="正方形/長方形 7"/>
            <p:cNvSpPr/>
            <p:nvPr/>
          </p:nvSpPr>
          <p:spPr>
            <a:xfrm>
              <a:off x="3167532" y="1989329"/>
              <a:ext cx="3482403" cy="1215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3324273" y="1920169"/>
              <a:ext cx="1952767" cy="13554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kumimoji="1" lang="ja-JP" altLang="en-US" sz="13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②門太郎さんの服装について</a:t>
              </a: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373626" y="3490179"/>
            <a:ext cx="4368751" cy="2782804"/>
            <a:chOff x="3167532" y="3377948"/>
            <a:chExt cx="3482403" cy="1284500"/>
          </a:xfrm>
        </p:grpSpPr>
        <p:sp>
          <p:nvSpPr>
            <p:cNvPr id="10" name="正方形/長方形 9"/>
            <p:cNvSpPr/>
            <p:nvPr/>
          </p:nvSpPr>
          <p:spPr>
            <a:xfrm>
              <a:off x="3167532" y="3447448"/>
              <a:ext cx="3482403" cy="1215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3324269" y="3377948"/>
              <a:ext cx="2867064" cy="1349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kumimoji="1" lang="ja-JP" altLang="en-US" sz="13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③門太郎さんが持っていたカナヅチについて</a:t>
              </a: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5139041" y="3490181"/>
            <a:ext cx="4368751" cy="2782804"/>
            <a:chOff x="3167532" y="4833310"/>
            <a:chExt cx="3482403" cy="1284501"/>
          </a:xfrm>
        </p:grpSpPr>
        <p:sp>
          <p:nvSpPr>
            <p:cNvPr id="12" name="正方形/長方形 11"/>
            <p:cNvSpPr/>
            <p:nvPr/>
          </p:nvSpPr>
          <p:spPr>
            <a:xfrm>
              <a:off x="3167532" y="4902811"/>
              <a:ext cx="3482403" cy="1215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3324271" y="4833310"/>
              <a:ext cx="2754472" cy="13496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kumimoji="1" lang="ja-JP" altLang="en-US" sz="13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④門太郎</a:t>
              </a:r>
              <a:r>
                <a:rPr kumimoji="1" lang="ja-JP" altLang="en-US" sz="1300">
                  <a:latin typeface="メイリオ" panose="020B0604030504040204" pitchFamily="50" charset="-128"/>
                  <a:ea typeface="メイリオ" panose="020B0604030504040204" pitchFamily="50" charset="-128"/>
                </a:rPr>
                <a:t>さん</a:t>
              </a:r>
              <a:r>
                <a:rPr kumimoji="1" lang="ja-JP" altLang="en-US" sz="130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と京人さんの</a:t>
              </a:r>
              <a:r>
                <a:rPr kumimoji="1" lang="ja-JP" altLang="en-US" sz="13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関係について</a:t>
              </a:r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141249" y="127088"/>
            <a:ext cx="7021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１．あなた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が気になったことや大事だと思ったことをメモしておこう！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65623" y="5946753"/>
            <a:ext cx="840377" cy="924310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8791220" y="136104"/>
            <a:ext cx="1018903" cy="250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900" dirty="0" smtClean="0">
                <a:ln w="317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ワークシート２</a:t>
            </a:r>
            <a:endParaRPr kumimoji="1" lang="ja-JP" altLang="en-US" sz="900" dirty="0">
              <a:ln w="317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293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5845557" y="0"/>
            <a:ext cx="4060443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-5401" y="0"/>
            <a:ext cx="5835178" cy="6858000"/>
            <a:chOff x="-2546295" y="178561"/>
            <a:chExt cx="5835178" cy="6858000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-2546295" y="178561"/>
              <a:ext cx="5835178" cy="6858000"/>
              <a:chOff x="-43005" y="-107192"/>
              <a:chExt cx="5835178" cy="6858000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-43005" y="-107192"/>
                <a:ext cx="5835178" cy="68580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2878005" y="1742219"/>
                <a:ext cx="2715731" cy="760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ja-JP" altLang="en-US" sz="2000" dirty="0" smtClean="0">
                    <a:ln w="9525">
                      <a:solidFill>
                        <a:schemeClr val="tx1"/>
                      </a:solidFill>
                    </a:ln>
                    <a:solidFill>
                      <a:schemeClr val="bg2">
                        <a:lumMod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事件</a:t>
                </a:r>
                <a:r>
                  <a:rPr lang="ja-JP" altLang="en-US" sz="2000" dirty="0">
                    <a:ln w="9525">
                      <a:solidFill>
                        <a:schemeClr val="tx1"/>
                      </a:solidFill>
                    </a:ln>
                    <a:solidFill>
                      <a:schemeClr val="bg2">
                        <a:lumMod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直後に</a:t>
                </a:r>
                <a:r>
                  <a:rPr lang="ja-JP" altLang="en-US" sz="2000" dirty="0" smtClean="0">
                    <a:ln w="9525">
                      <a:solidFill>
                        <a:schemeClr val="tx1"/>
                      </a:solidFill>
                    </a:ln>
                    <a:solidFill>
                      <a:schemeClr val="bg2">
                        <a:lumMod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、京人さんの</a:t>
                </a:r>
                <a:r>
                  <a:rPr lang="ja-JP" altLang="en-US" sz="2000" dirty="0">
                    <a:ln w="9525">
                      <a:solidFill>
                        <a:schemeClr val="tx1"/>
                      </a:solidFill>
                    </a:ln>
                    <a:solidFill>
                      <a:schemeClr val="bg2">
                        <a:lumMod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家の近くにいた</a:t>
                </a:r>
              </a:p>
            </p:txBody>
          </p:sp>
          <p:sp>
            <p:nvSpPr>
              <p:cNvPr id="9" name="正方形/長方形 8"/>
              <p:cNvSpPr/>
              <p:nvPr/>
            </p:nvSpPr>
            <p:spPr>
              <a:xfrm>
                <a:off x="2872890" y="2797440"/>
                <a:ext cx="2705470" cy="760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ja-JP" altLang="en-US" sz="2000" dirty="0" smtClean="0">
                    <a:ln w="9525">
                      <a:solidFill>
                        <a:schemeClr val="tx1"/>
                      </a:solidFill>
                    </a:ln>
                    <a:solidFill>
                      <a:schemeClr val="bg2">
                        <a:lumMod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犯人と似た格好をしていた</a:t>
                </a:r>
                <a:endParaRPr lang="ja-JP" altLang="en-US" sz="2000" dirty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2" name="正方形/長方形 11"/>
              <p:cNvSpPr/>
              <p:nvPr/>
            </p:nvSpPr>
            <p:spPr>
              <a:xfrm>
                <a:off x="2872890" y="3845479"/>
                <a:ext cx="2705470" cy="104252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ja-JP" altLang="en-US" sz="2000" dirty="0">
                    <a:ln w="9525">
                      <a:solidFill>
                        <a:schemeClr val="tx1"/>
                      </a:solidFill>
                    </a:ln>
                    <a:solidFill>
                      <a:schemeClr val="bg2">
                        <a:lumMod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京人さん</a:t>
                </a:r>
                <a:r>
                  <a:rPr lang="ja-JP" altLang="en-US" sz="2000" dirty="0" smtClean="0">
                    <a:ln w="9525">
                      <a:solidFill>
                        <a:schemeClr val="tx1"/>
                      </a:solidFill>
                    </a:ln>
                    <a:solidFill>
                      <a:schemeClr val="bg2">
                        <a:lumMod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の車の</a:t>
                </a:r>
                <a:r>
                  <a:rPr lang="ja-JP" altLang="en-US" sz="2000" dirty="0" err="1" smtClean="0">
                    <a:ln w="9525">
                      <a:solidFill>
                        <a:schemeClr val="tx1"/>
                      </a:solidFill>
                    </a:ln>
                    <a:solidFill>
                      <a:schemeClr val="bg2">
                        <a:lumMod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と</a:t>
                </a:r>
                <a:r>
                  <a:rPr lang="ja-JP" altLang="en-US" sz="2000" dirty="0" smtClean="0">
                    <a:ln w="9525">
                      <a:solidFill>
                        <a:schemeClr val="tx1"/>
                      </a:solidFill>
                    </a:ln>
                    <a:solidFill>
                      <a:schemeClr val="bg2">
                        <a:lumMod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料が付いたカナヅチを持って</a:t>
                </a:r>
                <a:r>
                  <a:rPr lang="ja-JP" altLang="en-US" sz="2000" dirty="0">
                    <a:ln w="9525">
                      <a:solidFill>
                        <a:schemeClr val="tx1"/>
                      </a:solidFill>
                    </a:ln>
                    <a:solidFill>
                      <a:schemeClr val="bg2">
                        <a:lumMod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いた</a:t>
                </a:r>
              </a:p>
            </p:txBody>
          </p:sp>
        </p:grpSp>
        <p:sp>
          <p:nvSpPr>
            <p:cNvPr id="22" name="テキスト ボックス 21"/>
            <p:cNvSpPr txBox="1"/>
            <p:nvPr/>
          </p:nvSpPr>
          <p:spPr>
            <a:xfrm>
              <a:off x="-1422069" y="1234641"/>
              <a:ext cx="118889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ja-JP" altLang="en-US" sz="2400" b="1" dirty="0" smtClean="0">
                  <a:solidFill>
                    <a:schemeClr val="bg2">
                      <a:lumMod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検察官</a:t>
              </a:r>
              <a:endParaRPr lang="ja-JP" altLang="en-US" sz="240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6732612" y="1066744"/>
            <a:ext cx="114316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2400" b="1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弁護人</a:t>
            </a:r>
            <a:endParaRPr lang="ja-JP" altLang="en-US" sz="2400" b="1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7113115" y="1744561"/>
            <a:ext cx="2695825" cy="84220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 flipH="1">
            <a:off x="7009026" y="1719383"/>
            <a:ext cx="32328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コンビニに行</a:t>
            </a:r>
            <a:r>
              <a:rPr lang="ja-JP" altLang="en-US" sz="2400" dirty="0" err="1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</a:t>
            </a:r>
            <a:endParaRPr lang="en-US" altLang="ja-JP" sz="2400" dirty="0" smtClean="0">
              <a:ln w="952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err="1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</a:t>
            </a:r>
            <a:r>
              <a:rPr lang="ja-JP" altLang="en-US" sz="2400" dirty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とした</a:t>
            </a:r>
            <a:r>
              <a:rPr lang="ja-JP" altLang="en-US" sz="24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だけ</a:t>
            </a:r>
            <a:endParaRPr lang="ja-JP" altLang="en-US" sz="2400" dirty="0">
              <a:ln w="952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7104959" y="2831014"/>
            <a:ext cx="2695825" cy="91420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9525">
                <a:solidFill>
                  <a:schemeClr val="tx1"/>
                </a:solidFill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 flipH="1">
            <a:off x="7009026" y="2815902"/>
            <a:ext cx="29483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格好が似ていた</a:t>
            </a:r>
            <a:endParaRPr lang="en-US" altLang="ja-JP" sz="2400" dirty="0" smtClean="0">
              <a:ln w="952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のはぐ</a:t>
            </a:r>
            <a:r>
              <a:rPr lang="ja-JP" altLang="en-US" sz="2400" dirty="0" err="1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</a:t>
            </a:r>
            <a:r>
              <a:rPr lang="ja-JP" altLang="en-US" sz="24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然</a:t>
            </a:r>
            <a:endParaRPr lang="ja-JP" altLang="en-US" sz="2400" dirty="0">
              <a:ln w="952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7114514" y="4006834"/>
            <a:ext cx="2695825" cy="87453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 flipH="1">
            <a:off x="7009026" y="4028469"/>
            <a:ext cx="2855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たまたま拾った</a:t>
            </a:r>
            <a:endParaRPr lang="en-US" altLang="ja-JP" sz="2400" dirty="0" smtClean="0">
              <a:ln w="952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だけ</a:t>
            </a:r>
            <a:endParaRPr lang="ja-JP" altLang="en-US" sz="2400" dirty="0">
              <a:ln w="952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7113114" y="5443237"/>
            <a:ext cx="2695825" cy="123195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 flipH="1">
            <a:off x="7009026" y="5453282"/>
            <a:ext cx="30071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おこって</a:t>
            </a:r>
            <a:r>
              <a:rPr lang="ja-JP" altLang="en-US" sz="2400" dirty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r>
              <a:rPr lang="ja-JP" altLang="en-US" sz="24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の物</a:t>
            </a:r>
            <a:endParaRPr lang="en-US" altLang="ja-JP" sz="2400" dirty="0" smtClean="0">
              <a:ln w="952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をこわす人では</a:t>
            </a:r>
            <a:endParaRPr lang="en-US" altLang="ja-JP" sz="2400" dirty="0" smtClean="0">
              <a:ln w="952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ない</a:t>
            </a:r>
            <a:endParaRPr lang="ja-JP" altLang="en-US" sz="2400" dirty="0">
              <a:ln w="952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170746" y="5593029"/>
            <a:ext cx="2890511" cy="991829"/>
            <a:chOff x="-2001269" y="5448131"/>
            <a:chExt cx="2890511" cy="991829"/>
          </a:xfrm>
        </p:grpSpPr>
        <p:sp>
          <p:nvSpPr>
            <p:cNvPr id="27" name="角丸四角形 26"/>
            <p:cNvSpPr/>
            <p:nvPr/>
          </p:nvSpPr>
          <p:spPr>
            <a:xfrm>
              <a:off x="-1871569" y="5448131"/>
              <a:ext cx="2438378" cy="99182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 w="9525"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-2001269" y="5578488"/>
              <a:ext cx="289051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2400" dirty="0" smtClean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車</a:t>
              </a:r>
              <a:r>
                <a:rPr lang="ja-JP" altLang="en-US" sz="2400" dirty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を</a:t>
              </a:r>
              <a:r>
                <a:rPr lang="ja-JP" altLang="en-US" sz="2400" dirty="0" smtClean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傷付ける</a:t>
              </a:r>
              <a:endParaRPr lang="en-US" altLang="ja-JP" sz="24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2400" dirty="0" smtClean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動機</a:t>
              </a:r>
              <a:r>
                <a:rPr lang="ja-JP" altLang="en-US" sz="2400" dirty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が</a:t>
              </a:r>
              <a:r>
                <a:rPr lang="ja-JP" altLang="en-US" sz="2400" dirty="0" smtClean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あった</a:t>
              </a:r>
              <a:endParaRPr lang="ja-JP" altLang="en-US" sz="2400" dirty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122862" y="1749766"/>
            <a:ext cx="2876356" cy="3214127"/>
            <a:chOff x="3062518" y="1974255"/>
            <a:chExt cx="2876356" cy="3214127"/>
          </a:xfrm>
        </p:grpSpPr>
        <p:sp>
          <p:nvSpPr>
            <p:cNvPr id="46" name="角丸四角形 45"/>
            <p:cNvSpPr/>
            <p:nvPr/>
          </p:nvSpPr>
          <p:spPr>
            <a:xfrm>
              <a:off x="3240102" y="1974255"/>
              <a:ext cx="2438378" cy="3214127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 w="9525"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3071213" y="3682132"/>
              <a:ext cx="278469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2400" dirty="0" err="1" smtClean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ぐう</a:t>
              </a:r>
              <a:r>
                <a:rPr lang="ja-JP" altLang="en-US" sz="2400" dirty="0" smtClean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然が重なる</a:t>
              </a:r>
              <a:endParaRPr lang="en-US" altLang="ja-JP" sz="24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2400" dirty="0" smtClean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とは考えられな</a:t>
              </a:r>
              <a:endParaRPr lang="en-US" altLang="ja-JP" sz="24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2400" dirty="0" smtClean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い</a:t>
              </a:r>
              <a:endParaRPr lang="ja-JP" altLang="en-US" sz="2400" dirty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3062518" y="2441197"/>
              <a:ext cx="28763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2400" dirty="0" smtClean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犯人</a:t>
              </a:r>
              <a:r>
                <a:rPr lang="ja-JP" altLang="en-US" sz="2400" dirty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である</a:t>
              </a:r>
              <a:r>
                <a:rPr lang="ja-JP" altLang="en-US" sz="2400" dirty="0" smtClean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こと　　　</a:t>
              </a:r>
              <a:endParaRPr lang="en-US" altLang="ja-JP" sz="24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2400" dirty="0" smtClean="0">
                  <a:ln w="9525">
                    <a:solidFill>
                      <a:schemeClr val="tx1"/>
                    </a:solidFill>
                  </a:ln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は明らか</a:t>
              </a:r>
              <a:endParaRPr lang="ja-JP" altLang="en-US" sz="2400" dirty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51" name="正方形/長方形 50"/>
          <p:cNvSpPr/>
          <p:nvPr/>
        </p:nvSpPr>
        <p:spPr>
          <a:xfrm>
            <a:off x="0" y="1421542"/>
            <a:ext cx="9906000" cy="5277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2909439" y="5721504"/>
            <a:ext cx="2715730" cy="760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dirty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京人さん</a:t>
            </a:r>
            <a:r>
              <a:rPr lang="ja-JP" altLang="en-US" sz="20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2000" dirty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腹</a:t>
            </a:r>
            <a:r>
              <a:rPr lang="ja-JP" altLang="en-US" sz="2000" dirty="0" smtClean="0">
                <a:ln w="952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を立てていた</a:t>
            </a:r>
            <a:endParaRPr lang="ja-JP" altLang="en-US" sz="2000" dirty="0">
              <a:ln w="952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左矢印 16"/>
          <p:cNvSpPr/>
          <p:nvPr/>
        </p:nvSpPr>
        <p:spPr>
          <a:xfrm>
            <a:off x="5878081" y="1809005"/>
            <a:ext cx="994333" cy="811794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左矢印 53"/>
          <p:cNvSpPr/>
          <p:nvPr/>
        </p:nvSpPr>
        <p:spPr>
          <a:xfrm>
            <a:off x="5918314" y="2900233"/>
            <a:ext cx="994333" cy="811794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左矢印 57"/>
          <p:cNvSpPr/>
          <p:nvPr/>
        </p:nvSpPr>
        <p:spPr>
          <a:xfrm>
            <a:off x="5923935" y="4038205"/>
            <a:ext cx="994333" cy="811794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左矢印 60"/>
          <p:cNvSpPr/>
          <p:nvPr/>
        </p:nvSpPr>
        <p:spPr>
          <a:xfrm>
            <a:off x="5923935" y="5682749"/>
            <a:ext cx="994333" cy="811794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134591" y="1646148"/>
            <a:ext cx="5617868" cy="3569826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156754" y="5447211"/>
            <a:ext cx="5591742" cy="1266030"/>
          </a:xfrm>
          <a:prstGeom prst="rect">
            <a:avLst/>
          </a:prstGeom>
          <a:noFill/>
          <a:ln w="28575">
            <a:solidFill>
              <a:srgbClr val="7CD24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11" t="2435" r="2024" b="3531"/>
          <a:stretch/>
        </p:blipFill>
        <p:spPr>
          <a:xfrm>
            <a:off x="220144" y="438907"/>
            <a:ext cx="942832" cy="970160"/>
          </a:xfrm>
          <a:prstGeom prst="ellipse">
            <a:avLst/>
          </a:prstGeom>
          <a:ln w="6350">
            <a:solidFill>
              <a:srgbClr val="00B0F0"/>
            </a:solidFill>
          </a:ln>
        </p:spPr>
      </p:pic>
      <p:pic>
        <p:nvPicPr>
          <p:cNvPr id="40" name="図 3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425" t="5426" r="5427" b="4650"/>
          <a:stretch/>
        </p:blipFill>
        <p:spPr>
          <a:xfrm>
            <a:off x="5916408" y="454368"/>
            <a:ext cx="924733" cy="936699"/>
          </a:xfrm>
          <a:prstGeom prst="ellipse">
            <a:avLst/>
          </a:prstGeom>
          <a:ln w="31750">
            <a:solidFill>
              <a:srgbClr val="FFC000"/>
            </a:solidFill>
          </a:ln>
        </p:spPr>
      </p:pic>
      <p:sp>
        <p:nvSpPr>
          <p:cNvPr id="43" name="テキスト ボックス 42"/>
          <p:cNvSpPr txBox="1"/>
          <p:nvPr/>
        </p:nvSpPr>
        <p:spPr>
          <a:xfrm>
            <a:off x="141249" y="127088"/>
            <a:ext cx="7021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２．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検察官と弁護人の意見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8791220" y="136104"/>
            <a:ext cx="1018903" cy="250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900" dirty="0" smtClean="0">
                <a:ln w="317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ワークシート３</a:t>
            </a:r>
            <a:endParaRPr kumimoji="1" lang="ja-JP" altLang="en-US" sz="900" dirty="0">
              <a:ln w="317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894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75991"/>
              </p:ext>
            </p:extLst>
          </p:nvPr>
        </p:nvGraphicFramePr>
        <p:xfrm>
          <a:off x="220509" y="458468"/>
          <a:ext cx="9488532" cy="381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4671">
                  <a:extLst>
                    <a:ext uri="{9D8B030D-6E8A-4147-A177-3AD203B41FA5}">
                      <a16:colId xmlns:a16="http://schemas.microsoft.com/office/drawing/2014/main" val="168932387"/>
                    </a:ext>
                  </a:extLst>
                </a:gridCol>
                <a:gridCol w="4543861">
                  <a:extLst>
                    <a:ext uri="{9D8B030D-6E8A-4147-A177-3AD203B41FA5}">
                      <a16:colId xmlns:a16="http://schemas.microsoft.com/office/drawing/2014/main" val="4051581782"/>
                    </a:ext>
                  </a:extLst>
                </a:gridCol>
              </a:tblGrid>
              <a:tr h="364492">
                <a:tc>
                  <a:txBody>
                    <a:bodyPr/>
                    <a:lstStyle/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50"/>
                        </a:lnSpc>
                      </a:pP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 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あなたの考えを書いてみよう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0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0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0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0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5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50"/>
                        </a:lnSpc>
                      </a:pP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 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ほかの人の話を聞いてみよう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295" marR="74295" marT="37148" marB="37148">
                    <a:solidFill>
                      <a:srgbClr val="F08D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153709"/>
                  </a:ext>
                </a:extLst>
              </a:tr>
              <a:tr h="3451970"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門太郎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さんが犯人であることについて、自分が思う方に  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☑しよう！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  確信がもてた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  確信がもてなかった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［そのように考えた理由］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［確信をもてた人の理由］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［確信がもてなかった人の理由］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693028"/>
                  </a:ext>
                </a:extLst>
              </a:tr>
            </a:tbl>
          </a:graphicData>
        </a:graphic>
      </p:graphicFrame>
      <p:sp>
        <p:nvSpPr>
          <p:cNvPr id="8" name="角丸四角形 7"/>
          <p:cNvSpPr/>
          <p:nvPr/>
        </p:nvSpPr>
        <p:spPr>
          <a:xfrm>
            <a:off x="220509" y="4754653"/>
            <a:ext cx="9488532" cy="198303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8FC3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4416099"/>
            <a:ext cx="6400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４．今日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の授業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をふりかえって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考えたことを自由に書いてみよう！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82039" y="18401"/>
            <a:ext cx="6299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しょうこ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30937" y="5876362"/>
            <a:ext cx="775063" cy="913576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141249" y="127088"/>
            <a:ext cx="9317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３．この裁判に提出された証拠によって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、門太郎さんが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犯人だと認めてもよいだろうか？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8791220" y="136104"/>
            <a:ext cx="1018903" cy="250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900" dirty="0" smtClean="0">
                <a:ln w="317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ワークシート４</a:t>
            </a:r>
            <a:endParaRPr kumimoji="1" lang="ja-JP" altLang="en-US" sz="900" dirty="0">
              <a:ln w="317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91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1155</TotalTime>
  <Words>308</Words>
  <PresentationFormat>A4 210 x 297 mm</PresentationFormat>
  <Paragraphs>97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2023-02-16T09:43:09Z</cp:lastPrinted>
  <dcterms:created xsi:type="dcterms:W3CDTF">2022-10-06T06:22:59Z</dcterms:created>
  <dcterms:modified xsi:type="dcterms:W3CDTF">2023-03-22T21:08:42Z</dcterms:modified>
</cp:coreProperties>
</file>