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5" r:id="rId2"/>
    <p:sldId id="276" r:id="rId3"/>
    <p:sldId id="274" r:id="rId4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06"/>
    <a:srgbClr val="FFFFFF"/>
    <a:srgbClr val="FA0A0A"/>
    <a:srgbClr val="8FC36B"/>
    <a:srgbClr val="7CD242"/>
    <a:srgbClr val="F08D4A"/>
    <a:srgbClr val="EF8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462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51388-0AA5-42E8-B0F5-5AD188F0A79D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F6F0C-30D3-4B8E-ABAA-2B0FE1C75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4898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6A96A-A661-4DB0-8320-DAC0EB572A04}" type="datetimeFigureOut">
              <a:rPr kumimoji="1" lang="ja-JP" altLang="en-US" smtClean="0"/>
              <a:t>2023/3/2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1B5FB-70B8-4335-BFDA-8ECC7BB85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30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08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68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30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79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38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50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73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69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33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70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BA69-CCFF-4CE4-85EB-54558B96E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18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17256" y="61034"/>
            <a:ext cx="8443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１．検察官と弁護人の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主張（被告人の供述）を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踏まえ、各事実をどう評価しますか？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87886" y="572725"/>
            <a:ext cx="5943224" cy="5538048"/>
            <a:chOff x="106799" y="994773"/>
            <a:chExt cx="6470041" cy="5862199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06799" y="1364104"/>
              <a:ext cx="2260751" cy="1745404"/>
              <a:chOff x="511532" y="1783828"/>
              <a:chExt cx="2260751" cy="1745404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514703" y="1783828"/>
                <a:ext cx="2257580" cy="174540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511532" y="1867697"/>
                <a:ext cx="2260750" cy="1661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近接した日時・場所</a:t>
                </a:r>
                <a:endParaRPr kumimoji="1"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で、茶封筒入りの千円札５枚を持っており、そのうち１枚に被害者の指紋が付着していた</a:t>
                </a:r>
                <a:endParaRPr kumimoji="1"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6" name="直線矢印コネクタ 5"/>
            <p:cNvCxnSpPr/>
            <p:nvPr/>
          </p:nvCxnSpPr>
          <p:spPr>
            <a:xfrm>
              <a:off x="2375161" y="2139558"/>
              <a:ext cx="627058" cy="0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253682" y="994773"/>
              <a:ext cx="1184222" cy="38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事実①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326000" y="1010618"/>
              <a:ext cx="1695042" cy="38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主張（評価）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031745" y="1352590"/>
              <a:ext cx="3545095" cy="2334653"/>
              <a:chOff x="-380247" y="3682282"/>
              <a:chExt cx="3545095" cy="2334653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-380247" y="3682282"/>
                <a:ext cx="2258300" cy="233465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515432" y="3955247"/>
                <a:ext cx="2649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0" name="直線矢印コネクタ 9"/>
            <p:cNvCxnSpPr/>
            <p:nvPr/>
          </p:nvCxnSpPr>
          <p:spPr>
            <a:xfrm flipV="1">
              <a:off x="2676524" y="2150079"/>
              <a:ext cx="0" cy="1905357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/>
          </p:nvSpPr>
          <p:spPr>
            <a:xfrm>
              <a:off x="298652" y="4074107"/>
              <a:ext cx="4991392" cy="27828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22737" y="3687242"/>
              <a:ext cx="1695042" cy="38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評価の理由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5060674" y="572725"/>
            <a:ext cx="5943224" cy="5538048"/>
            <a:chOff x="106799" y="994773"/>
            <a:chExt cx="6470041" cy="5862199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106799" y="1364104"/>
              <a:ext cx="2328472" cy="1745404"/>
              <a:chOff x="511532" y="1783828"/>
              <a:chExt cx="2328472" cy="1745404"/>
            </a:xfrm>
          </p:grpSpPr>
          <p:sp>
            <p:nvSpPr>
              <p:cNvPr id="81" name="正方形/長方形 80"/>
              <p:cNvSpPr/>
              <p:nvPr/>
            </p:nvSpPr>
            <p:spPr>
              <a:xfrm>
                <a:off x="514703" y="1783828"/>
                <a:ext cx="2257580" cy="174540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テキスト ボックス 81"/>
              <p:cNvSpPr txBox="1"/>
              <p:nvPr/>
            </p:nvSpPr>
            <p:spPr>
              <a:xfrm>
                <a:off x="511532" y="1867697"/>
                <a:ext cx="2328472" cy="1661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近接した日時・場所で、犯人の服装と特徴が一致した格好をして</a:t>
                </a:r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いた</a:t>
                </a:r>
                <a:r>
                  <a:rPr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黒色Ｔシャツ</a:t>
                </a:r>
                <a:r>
                  <a:rPr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、青色ジーパンを</a:t>
                </a:r>
                <a:r>
                  <a:rPr lang="ja-JP" altLang="en-US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着用</a:t>
                </a:r>
                <a:r>
                  <a:rPr lang="en-US" altLang="ja-JP" sz="16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endParaRPr kumimoji="1" lang="en-US" altLang="ja-JP" sz="16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72" name="直線矢印コネクタ 71"/>
            <p:cNvCxnSpPr/>
            <p:nvPr/>
          </p:nvCxnSpPr>
          <p:spPr>
            <a:xfrm>
              <a:off x="2375161" y="2139558"/>
              <a:ext cx="627058" cy="0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テキスト ボックス 72"/>
            <p:cNvSpPr txBox="1"/>
            <p:nvPr/>
          </p:nvSpPr>
          <p:spPr>
            <a:xfrm>
              <a:off x="253682" y="994773"/>
              <a:ext cx="1184222" cy="390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事実②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3326000" y="1010618"/>
              <a:ext cx="1695042" cy="38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主張（評価）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75" name="グループ化 74"/>
            <p:cNvGrpSpPr/>
            <p:nvPr/>
          </p:nvGrpSpPr>
          <p:grpSpPr>
            <a:xfrm>
              <a:off x="3031745" y="1352590"/>
              <a:ext cx="3545095" cy="2334653"/>
              <a:chOff x="-380247" y="3682282"/>
              <a:chExt cx="3545095" cy="2334653"/>
            </a:xfrm>
          </p:grpSpPr>
          <p:sp>
            <p:nvSpPr>
              <p:cNvPr id="79" name="正方形/長方形 78"/>
              <p:cNvSpPr/>
              <p:nvPr/>
            </p:nvSpPr>
            <p:spPr>
              <a:xfrm>
                <a:off x="-380247" y="3682282"/>
                <a:ext cx="2258300" cy="233465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テキスト ボックス 79"/>
              <p:cNvSpPr txBox="1"/>
              <p:nvPr/>
            </p:nvSpPr>
            <p:spPr>
              <a:xfrm>
                <a:off x="515432" y="3955247"/>
                <a:ext cx="26494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76" name="直線矢印コネクタ 75"/>
            <p:cNvCxnSpPr/>
            <p:nvPr/>
          </p:nvCxnSpPr>
          <p:spPr>
            <a:xfrm flipV="1">
              <a:off x="2676524" y="2150079"/>
              <a:ext cx="0" cy="1905357"/>
            </a:xfrm>
            <a:prstGeom prst="straightConnector1">
              <a:avLst/>
            </a:prstGeom>
            <a:ln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正方形/長方形 76"/>
            <p:cNvSpPr/>
            <p:nvPr/>
          </p:nvSpPr>
          <p:spPr>
            <a:xfrm>
              <a:off x="298652" y="4074107"/>
              <a:ext cx="4991392" cy="27828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1222737" y="3687242"/>
              <a:ext cx="1695042" cy="38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評価の理由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84" name="正方形/長方形 83"/>
          <p:cNvSpPr/>
          <p:nvPr/>
        </p:nvSpPr>
        <p:spPr>
          <a:xfrm>
            <a:off x="8791220" y="64186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ワークシート１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508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365334"/>
              </p:ext>
            </p:extLst>
          </p:nvPr>
        </p:nvGraphicFramePr>
        <p:xfrm>
          <a:off x="334027" y="440517"/>
          <a:ext cx="9336446" cy="3856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223">
                  <a:extLst>
                    <a:ext uri="{9D8B030D-6E8A-4147-A177-3AD203B41FA5}">
                      <a16:colId xmlns:a16="http://schemas.microsoft.com/office/drawing/2014/main" val="3913657389"/>
                    </a:ext>
                  </a:extLst>
                </a:gridCol>
                <a:gridCol w="4668223">
                  <a:extLst>
                    <a:ext uri="{9D8B030D-6E8A-4147-A177-3AD203B41FA5}">
                      <a16:colId xmlns:a16="http://schemas.microsoft.com/office/drawing/2014/main" val="3177836613"/>
                    </a:ext>
                  </a:extLst>
                </a:gridCol>
              </a:tblGrid>
              <a:tr h="37153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個人で考えた結論</a:t>
                      </a:r>
                      <a:endParaRPr kumimoji="1" lang="ja-JP" alt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70A8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グループで考えた結論</a:t>
                      </a:r>
                      <a:endParaRPr kumimoji="1" lang="ja-JP" altLang="en-US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70A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976321"/>
                  </a:ext>
                </a:extLst>
              </a:tr>
              <a:tr h="89270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endParaRPr kumimoji="1"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</a:pP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887917"/>
                  </a:ext>
                </a:extLst>
              </a:tr>
              <a:tr h="259182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 理 由 ＞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＜ 理 由 ＞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931772"/>
                  </a:ext>
                </a:extLst>
              </a:tr>
            </a:tbl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334028" y="4749955"/>
            <a:ext cx="9336446" cy="196153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7256" y="6103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２．桜田さんは有罪か？無罪か？話し合って結論を出そう！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9783" y="4411401"/>
            <a:ext cx="6261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３．振り返り（感想も含めて書いてもらって構いません。）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8108" y="4838581"/>
            <a:ext cx="2700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最終的な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あなた</a:t>
            </a:r>
            <a:r>
              <a:rPr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の考えは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　　　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83043" y="4807803"/>
            <a:ext cx="2714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 罪　　□ 無 罪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210" y="5758359"/>
            <a:ext cx="783790" cy="109964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20965" y="813179"/>
            <a:ext cx="4019681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個人で考えた結論に☑しよう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 罪　　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 罪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95719" y="811110"/>
            <a:ext cx="4019681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考えた結論に☑しよう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 罪　　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 罪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8791220" y="64186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ワークシート２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879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971227" y="-10160"/>
            <a:ext cx="49680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3867" y="-10160"/>
            <a:ext cx="4968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4847" y="2674140"/>
            <a:ext cx="4380318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事件直後に犯行現場から近い公園に  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</a:t>
            </a:r>
            <a:endParaRPr lang="ja-JP" altLang="en-US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0004" y="3599084"/>
            <a:ext cx="4386554" cy="1048756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被害者が奪われたものと同じ茶封筒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に、お金の種類・金額が一致した現 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金を持っていた</a:t>
            </a:r>
            <a:endParaRPr lang="ja-JP" altLang="en-US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1397" y="4779828"/>
            <a:ext cx="4363768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千円札５枚のうち１枚に被害者の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指紋が付いていた</a:t>
            </a:r>
            <a:endParaRPr lang="ja-JP" altLang="en-US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39145" y="993668"/>
            <a:ext cx="11888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検察官</a:t>
            </a:r>
            <a:endParaRPr lang="ja-JP" altLang="en-US" sz="2400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001092" y="1066744"/>
            <a:ext cx="114316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弁護人</a:t>
            </a:r>
            <a:endParaRPr lang="ja-JP" altLang="en-US" sz="2400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220143" y="1603312"/>
            <a:ext cx="4449741" cy="936347"/>
            <a:chOff x="3240102" y="2358361"/>
            <a:chExt cx="2438378" cy="2634216"/>
          </a:xfrm>
        </p:grpSpPr>
        <p:sp>
          <p:nvSpPr>
            <p:cNvPr id="46" name="角丸四角形 45"/>
            <p:cNvSpPr/>
            <p:nvPr/>
          </p:nvSpPr>
          <p:spPr>
            <a:xfrm>
              <a:off x="3240102" y="2358361"/>
              <a:ext cx="2438378" cy="24803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393712" y="2390106"/>
              <a:ext cx="2125349" cy="2602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 smtClean="0"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被告人が犯人であることは</a:t>
              </a:r>
              <a:endParaRPr lang="en-US" altLang="ja-JP" sz="24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b="1" dirty="0" smtClean="0">
                  <a:solidFill>
                    <a:schemeClr val="bg2">
                      <a:lumMod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次の事実から明らかである</a:t>
              </a:r>
              <a:endParaRPr lang="ja-JP" altLang="en-US" sz="24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51" name="正方形/長方形 50"/>
          <p:cNvSpPr/>
          <p:nvPr/>
        </p:nvSpPr>
        <p:spPr>
          <a:xfrm>
            <a:off x="0" y="1421542"/>
            <a:ext cx="9906000" cy="527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8073" y="63424"/>
            <a:ext cx="4995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検察官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と弁護人の意見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11" t="2435" r="2024" b="3531"/>
          <a:stretch/>
        </p:blipFill>
        <p:spPr>
          <a:xfrm>
            <a:off x="220144" y="438907"/>
            <a:ext cx="942832" cy="970160"/>
          </a:xfrm>
          <a:prstGeom prst="ellipse">
            <a:avLst/>
          </a:prstGeom>
          <a:ln w="6350">
            <a:solidFill>
              <a:srgbClr val="00B0F0"/>
            </a:solidFill>
          </a:ln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25" t="5426" r="5427" b="4650"/>
          <a:stretch/>
        </p:blipFill>
        <p:spPr>
          <a:xfrm>
            <a:off x="5184888" y="444320"/>
            <a:ext cx="924733" cy="936699"/>
          </a:xfrm>
          <a:prstGeom prst="ellipse">
            <a:avLst/>
          </a:prstGeom>
          <a:ln w="31750">
            <a:solidFill>
              <a:srgbClr val="FFC000"/>
            </a:solidFill>
          </a:ln>
        </p:spPr>
      </p:pic>
      <p:sp>
        <p:nvSpPr>
          <p:cNvPr id="43" name="正方形/長方形 42"/>
          <p:cNvSpPr/>
          <p:nvPr/>
        </p:nvSpPr>
        <p:spPr>
          <a:xfrm>
            <a:off x="279795" y="5739033"/>
            <a:ext cx="4386763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犯人の服装と特徴が一致していた</a:t>
            </a:r>
            <a:endParaRPr lang="ja-JP" altLang="en-US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253078" y="1603312"/>
            <a:ext cx="4449741" cy="88165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533397" y="1614596"/>
            <a:ext cx="3878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桜田さんは犯人でなく無罪である</a:t>
            </a:r>
            <a:endParaRPr lang="ja-JP" altLang="en-US" sz="24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290368" y="2674140"/>
            <a:ext cx="4380318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AB4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気分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転換をしようと近所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の公園に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行った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5290368" y="5698438"/>
            <a:ext cx="4380318" cy="1038791"/>
          </a:xfrm>
          <a:prstGeom prst="rect">
            <a:avLst/>
          </a:prstGeom>
          <a:solidFill>
            <a:schemeClr val="bg1"/>
          </a:solidFill>
          <a:ln w="38100">
            <a:solidFill>
              <a:srgbClr val="FAB4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黒色Ｔシャツに青色ジーパンという  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服装は珍しいものではなく、服装の　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が一致していた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のは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偶然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5290368" y="4519536"/>
            <a:ext cx="4380318" cy="1042769"/>
          </a:xfrm>
          <a:prstGeom prst="rect">
            <a:avLst/>
          </a:prstGeom>
          <a:solidFill>
            <a:schemeClr val="bg1"/>
          </a:solidFill>
          <a:ln w="38100">
            <a:solidFill>
              <a:srgbClr val="FAB4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千円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札全部や茶封筒自体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に被害者の  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指紋が付いていたわけではないし、 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は色々な人が触るもの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ja-JP" altLang="en-US" sz="20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290368" y="3596838"/>
            <a:ext cx="4380318" cy="79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AB4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茶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封筒は自宅から持ってきたもの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endParaRPr lang="en-US" altLang="ja-JP" sz="2000" b="1" dirty="0" smtClean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dirty="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きちんと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説明している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8791220" y="64186"/>
            <a:ext cx="1018903" cy="250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900" dirty="0" smtClean="0">
                <a:ln w="3175">
                  <a:solidFill>
                    <a:schemeClr val="tx1"/>
                  </a:solidFill>
                </a:ln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ワークシート３</a:t>
            </a:r>
            <a:endParaRPr kumimoji="1" lang="ja-JP" altLang="en-US" sz="900" dirty="0">
              <a:ln w="3175">
                <a:solidFill>
                  <a:schemeClr val="tx1"/>
                </a:solidFill>
              </a:ln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0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1348</TotalTime>
  <Words>385</Words>
  <PresentationFormat>A4 210 x 297 mm</PresentationFormat>
  <Paragraphs>53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2023-02-24T08:32:33Z</cp:lastPrinted>
  <dcterms:created xsi:type="dcterms:W3CDTF">2022-10-06T06:22:59Z</dcterms:created>
  <dcterms:modified xsi:type="dcterms:W3CDTF">2023-03-02T10:44:33Z</dcterms:modified>
</cp:coreProperties>
</file>