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7" r:id="rId2"/>
    <p:sldId id="261" r:id="rId3"/>
    <p:sldId id="259" r:id="rId4"/>
    <p:sldId id="260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F920B-E126-4313-88B8-9869623D0175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5D051-1B59-48EE-8E58-C041D063D2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82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43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1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61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08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1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32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37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39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07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14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42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441F-AF67-49D9-8B1A-B444B0A7E93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81BD-439A-4A6A-898B-393F1A9C57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05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グループ化 48"/>
          <p:cNvGrpSpPr/>
          <p:nvPr/>
        </p:nvGrpSpPr>
        <p:grpSpPr>
          <a:xfrm>
            <a:off x="4523744" y="642938"/>
            <a:ext cx="1504039" cy="5808662"/>
            <a:chOff x="4861659" y="157300"/>
            <a:chExt cx="2240236" cy="7089256"/>
          </a:xfrm>
        </p:grpSpPr>
        <p:sp>
          <p:nvSpPr>
            <p:cNvPr id="46" name="正方形/長方形 45"/>
            <p:cNvSpPr/>
            <p:nvPr/>
          </p:nvSpPr>
          <p:spPr>
            <a:xfrm>
              <a:off x="4861660" y="237367"/>
              <a:ext cx="2187593" cy="700918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5029492" y="742496"/>
              <a:ext cx="1957804" cy="1584706"/>
              <a:chOff x="6272596" y="153309"/>
              <a:chExt cx="2472140" cy="1178611"/>
            </a:xfrm>
            <a:noFill/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6279008" y="387576"/>
                <a:ext cx="2465728" cy="944344"/>
                <a:chOff x="653562" y="1783829"/>
                <a:chExt cx="2831833" cy="1494896"/>
              </a:xfrm>
              <a:grpFill/>
            </p:grpSpPr>
            <p:sp>
              <p:nvSpPr>
                <p:cNvPr id="15" name="正方形/長方形 14"/>
                <p:cNvSpPr/>
                <p:nvPr/>
              </p:nvSpPr>
              <p:spPr>
                <a:xfrm>
                  <a:off x="703387" y="1783829"/>
                  <a:ext cx="2621933" cy="1433931"/>
                </a:xfrm>
                <a:prstGeom prst="rect">
                  <a:avLst/>
                </a:prstGeom>
                <a:grpFill/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975"/>
                </a:p>
              </p:txBody>
            </p:sp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653562" y="1819310"/>
                  <a:ext cx="2831833" cy="145941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近接した日時・場所で、Ａ銀行の封筒入りの現金６，７２０円を所持していた</a:t>
                  </a:r>
                  <a:endParaRPr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7" name="テキスト ボックス 6"/>
              <p:cNvSpPr txBox="1"/>
              <p:nvPr/>
            </p:nvSpPr>
            <p:spPr>
              <a:xfrm>
                <a:off x="6272596" y="153309"/>
                <a:ext cx="1409200" cy="25143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事実①</a:t>
                </a: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5018155" y="2487899"/>
              <a:ext cx="1949379" cy="2002753"/>
              <a:chOff x="6263471" y="2220463"/>
              <a:chExt cx="1949379" cy="2002753"/>
            </a:xfrm>
            <a:noFill/>
          </p:grpSpPr>
          <p:grpSp>
            <p:nvGrpSpPr>
              <p:cNvPr id="18" name="グループ化 17"/>
              <p:cNvGrpSpPr/>
              <p:nvPr/>
            </p:nvGrpSpPr>
            <p:grpSpPr>
              <a:xfrm>
                <a:off x="6263471" y="2532884"/>
                <a:ext cx="1949379" cy="1690332"/>
                <a:chOff x="545778" y="1595288"/>
                <a:chExt cx="2238818" cy="2756126"/>
              </a:xfrm>
              <a:grpFill/>
            </p:grpSpPr>
            <p:sp>
              <p:nvSpPr>
                <p:cNvPr id="28" name="正方形/長方形 27"/>
                <p:cNvSpPr/>
                <p:nvPr/>
              </p:nvSpPr>
              <p:spPr>
                <a:xfrm>
                  <a:off x="613446" y="1601592"/>
                  <a:ext cx="2042312" cy="2677773"/>
                </a:xfrm>
                <a:prstGeom prst="rect">
                  <a:avLst/>
                </a:prstGeom>
                <a:grpFill/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975"/>
                </a:p>
              </p:txBody>
            </p:sp>
            <p:sp>
              <p:nvSpPr>
                <p:cNvPr id="29" name="テキスト ボックス 28"/>
                <p:cNvSpPr txBox="1"/>
                <p:nvPr/>
              </p:nvSpPr>
              <p:spPr>
                <a:xfrm>
                  <a:off x="545778" y="1595288"/>
                  <a:ext cx="2238818" cy="2756126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近接した日時・場所で、犯人の服装と特徴が一致した格好をしていた（白色Ｔシャツ、黒色ズボンを着用）</a:t>
                  </a:r>
                  <a:endParaRPr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20" name="テキスト ボックス 19"/>
              <p:cNvSpPr txBox="1"/>
              <p:nvPr/>
            </p:nvSpPr>
            <p:spPr>
              <a:xfrm>
                <a:off x="6283233" y="2220463"/>
                <a:ext cx="1031122" cy="33806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事実②</a:t>
                </a: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4980029" y="4668665"/>
              <a:ext cx="1985193" cy="1569113"/>
              <a:chOff x="6284080" y="4587237"/>
              <a:chExt cx="1985193" cy="1052024"/>
            </a:xfrm>
            <a:noFill/>
          </p:grpSpPr>
          <p:grpSp>
            <p:nvGrpSpPr>
              <p:cNvPr id="31" name="グループ化 30"/>
              <p:cNvGrpSpPr/>
              <p:nvPr/>
            </p:nvGrpSpPr>
            <p:grpSpPr>
              <a:xfrm>
                <a:off x="6284080" y="4785095"/>
                <a:ext cx="1985193" cy="854166"/>
                <a:chOff x="569447" y="1808248"/>
                <a:chExt cx="2279950" cy="1392734"/>
              </a:xfrm>
              <a:grpFill/>
            </p:grpSpPr>
            <p:sp>
              <p:nvSpPr>
                <p:cNvPr id="41" name="正方形/長方形 40"/>
                <p:cNvSpPr/>
                <p:nvPr/>
              </p:nvSpPr>
              <p:spPr>
                <a:xfrm>
                  <a:off x="659045" y="1808248"/>
                  <a:ext cx="2087940" cy="1361415"/>
                </a:xfrm>
                <a:prstGeom prst="rect">
                  <a:avLst/>
                </a:prstGeom>
                <a:grpFill/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975"/>
                </a:p>
              </p:txBody>
            </p:sp>
            <p:sp>
              <p:nvSpPr>
                <p:cNvPr id="42" name="テキスト ボックス 41"/>
                <p:cNvSpPr txBox="1"/>
                <p:nvPr/>
              </p:nvSpPr>
              <p:spPr>
                <a:xfrm>
                  <a:off x="569447" y="1845881"/>
                  <a:ext cx="2279950" cy="1355101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警察官に声を掛けられた際、立ち去ろうとしたり、持ち物検査を拒否した</a:t>
                  </a:r>
                  <a:endParaRPr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33" name="テキスト ボックス 32"/>
              <p:cNvSpPr txBox="1"/>
              <p:nvPr/>
            </p:nvSpPr>
            <p:spPr>
              <a:xfrm>
                <a:off x="6322206" y="4587237"/>
                <a:ext cx="1031123" cy="21884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38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事実③</a:t>
                </a:r>
              </a:p>
            </p:txBody>
          </p:sp>
        </p:grpSp>
        <p:sp>
          <p:nvSpPr>
            <p:cNvPr id="47" name="正方形/長方形 46"/>
            <p:cNvSpPr/>
            <p:nvPr/>
          </p:nvSpPr>
          <p:spPr>
            <a:xfrm>
              <a:off x="4861659" y="157300"/>
              <a:ext cx="2240236" cy="4343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ja-JP" altLang="en-US" sz="19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　</a:t>
              </a:r>
              <a:r>
                <a:rPr lang="ja-JP" altLang="en-US" sz="195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</a:t>
              </a:r>
              <a:endParaRPr lang="ja-JP" altLang="en-US" sz="19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 flipH="1">
            <a:off x="1432616" y="3914935"/>
            <a:ext cx="2104919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9068239" y="1000084"/>
            <a:ext cx="260845" cy="217340"/>
            <a:chOff x="6634968" y="2343781"/>
            <a:chExt cx="383514" cy="325303"/>
          </a:xfrm>
          <a:solidFill>
            <a:schemeClr val="bg1"/>
          </a:solidFill>
        </p:grpSpPr>
        <p:sp>
          <p:nvSpPr>
            <p:cNvPr id="103" name="正方形/長方形 102"/>
            <p:cNvSpPr/>
            <p:nvPr/>
          </p:nvSpPr>
          <p:spPr>
            <a:xfrm>
              <a:off x="6634968" y="2343781"/>
              <a:ext cx="324892" cy="3253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6958521" y="2374488"/>
              <a:ext cx="59961" cy="1902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</p:grpSp>
      <p:sp>
        <p:nvSpPr>
          <p:cNvPr id="155" name="テキスト ボックス 154"/>
          <p:cNvSpPr txBox="1"/>
          <p:nvPr/>
        </p:nvSpPr>
        <p:spPr>
          <a:xfrm>
            <a:off x="114952" y="1996095"/>
            <a:ext cx="1101155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検察官</a:t>
            </a:r>
            <a:endParaRPr lang="ja-JP" altLang="en-US" sz="1200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9049938" y="2034801"/>
            <a:ext cx="83592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弁護人</a:t>
            </a:r>
            <a:endParaRPr lang="ja-JP" altLang="en-US" sz="1200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角丸四角形吹き出し 157"/>
          <p:cNvSpPr/>
          <p:nvPr/>
        </p:nvSpPr>
        <p:spPr>
          <a:xfrm>
            <a:off x="1396118" y="871228"/>
            <a:ext cx="2444361" cy="419170"/>
          </a:xfrm>
          <a:prstGeom prst="wedgeRoundRectCallout">
            <a:avLst>
              <a:gd name="adj1" fmla="val -74646"/>
              <a:gd name="adj2" fmla="val 594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被告人が犯人だと認められる！</a:t>
            </a:r>
          </a:p>
        </p:txBody>
      </p:sp>
      <p:sp>
        <p:nvSpPr>
          <p:cNvPr id="160" name="角丸四角形吹き出し 159"/>
          <p:cNvSpPr/>
          <p:nvPr/>
        </p:nvSpPr>
        <p:spPr>
          <a:xfrm flipH="1">
            <a:off x="6675706" y="865405"/>
            <a:ext cx="2086417" cy="406731"/>
          </a:xfrm>
          <a:prstGeom prst="wedgeRoundRectCallout">
            <a:avLst>
              <a:gd name="adj1" fmla="val -70588"/>
              <a:gd name="adj2" fmla="val 6846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桜田さん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が犯人である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示す証拠はない！</a:t>
            </a:r>
          </a:p>
        </p:txBody>
      </p:sp>
      <p:cxnSp>
        <p:nvCxnSpPr>
          <p:cNvPr id="78" name="直線矢印コネクタ 77"/>
          <p:cNvCxnSpPr/>
          <p:nvPr/>
        </p:nvCxnSpPr>
        <p:spPr>
          <a:xfrm flipH="1" flipV="1">
            <a:off x="3737963" y="3369229"/>
            <a:ext cx="0" cy="3510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グループ化 31"/>
          <p:cNvGrpSpPr/>
          <p:nvPr/>
        </p:nvGrpSpPr>
        <p:grpSpPr>
          <a:xfrm>
            <a:off x="24189" y="1341864"/>
            <a:ext cx="9439374" cy="4908446"/>
            <a:chOff x="102277" y="863944"/>
            <a:chExt cx="11617692" cy="6032371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7329389" y="863944"/>
              <a:ext cx="4269421" cy="5077814"/>
              <a:chOff x="6952873" y="850497"/>
              <a:chExt cx="4269421" cy="5077814"/>
            </a:xfrm>
          </p:grpSpPr>
          <p:sp>
            <p:nvSpPr>
              <p:cNvPr id="8" name="テキスト ボックス 7"/>
              <p:cNvSpPr txBox="1"/>
              <p:nvPr/>
            </p:nvSpPr>
            <p:spPr>
              <a:xfrm>
                <a:off x="8868036" y="850497"/>
                <a:ext cx="1475904" cy="302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主張（評価）</a:t>
                </a:r>
              </a:p>
            </p:txBody>
          </p:sp>
          <p:grpSp>
            <p:nvGrpSpPr>
              <p:cNvPr id="3" name="グループ化 2"/>
              <p:cNvGrpSpPr/>
              <p:nvPr/>
            </p:nvGrpSpPr>
            <p:grpSpPr>
              <a:xfrm>
                <a:off x="6952873" y="1117218"/>
                <a:ext cx="4269421" cy="4811093"/>
                <a:chOff x="6952873" y="1117218"/>
                <a:chExt cx="4269421" cy="4811093"/>
              </a:xfrm>
            </p:grpSpPr>
            <p:cxnSp>
              <p:nvCxnSpPr>
                <p:cNvPr id="23" name="直線矢印コネクタ 22"/>
                <p:cNvCxnSpPr/>
                <p:nvPr/>
              </p:nvCxnSpPr>
              <p:spPr>
                <a:xfrm flipV="1">
                  <a:off x="8178028" y="3377158"/>
                  <a:ext cx="0" cy="468000"/>
                </a:xfrm>
                <a:prstGeom prst="straightConnector1">
                  <a:avLst/>
                </a:prstGeom>
                <a:ln>
                  <a:solidFill>
                    <a:srgbClr val="00B05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" name="グループ化 1"/>
                <p:cNvGrpSpPr/>
                <p:nvPr/>
              </p:nvGrpSpPr>
              <p:grpSpPr>
                <a:xfrm>
                  <a:off x="6952873" y="1117218"/>
                  <a:ext cx="4269421" cy="4811093"/>
                  <a:chOff x="6952873" y="1117218"/>
                  <a:chExt cx="4269421" cy="4811093"/>
                </a:xfrm>
              </p:grpSpPr>
              <p:grpSp>
                <p:nvGrpSpPr>
                  <p:cNvPr id="9" name="グループ化 8"/>
                  <p:cNvGrpSpPr/>
                  <p:nvPr/>
                </p:nvGrpSpPr>
                <p:grpSpPr>
                  <a:xfrm>
                    <a:off x="8797780" y="1117218"/>
                    <a:ext cx="2063153" cy="759224"/>
                    <a:chOff x="343596" y="3740112"/>
                    <a:chExt cx="2821253" cy="1201854"/>
                  </a:xfrm>
                </p:grpSpPr>
                <p:sp>
                  <p:nvSpPr>
                    <p:cNvPr id="13" name="正方形/長方形 12"/>
                    <p:cNvSpPr/>
                    <p:nvPr/>
                  </p:nvSpPr>
                  <p:spPr>
                    <a:xfrm>
                      <a:off x="343596" y="3740112"/>
                      <a:ext cx="2821253" cy="120185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92D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975"/>
                    </a:p>
                  </p:txBody>
                </p:sp>
                <p:sp>
                  <p:nvSpPr>
                    <p:cNvPr id="14" name="テキスト ボックス 13"/>
                    <p:cNvSpPr txBox="1"/>
                    <p:nvPr/>
                  </p:nvSpPr>
                  <p:spPr>
                    <a:xfrm>
                      <a:off x="515432" y="3955245"/>
                      <a:ext cx="2649416" cy="4715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endParaRPr lang="en-US" altLang="ja-JP" sz="975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p:txBody>
                </p:sp>
              </p:grpSp>
              <p:cxnSp>
                <p:nvCxnSpPr>
                  <p:cNvPr id="10" name="直線矢印コネクタ 9"/>
                  <p:cNvCxnSpPr/>
                  <p:nvPr/>
                </p:nvCxnSpPr>
                <p:spPr>
                  <a:xfrm flipV="1">
                    <a:off x="8177948" y="1495884"/>
                    <a:ext cx="0" cy="504000"/>
                  </a:xfrm>
                  <a:prstGeom prst="straightConnector1">
                    <a:avLst/>
                  </a:prstGeom>
                  <a:ln>
                    <a:solidFill>
                      <a:srgbClr val="00B05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" name="テキスト ボックス 11"/>
                  <p:cNvSpPr txBox="1"/>
                  <p:nvPr/>
                </p:nvSpPr>
                <p:spPr>
                  <a:xfrm>
                    <a:off x="7295609" y="1739494"/>
                    <a:ext cx="944779" cy="2836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評価の理由</a:t>
                    </a:r>
                  </a:p>
                </p:txBody>
              </p:sp>
              <p:sp>
                <p:nvSpPr>
                  <p:cNvPr id="21" name="テキスト ボックス 20"/>
                  <p:cNvSpPr txBox="1"/>
                  <p:nvPr/>
                </p:nvSpPr>
                <p:spPr>
                  <a:xfrm>
                    <a:off x="8904836" y="2759345"/>
                    <a:ext cx="1475904" cy="3026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主張（評価）</a:t>
                    </a:r>
                  </a:p>
                </p:txBody>
              </p:sp>
              <p:grpSp>
                <p:nvGrpSpPr>
                  <p:cNvPr id="22" name="グループ化 21"/>
                  <p:cNvGrpSpPr/>
                  <p:nvPr/>
                </p:nvGrpSpPr>
                <p:grpSpPr>
                  <a:xfrm>
                    <a:off x="8777251" y="3021137"/>
                    <a:ext cx="2139626" cy="693397"/>
                    <a:chOff x="370435" y="3740112"/>
                    <a:chExt cx="2794413" cy="770530"/>
                  </a:xfrm>
                </p:grpSpPr>
                <p:sp>
                  <p:nvSpPr>
                    <p:cNvPr id="26" name="正方形/長方形 25"/>
                    <p:cNvSpPr/>
                    <p:nvPr/>
                  </p:nvSpPr>
                  <p:spPr>
                    <a:xfrm>
                      <a:off x="370435" y="3740112"/>
                      <a:ext cx="2675418" cy="77053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92D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ja-JP" altLang="en-US" sz="975"/>
                    </a:p>
                  </p:txBody>
                </p:sp>
                <p:sp>
                  <p:nvSpPr>
                    <p:cNvPr id="27" name="テキスト ボックス 26"/>
                    <p:cNvSpPr txBox="1"/>
                    <p:nvPr/>
                  </p:nvSpPr>
                  <p:spPr>
                    <a:xfrm>
                      <a:off x="515432" y="3955248"/>
                      <a:ext cx="2649416" cy="33100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endParaRPr lang="en-US" altLang="ja-JP" sz="975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p:txBody>
                </p:sp>
              </p:grpSp>
              <p:sp>
                <p:nvSpPr>
                  <p:cNvPr id="25" name="テキスト ボックス 24"/>
                  <p:cNvSpPr txBox="1"/>
                  <p:nvPr/>
                </p:nvSpPr>
                <p:spPr>
                  <a:xfrm>
                    <a:off x="7395756" y="5644624"/>
                    <a:ext cx="983346" cy="2836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評価の理由</a:t>
                    </a:r>
                  </a:p>
                </p:txBody>
              </p:sp>
              <p:sp>
                <p:nvSpPr>
                  <p:cNvPr id="34" name="テキスト ボックス 33"/>
                  <p:cNvSpPr txBox="1"/>
                  <p:nvPr/>
                </p:nvSpPr>
                <p:spPr>
                  <a:xfrm>
                    <a:off x="8929214" y="4736201"/>
                    <a:ext cx="1475904" cy="3026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主張（評価）</a:t>
                    </a:r>
                  </a:p>
                </p:txBody>
              </p:sp>
              <p:sp>
                <p:nvSpPr>
                  <p:cNvPr id="40" name="テキスト ボックス 39"/>
                  <p:cNvSpPr txBox="1"/>
                  <p:nvPr/>
                </p:nvSpPr>
                <p:spPr>
                  <a:xfrm>
                    <a:off x="8915401" y="5099287"/>
                    <a:ext cx="2306893" cy="29787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US" altLang="ja-JP" sz="975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36" name="直線矢印コネクタ 35"/>
                  <p:cNvCxnSpPr/>
                  <p:nvPr/>
                </p:nvCxnSpPr>
                <p:spPr>
                  <a:xfrm flipH="1" flipV="1">
                    <a:off x="8259633" y="5273665"/>
                    <a:ext cx="8364" cy="612000"/>
                  </a:xfrm>
                  <a:prstGeom prst="straightConnector1">
                    <a:avLst/>
                  </a:prstGeom>
                  <a:ln>
                    <a:solidFill>
                      <a:srgbClr val="00B05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テキスト ボックス 37"/>
                  <p:cNvSpPr txBox="1"/>
                  <p:nvPr/>
                </p:nvSpPr>
                <p:spPr>
                  <a:xfrm>
                    <a:off x="7288870" y="3624989"/>
                    <a:ext cx="1040100" cy="2836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評価の理由</a:t>
                    </a:r>
                  </a:p>
                </p:txBody>
              </p:sp>
              <p:sp>
                <p:nvSpPr>
                  <p:cNvPr id="50" name="テキスト ボックス 49"/>
                  <p:cNvSpPr txBox="1"/>
                  <p:nvPr/>
                </p:nvSpPr>
                <p:spPr>
                  <a:xfrm>
                    <a:off x="8797780" y="1265053"/>
                    <a:ext cx="2175309" cy="5295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桜田さん</a:t>
                    </a:r>
                    <a:r>
                      <a:rPr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が持って</a:t>
                    </a:r>
                    <a:r>
                      <a:rPr lang="ja-JP" altLang="en-US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いた</a:t>
                    </a:r>
                    <a:endParaRPr lang="en-US" altLang="ja-JP" sz="1100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  <a:p>
                    <a:r>
                      <a:rPr lang="ja-JP" altLang="en-US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お金</a:t>
                    </a:r>
                    <a:r>
                      <a:rPr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は被害金ではない</a:t>
                    </a:r>
                    <a:endParaRPr lang="en-US" altLang="ja-JP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0" name="テキスト ボックス 59"/>
                  <p:cNvSpPr txBox="1"/>
                  <p:nvPr/>
                </p:nvSpPr>
                <p:spPr>
                  <a:xfrm>
                    <a:off x="8764647" y="3145433"/>
                    <a:ext cx="2223685" cy="5295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犯人であることの裏付けにはならない</a:t>
                    </a:r>
                    <a:endParaRPr lang="en-US" altLang="ja-JP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22" name="直線矢印コネクタ 121"/>
                  <p:cNvCxnSpPr/>
                  <p:nvPr/>
                </p:nvCxnSpPr>
                <p:spPr>
                  <a:xfrm>
                    <a:off x="6952873" y="5295159"/>
                    <a:ext cx="1816616" cy="0"/>
                  </a:xfrm>
                  <a:prstGeom prst="straightConnector1">
                    <a:avLst/>
                  </a:prstGeom>
                  <a:ln>
                    <a:solidFill>
                      <a:srgbClr val="00B05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1" name="グループ化 10"/>
            <p:cNvGrpSpPr/>
            <p:nvPr/>
          </p:nvGrpSpPr>
          <p:grpSpPr>
            <a:xfrm>
              <a:off x="102277" y="889384"/>
              <a:ext cx="5713725" cy="5082698"/>
              <a:chOff x="-274239" y="857957"/>
              <a:chExt cx="5713725" cy="5082698"/>
            </a:xfrm>
          </p:grpSpPr>
          <p:sp>
            <p:nvSpPr>
              <p:cNvPr id="73" name="テキスト ボックス 72"/>
              <p:cNvSpPr txBox="1"/>
              <p:nvPr/>
            </p:nvSpPr>
            <p:spPr>
              <a:xfrm flipH="1">
                <a:off x="3377903" y="1855447"/>
                <a:ext cx="1475901" cy="283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評価の理由</a:t>
                </a:r>
              </a:p>
            </p:txBody>
          </p:sp>
          <p:sp>
            <p:nvSpPr>
              <p:cNvPr id="79" name="テキスト ボックス 78"/>
              <p:cNvSpPr txBox="1"/>
              <p:nvPr/>
            </p:nvSpPr>
            <p:spPr>
              <a:xfrm flipH="1">
                <a:off x="3373417" y="5656968"/>
                <a:ext cx="1475901" cy="283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評価の理由</a:t>
                </a:r>
              </a:p>
            </p:txBody>
          </p:sp>
          <p:cxnSp>
            <p:nvCxnSpPr>
              <p:cNvPr id="84" name="直線矢印コネクタ 83"/>
              <p:cNvCxnSpPr/>
              <p:nvPr/>
            </p:nvCxnSpPr>
            <p:spPr>
              <a:xfrm flipV="1">
                <a:off x="4250431" y="5306682"/>
                <a:ext cx="8364" cy="612000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テキスト ボックス 84"/>
              <p:cNvSpPr txBox="1"/>
              <p:nvPr/>
            </p:nvSpPr>
            <p:spPr>
              <a:xfrm flipH="1">
                <a:off x="3411866" y="3518095"/>
                <a:ext cx="1475901" cy="283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評価の理由</a:t>
                </a:r>
              </a:p>
            </p:txBody>
          </p:sp>
          <p:cxnSp>
            <p:nvCxnSpPr>
              <p:cNvPr id="89" name="直線矢印コネクタ 88"/>
              <p:cNvCxnSpPr/>
              <p:nvPr/>
            </p:nvCxnSpPr>
            <p:spPr>
              <a:xfrm flipH="1">
                <a:off x="3135486" y="1471436"/>
                <a:ext cx="2304000" cy="2626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矢印コネクタ 89"/>
              <p:cNvCxnSpPr/>
              <p:nvPr/>
            </p:nvCxnSpPr>
            <p:spPr>
              <a:xfrm flipH="1" flipV="1">
                <a:off x="1115714" y="3349868"/>
                <a:ext cx="4297847" cy="7123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0" name="グループ化 99"/>
              <p:cNvGrpSpPr/>
              <p:nvPr/>
            </p:nvGrpSpPr>
            <p:grpSpPr>
              <a:xfrm>
                <a:off x="1181612" y="857957"/>
                <a:ext cx="2445177" cy="1002782"/>
                <a:chOff x="1643825" y="263105"/>
                <a:chExt cx="2445177" cy="1002782"/>
              </a:xfrm>
            </p:grpSpPr>
            <p:grpSp>
              <p:nvGrpSpPr>
                <p:cNvPr id="69" name="グループ化 68"/>
                <p:cNvGrpSpPr/>
                <p:nvPr/>
              </p:nvGrpSpPr>
              <p:grpSpPr>
                <a:xfrm flipH="1">
                  <a:off x="1643825" y="506663"/>
                  <a:ext cx="2445177" cy="759224"/>
                  <a:chOff x="515432" y="3720212"/>
                  <a:chExt cx="2649416" cy="1201854"/>
                </a:xfrm>
              </p:grpSpPr>
              <p:sp>
                <p:nvSpPr>
                  <p:cNvPr id="70" name="正方形/長方形 69"/>
                  <p:cNvSpPr/>
                  <p:nvPr/>
                </p:nvSpPr>
                <p:spPr>
                  <a:xfrm>
                    <a:off x="703471" y="3720212"/>
                    <a:ext cx="1734066" cy="1201854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975"/>
                  </a:p>
                </p:txBody>
              </p:sp>
              <p:sp>
                <p:nvSpPr>
                  <p:cNvPr id="71" name="テキスト ボックス 70"/>
                  <p:cNvSpPr txBox="1"/>
                  <p:nvPr/>
                </p:nvSpPr>
                <p:spPr>
                  <a:xfrm>
                    <a:off x="515432" y="3955249"/>
                    <a:ext cx="2649416" cy="47153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US" altLang="ja-JP" sz="975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74" name="テキスト ボックス 73"/>
                <p:cNvSpPr txBox="1"/>
                <p:nvPr/>
              </p:nvSpPr>
              <p:spPr>
                <a:xfrm flipH="1">
                  <a:off x="2276774" y="263105"/>
                  <a:ext cx="1475902" cy="302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0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主張（評価）</a:t>
                  </a:r>
                </a:p>
              </p:txBody>
            </p:sp>
            <p:sp>
              <p:nvSpPr>
                <p:cNvPr id="99" name="テキスト ボックス 98"/>
                <p:cNvSpPr txBox="1"/>
                <p:nvPr/>
              </p:nvSpPr>
              <p:spPr>
                <a:xfrm>
                  <a:off x="2337465" y="641713"/>
                  <a:ext cx="1652551" cy="5295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被告人は被害金を持っていた</a:t>
                  </a:r>
                  <a:endParaRPr lang="en-US" altLang="ja-JP" sz="11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35" name="正方形/長方形 134"/>
              <p:cNvSpPr/>
              <p:nvPr/>
            </p:nvSpPr>
            <p:spPr>
              <a:xfrm>
                <a:off x="-180010" y="3072585"/>
                <a:ext cx="1295724" cy="768076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6" name="テキスト ボックス 135"/>
              <p:cNvSpPr txBox="1"/>
              <p:nvPr/>
            </p:nvSpPr>
            <p:spPr>
              <a:xfrm>
                <a:off x="-180011" y="3227032"/>
                <a:ext cx="1427645" cy="52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被告人は犯人</a:t>
                </a:r>
                <a:r>
                  <a:rPr lang="ja-JP" altLang="en-US" sz="11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である</a:t>
                </a:r>
                <a:endPara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44" name="直線コネクタ 143"/>
              <p:cNvCxnSpPr/>
              <p:nvPr/>
            </p:nvCxnSpPr>
            <p:spPr>
              <a:xfrm>
                <a:off x="1297999" y="5316291"/>
                <a:ext cx="4120616" cy="0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>
                <a:off x="1307408" y="1400532"/>
                <a:ext cx="0" cy="3924000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/>
              <p:cNvCxnSpPr/>
              <p:nvPr/>
            </p:nvCxnSpPr>
            <p:spPr>
              <a:xfrm>
                <a:off x="1302391" y="1396479"/>
                <a:ext cx="550465" cy="4053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テキスト ボックス 158"/>
              <p:cNvSpPr txBox="1"/>
              <p:nvPr/>
            </p:nvSpPr>
            <p:spPr>
              <a:xfrm flipH="1">
                <a:off x="-274239" y="2793777"/>
                <a:ext cx="1475900" cy="302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主張（評価）</a:t>
                </a:r>
              </a:p>
            </p:txBody>
          </p:sp>
          <p:cxnSp>
            <p:nvCxnSpPr>
              <p:cNvPr id="161" name="直線矢印コネクタ 160"/>
              <p:cNvCxnSpPr/>
              <p:nvPr/>
            </p:nvCxnSpPr>
            <p:spPr>
              <a:xfrm flipH="1" flipV="1">
                <a:off x="4233486" y="1451497"/>
                <a:ext cx="0" cy="684000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角丸四角形 29"/>
            <p:cNvSpPr/>
            <p:nvPr/>
          </p:nvSpPr>
          <p:spPr>
            <a:xfrm>
              <a:off x="1763219" y="2118808"/>
              <a:ext cx="3737488" cy="1109375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09" name="角丸四角形 108"/>
            <p:cNvSpPr/>
            <p:nvPr/>
          </p:nvSpPr>
          <p:spPr>
            <a:xfrm>
              <a:off x="7598912" y="1996190"/>
              <a:ext cx="3999898" cy="721160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 dirty="0"/>
            </a:p>
          </p:txBody>
        </p:sp>
        <p:sp>
          <p:nvSpPr>
            <p:cNvPr id="110" name="角丸四角形 109"/>
            <p:cNvSpPr/>
            <p:nvPr/>
          </p:nvSpPr>
          <p:spPr>
            <a:xfrm>
              <a:off x="1786057" y="3799006"/>
              <a:ext cx="3710002" cy="1264306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7596190" y="3885557"/>
              <a:ext cx="4070858" cy="829825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1786056" y="5927354"/>
              <a:ext cx="3710003" cy="963387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7597586" y="5906517"/>
              <a:ext cx="4122383" cy="989798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</p:grpSp>
      <p:pic>
        <p:nvPicPr>
          <p:cNvPr id="87" name="図 8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11" t="2435" r="2024" b="3531"/>
          <a:stretch/>
        </p:blipFill>
        <p:spPr>
          <a:xfrm>
            <a:off x="310032" y="1246258"/>
            <a:ext cx="705631" cy="726084"/>
          </a:xfrm>
          <a:prstGeom prst="ellipse">
            <a:avLst/>
          </a:prstGeom>
          <a:ln w="6350">
            <a:solidFill>
              <a:srgbClr val="00B0F0"/>
            </a:solidFill>
          </a:ln>
        </p:spPr>
      </p:pic>
      <p:pic>
        <p:nvPicPr>
          <p:cNvPr id="88" name="図 8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25" t="5426" r="5427" b="4650"/>
          <a:stretch/>
        </p:blipFill>
        <p:spPr>
          <a:xfrm>
            <a:off x="9129588" y="1272136"/>
            <a:ext cx="692086" cy="701041"/>
          </a:xfrm>
          <a:prstGeom prst="ellipse">
            <a:avLst/>
          </a:prstGeom>
          <a:ln w="31750">
            <a:solidFill>
              <a:srgbClr val="FFC000"/>
            </a:solidFill>
          </a:ln>
        </p:spPr>
      </p:pic>
      <p:sp>
        <p:nvSpPr>
          <p:cNvPr id="91" name="テキスト ボックス 90"/>
          <p:cNvSpPr txBox="1"/>
          <p:nvPr/>
        </p:nvSpPr>
        <p:spPr>
          <a:xfrm>
            <a:off x="217256" y="6103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双方の主張と証拠を整理しよう！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7375064" y="4699661"/>
            <a:ext cx="1664417" cy="564206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364824" y="4780479"/>
            <a:ext cx="18067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犯人であることの裏付けにはならない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5883799" y="3400797"/>
            <a:ext cx="14760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>
          <a:xfrm>
            <a:off x="5903213" y="1848546"/>
            <a:ext cx="14760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/>
          <p:cNvSpPr/>
          <p:nvPr/>
        </p:nvSpPr>
        <p:spPr>
          <a:xfrm>
            <a:off x="8791220" y="64186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ワークシート１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53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334027" y="440517"/>
          <a:ext cx="9336446" cy="3856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223">
                  <a:extLst>
                    <a:ext uri="{9D8B030D-6E8A-4147-A177-3AD203B41FA5}">
                      <a16:colId xmlns:a16="http://schemas.microsoft.com/office/drawing/2014/main" val="3913657389"/>
                    </a:ext>
                  </a:extLst>
                </a:gridCol>
                <a:gridCol w="4668223">
                  <a:extLst>
                    <a:ext uri="{9D8B030D-6E8A-4147-A177-3AD203B41FA5}">
                      <a16:colId xmlns:a16="http://schemas.microsoft.com/office/drawing/2014/main" val="3177836613"/>
                    </a:ext>
                  </a:extLst>
                </a:gridCol>
              </a:tblGrid>
              <a:tr h="37153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個人で考えた結論</a:t>
                      </a:r>
                      <a:endParaRPr kumimoji="1" lang="ja-JP" alt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70A8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グループで考えた結論</a:t>
                      </a:r>
                      <a:endParaRPr kumimoji="1" lang="ja-JP" alt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70A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976321"/>
                  </a:ext>
                </a:extLst>
              </a:tr>
              <a:tr h="89270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endParaRPr kumimoji="1"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887917"/>
                  </a:ext>
                </a:extLst>
              </a:tr>
              <a:tr h="259182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 理 由 ＞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 理 由 ＞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931772"/>
                  </a:ext>
                </a:extLst>
              </a:tr>
            </a:tbl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334028" y="4749955"/>
            <a:ext cx="9336446" cy="196153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7256" y="6103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２．桜田さんは有罪か？無罪か？話し合って結論を出そう！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9783" y="4411401"/>
            <a:ext cx="6261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３．振り返り（感想も含めて書いてもらって構いません。）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8108" y="4838581"/>
            <a:ext cx="2700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最終的なあなた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の考えは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　　　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83043" y="4807803"/>
            <a:ext cx="2714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 罪　　□ 無 罪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210" y="5758359"/>
            <a:ext cx="783790" cy="109964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20965" y="813179"/>
            <a:ext cx="4019681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個人で考えた結論に☑しよう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 罪　　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 罪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95719" y="811110"/>
            <a:ext cx="4019681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考えた結論に☑しよう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 罪　　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 罪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8588019" y="64186"/>
            <a:ext cx="1224000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ワークシート２－１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04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71398" y="455880"/>
            <a:ext cx="9363205" cy="6143328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44164" y="523291"/>
            <a:ext cx="5572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論告（検察官側）　　□ 弁論（弁護人側）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6657" y="549169"/>
            <a:ext cx="4506343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5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あなたの立場に☑して、作成してみよう！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27671" y="5822701"/>
            <a:ext cx="778329" cy="917425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17256" y="6103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論告（検察官側）・弁論（弁護人側）を作成してみよう！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8588019" y="64186"/>
            <a:ext cx="1224000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ワークシート２－２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61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971227" y="-10160"/>
            <a:ext cx="4968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6751" y="-10160"/>
            <a:ext cx="4968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6" name="正方形/長方形 5"/>
          <p:cNvSpPr/>
          <p:nvPr/>
        </p:nvSpPr>
        <p:spPr>
          <a:xfrm>
            <a:off x="199311" y="1850884"/>
            <a:ext cx="4581293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事件直後に犯行現場から近い公園にいた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6193" y="2775828"/>
            <a:ext cx="4587815" cy="1048756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被害者が奪われたものと同じＡ銀行の封筒に、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お金の種類・金額が一致した現金を持っていた（財布とは別に持っていた）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2196" y="4910211"/>
            <a:ext cx="4563984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警察官から声を掛けられた際、走って立ち</a:t>
            </a:r>
            <a:r>
              <a:rPr lang="ja-JP" altLang="en-US" sz="1600" b="1" dirty="0" err="1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去ろ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うとしたり、持ち物検査を拒否したりした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39145" y="1151972"/>
            <a:ext cx="11888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検察官</a:t>
            </a:r>
            <a:endParaRPr lang="ja-JP" altLang="en-US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001092" y="1147414"/>
            <a:ext cx="114316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弁護人</a:t>
            </a:r>
            <a:endParaRPr lang="ja-JP" altLang="en-US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0" y="1421542"/>
            <a:ext cx="9906000" cy="527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073" y="63424"/>
            <a:ext cx="3831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検察官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と弁護人の意見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11" t="2435" r="2024" b="3531"/>
          <a:stretch/>
        </p:blipFill>
        <p:spPr>
          <a:xfrm>
            <a:off x="220144" y="438907"/>
            <a:ext cx="942832" cy="970160"/>
          </a:xfrm>
          <a:prstGeom prst="ellipse">
            <a:avLst/>
          </a:prstGeom>
          <a:ln w="6350">
            <a:solidFill>
              <a:srgbClr val="00B0F0"/>
            </a:solidFill>
          </a:ln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25" t="5426" r="5427" b="4650"/>
          <a:stretch/>
        </p:blipFill>
        <p:spPr>
          <a:xfrm>
            <a:off x="5182412" y="459305"/>
            <a:ext cx="924733" cy="936699"/>
          </a:xfrm>
          <a:prstGeom prst="ellipse">
            <a:avLst/>
          </a:prstGeom>
          <a:ln w="31750">
            <a:solidFill>
              <a:srgbClr val="FFC000"/>
            </a:solidFill>
          </a:ln>
        </p:spPr>
      </p:pic>
      <p:sp>
        <p:nvSpPr>
          <p:cNvPr id="43" name="正方形/長方形 42"/>
          <p:cNvSpPr/>
          <p:nvPr/>
        </p:nvSpPr>
        <p:spPr>
          <a:xfrm>
            <a:off x="202195" y="3957528"/>
            <a:ext cx="4588034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犯人の服装と特徴が一致していた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157658" y="2773801"/>
            <a:ext cx="4582800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桜田さんが持っていたＡ銀行の封筒や現金から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は誰の指紋も検出されていない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157658" y="3716621"/>
            <a:ext cx="4582800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白色Ｔシャツに黒色ズボンという服装は珍しい 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ものではなく、服装</a:t>
            </a:r>
            <a:r>
              <a:rPr lang="ja-JP" altLang="en-US" sz="16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の特徴が一致して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いたのは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偶然</a:t>
            </a:r>
            <a:endParaRPr lang="en-US" altLang="ja-JP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5157658" y="4675389"/>
            <a:ext cx="4582800" cy="1042769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警察官による持ち物検査を拒否した理由などに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ついて、「警察が嫌いなので従いたくなか</a:t>
            </a:r>
            <a:r>
              <a:rPr lang="ja-JP" altLang="en-US" sz="1600" b="1" dirty="0" err="1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」と説明している</a:t>
            </a:r>
            <a:endParaRPr lang="en-US" altLang="ja-JP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157658" y="1849773"/>
            <a:ext cx="4582800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Ａ銀行は町内で一番支店が多い銀行であり、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現金は誰もが持っているもの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791220" y="64186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ワークシート３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吹き出し 1"/>
          <p:cNvSpPr/>
          <p:nvPr/>
        </p:nvSpPr>
        <p:spPr>
          <a:xfrm>
            <a:off x="1955563" y="451259"/>
            <a:ext cx="2399516" cy="626572"/>
          </a:xfrm>
          <a:prstGeom prst="wedgeRoundRectCallout">
            <a:avLst>
              <a:gd name="adj1" fmla="val -77814"/>
              <a:gd name="adj2" fmla="val 23402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17448" y="489192"/>
            <a:ext cx="233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被告人が犯人であることは</a:t>
            </a:r>
            <a:endParaRPr lang="en-US" altLang="ja-JP" sz="14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次の事実から明らかである</a:t>
            </a:r>
            <a:endParaRPr lang="ja-JP" altLang="en-US" sz="14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6934543" y="446967"/>
            <a:ext cx="2226710" cy="626572"/>
          </a:xfrm>
          <a:prstGeom prst="wedgeRoundRectCallout">
            <a:avLst>
              <a:gd name="adj1" fmla="val -77814"/>
              <a:gd name="adj2" fmla="val 23402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996428" y="484900"/>
            <a:ext cx="233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桜田さんは犯人ではなく</a:t>
            </a:r>
            <a:endParaRPr lang="en-US" altLang="ja-JP" sz="14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無罪である</a:t>
            </a:r>
            <a:endParaRPr lang="ja-JP" altLang="en-US" sz="14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02196" y="5884927"/>
            <a:ext cx="4563984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現金入りのＡ銀行の封筒を持っていたことに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ついて、黙秘し合理的な説明をしていない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157658" y="5884926"/>
            <a:ext cx="4582800" cy="792001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黙秘していることから、桜田さんが犯人である </a:t>
            </a:r>
            <a:endParaRPr lang="en-US" altLang="ja-JP" sz="16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とすると、黙秘権を保障した意味がなくなる</a:t>
            </a:r>
            <a:endParaRPr lang="ja-JP" altLang="en-US" sz="16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9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1787</TotalTime>
  <Words>598</Words>
  <PresentationFormat>A4 210 x 297 mm</PresentationFormat>
  <Paragraphs>79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2023-02-16T10:19:15Z</cp:lastPrinted>
  <dcterms:created xsi:type="dcterms:W3CDTF">2022-10-17T09:59:20Z</dcterms:created>
  <dcterms:modified xsi:type="dcterms:W3CDTF">2023-03-28T12:29:55Z</dcterms:modified>
</cp:coreProperties>
</file>