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55" r:id="rId4"/>
    <p:sldMasterId id="2147483950" r:id="rId5"/>
    <p:sldMasterId id="2147483968" r:id="rId6"/>
    <p:sldMasterId id="2147483977" r:id="rId7"/>
    <p:sldMasterId id="2147483992" r:id="rId8"/>
    <p:sldMasterId id="2147484002" r:id="rId9"/>
    <p:sldMasterId id="2147484019" r:id="rId10"/>
    <p:sldMasterId id="2147484031" r:id="rId11"/>
    <p:sldMasterId id="2147484040" r:id="rId12"/>
    <p:sldMasterId id="2147484055" r:id="rId13"/>
    <p:sldMasterId id="2147484060" r:id="rId14"/>
  </p:sldMasterIdLst>
  <p:notesMasterIdLst>
    <p:notesMasterId r:id="rId50"/>
  </p:notesMasterIdLst>
  <p:handoutMasterIdLst>
    <p:handoutMasterId r:id="rId51"/>
  </p:handoutMasterIdLst>
  <p:sldIdLst>
    <p:sldId id="743"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895" r:id="rId28"/>
    <p:sldId id="940" r:id="rId29"/>
    <p:sldId id="941" r:id="rId30"/>
    <p:sldId id="887" r:id="rId31"/>
    <p:sldId id="888" r:id="rId32"/>
    <p:sldId id="889" r:id="rId33"/>
    <p:sldId id="890" r:id="rId34"/>
    <p:sldId id="891" r:id="rId35"/>
    <p:sldId id="892" r:id="rId36"/>
    <p:sldId id="873" r:id="rId37"/>
    <p:sldId id="839" r:id="rId38"/>
    <p:sldId id="869" r:id="rId39"/>
    <p:sldId id="868" r:id="rId40"/>
    <p:sldId id="859" r:id="rId41"/>
    <p:sldId id="885" r:id="rId42"/>
    <p:sldId id="863" r:id="rId43"/>
    <p:sldId id="864" r:id="rId44"/>
    <p:sldId id="865" r:id="rId45"/>
    <p:sldId id="860" r:id="rId46"/>
    <p:sldId id="861" r:id="rId47"/>
    <p:sldId id="862" r:id="rId48"/>
    <p:sldId id="939" r:id="rId49"/>
  </p:sldIdLst>
  <p:sldSz cx="9906000" cy="6858000" type="A4"/>
  <p:notesSz cx="6807200" cy="9939338"/>
  <p:custDataLst>
    <p:tags r:id="rId52"/>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7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D5E2FF"/>
    <a:srgbClr val="F5CFDA"/>
    <a:srgbClr val="E686A1"/>
    <a:srgbClr val="0B6AB4"/>
    <a:srgbClr val="FFFFE5"/>
    <a:srgbClr val="D1E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0" autoAdjust="0"/>
    <p:restoredTop sz="94037" autoAdjust="0"/>
  </p:normalViewPr>
  <p:slideViewPr>
    <p:cSldViewPr snapToGrid="0" showGuides="1">
      <p:cViewPr varScale="1">
        <p:scale>
          <a:sx n="77" d="100"/>
          <a:sy n="77" d="100"/>
        </p:scale>
        <p:origin x="1306" y="91"/>
      </p:cViewPr>
      <p:guideLst>
        <p:guide pos="3120"/>
        <p:guide orient="horz" pos="73"/>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0" d="100"/>
          <a:sy n="60" d="100"/>
        </p:scale>
        <p:origin x="2778" y="66"/>
      </p:cViewPr>
      <p:guideLst/>
    </p:cSldViewPr>
  </p:notesViewPr>
  <p:gridSpacing cx="36004" cy="36004"/>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customXml/item2.xml" Type="http://schemas.openxmlformats.org/officeDocument/2006/relationships/customXml"/><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customXml/item3.xml" Type="http://schemas.openxmlformats.org/officeDocument/2006/relationships/customXml"/><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34" Target="slides/slide20.xml" Type="http://schemas.openxmlformats.org/officeDocument/2006/relationships/slide"/><Relationship Id="rId35" Target="slides/slide21.xml" Type="http://schemas.openxmlformats.org/officeDocument/2006/relationships/slide"/><Relationship Id="rId36" Target="slides/slide22.xml" Type="http://schemas.openxmlformats.org/officeDocument/2006/relationships/slide"/><Relationship Id="rId37" Target="slides/slide23.xml" Type="http://schemas.openxmlformats.org/officeDocument/2006/relationships/slide"/><Relationship Id="rId38" Target="slides/slide24.xml" Type="http://schemas.openxmlformats.org/officeDocument/2006/relationships/slide"/><Relationship Id="rId39" Target="slides/slide25.xml" Type="http://schemas.openxmlformats.org/officeDocument/2006/relationships/slide"/><Relationship Id="rId4" Target="slideMasters/slideMaster1.xml" Type="http://schemas.openxmlformats.org/officeDocument/2006/relationships/slideMaster"/><Relationship Id="rId40" Target="slides/slide26.xml" Type="http://schemas.openxmlformats.org/officeDocument/2006/relationships/slide"/><Relationship Id="rId41" Target="slides/slide27.xml" Type="http://schemas.openxmlformats.org/officeDocument/2006/relationships/slide"/><Relationship Id="rId42" Target="slides/slide28.xml" Type="http://schemas.openxmlformats.org/officeDocument/2006/relationships/slide"/><Relationship Id="rId43" Target="slides/slide29.xml" Type="http://schemas.openxmlformats.org/officeDocument/2006/relationships/slide"/><Relationship Id="rId44" Target="slides/slide30.xml" Type="http://schemas.openxmlformats.org/officeDocument/2006/relationships/slide"/><Relationship Id="rId45" Target="slides/slide31.xml" Type="http://schemas.openxmlformats.org/officeDocument/2006/relationships/slide"/><Relationship Id="rId46" Target="slides/slide32.xml" Type="http://schemas.openxmlformats.org/officeDocument/2006/relationships/slide"/><Relationship Id="rId47" Target="slides/slide33.xml" Type="http://schemas.openxmlformats.org/officeDocument/2006/relationships/slide"/><Relationship Id="rId48" Target="slides/slide34.xml" Type="http://schemas.openxmlformats.org/officeDocument/2006/relationships/slide"/><Relationship Id="rId49" Target="slides/slide35.xml" Type="http://schemas.openxmlformats.org/officeDocument/2006/relationships/slide"/><Relationship Id="rId5" Target="slideMasters/slideMaster2.xml" Type="http://schemas.openxmlformats.org/officeDocument/2006/relationships/slideMaster"/><Relationship Id="rId50" Target="notesMasters/notesMaster1.xml" Type="http://schemas.openxmlformats.org/officeDocument/2006/relationships/notesMaster"/><Relationship Id="rId51" Target="handoutMasters/handoutMaster1.xml" Type="http://schemas.openxmlformats.org/officeDocument/2006/relationships/handoutMaster"/><Relationship Id="rId52" Target="tags/tag1.xml" Type="http://schemas.openxmlformats.org/officeDocument/2006/relationships/tags"/><Relationship Id="rId53" Target="commentAuthors.xml" Type="http://schemas.openxmlformats.org/officeDocument/2006/relationships/commentAuthors"/><Relationship Id="rId54" Target="presProps.xml" Type="http://schemas.openxmlformats.org/officeDocument/2006/relationships/presProps"/><Relationship Id="rId55" Target="viewProps.xml" Type="http://schemas.openxmlformats.org/officeDocument/2006/relationships/viewProps"/><Relationship Id="rId56" Target="theme/theme1.xml" Type="http://schemas.openxmlformats.org/officeDocument/2006/relationships/theme"/><Relationship Id="rId57" Target="tableStyles.xml" Type="http://schemas.openxmlformats.org/officeDocument/2006/relationships/tableStyles"/><Relationship Id="rId58" Target="authors.xml" Type="http://schemas.microsoft.com/office/2018/10/relationships/authors"/><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A76AD-BED1-9648-A681-C352E765CC1C}" type="doc">
      <dgm:prSet loTypeId="urn:microsoft.com/office/officeart/2005/8/layout/matrix1" loCatId="matrix" qsTypeId="urn:microsoft.com/office/officeart/2005/8/quickstyle/simple2" qsCatId="simple" csTypeId="urn:microsoft.com/office/officeart/2005/8/colors/accent5_3" csCatId="accent5" phldr="1"/>
      <dgm:spPr/>
      <dgm:t>
        <a:bodyPr/>
        <a:lstStyle/>
        <a:p>
          <a:endParaRPr lang="en-US"/>
        </a:p>
      </dgm:t>
    </dgm:pt>
    <dgm:pt modelId="{734A7FAD-C0E0-E342-B203-F13BFC7134DD}">
      <dgm:prSet phldrT="[Text]" custT="1"/>
      <dgm:spPr/>
      <dgm:t>
        <a:bodyPr/>
        <a:lstStyle/>
        <a:p>
          <a:pPr algn="ctr"/>
          <a:r>
            <a:rPr lang="en-US" sz="1400" b="0" i="0" dirty="0">
              <a:latin typeface="MS PGothic" panose="020B0600070205080204" pitchFamily="34" charset="-128"/>
              <a:ea typeface="MS PGothic" panose="020B0600070205080204" pitchFamily="34" charset="-128"/>
              <a:cs typeface="Calibri" panose="020F0502020204030204" pitchFamily="34" charset="0"/>
            </a:rPr>
            <a:t>指導原則</a:t>
          </a:r>
        </a:p>
      </dgm:t>
    </dgm:pt>
    <dgm:pt modelId="{3D5B53D6-CF5B-624B-BBDB-A03E131E2FDF}" type="parTrans" cxnId="{D0A8D41A-252A-4149-A74E-E0E9C1CD1AA2}">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49CA2F8-F7FD-754A-AA0B-1D4297C58488}" type="sibTrans" cxnId="{D0A8D41A-252A-4149-A74E-E0E9C1CD1AA2}">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FDD5704-C04C-B146-B926-81AAA35F1A1C}">
      <dgm:prSet phldrT="[Text]" custT="1"/>
      <dgm:spPr/>
      <dgm:t>
        <a:bodyPr/>
        <a:lstStyle/>
        <a:p>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オペレーショナルリスク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ストライキ・人材流出</a:t>
          </a:r>
          <a:endParaRPr lang="en-US" sz="1400" b="0" i="0" dirty="0">
            <a:latin typeface="MS PGothic" panose="020B0600070205080204" pitchFamily="34" charset="-128"/>
            <a:ea typeface="MS PGothic" panose="020B0600070205080204" pitchFamily="34" charset="-128"/>
          </a:endParaRPr>
        </a:p>
      </dgm:t>
    </dgm:pt>
    <dgm:pt modelId="{2374B80E-1F1F-AB40-B872-37587209098B}" type="parTrans" cxnId="{D06CB6D1-75D7-2E42-B1AC-234EB13DDEE5}">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41F52A7F-A9CE-674B-A8FD-784F123A789A}" type="sibTrans" cxnId="{D06CB6D1-75D7-2E42-B1AC-234EB13DDEE5}">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70F75AC7-9E9A-8840-A7A2-C7D7A82B4997}">
      <dgm:prSet phldrT="[Text]" custT="1"/>
      <dgm:spPr/>
      <dgm:t>
        <a:bodyPr/>
        <a:lstStyle/>
        <a:p>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レピュテーション</a:t>
          </a:r>
          <a:br>
            <a:rPr lang="en-US" altLang="ja-JP" sz="1400" b="0" i="0" dirty="0">
              <a:latin typeface="MS PGothic" panose="020B0600070205080204" pitchFamily="34" charset="-128"/>
              <a:ea typeface="MS PGothic" panose="020B0600070205080204" pitchFamily="34" charset="-128"/>
            </a:rPr>
          </a:br>
          <a:r>
            <a:rPr lang="ja-JP" altLang="en-US" sz="1400" b="0" i="0" dirty="0">
              <a:latin typeface="MS PGothic" panose="020B0600070205080204" pitchFamily="34" charset="-128"/>
              <a:ea typeface="MS PGothic" panose="020B0600070205080204" pitchFamily="34" charset="-128"/>
            </a:rPr>
            <a:t>（評判）リスク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不買運動・</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ＳＮＳで</a:t>
          </a:r>
          <a:r>
            <a:rPr lang="ja-JP" altLang="en-US" sz="1400" b="0" i="0">
              <a:latin typeface="MS PGothic" panose="020B0600070205080204" pitchFamily="34" charset="-128"/>
              <a:ea typeface="MS PGothic" panose="020B0600070205080204" pitchFamily="34" charset="-128"/>
            </a:rPr>
            <a:t>の炎上</a:t>
          </a:r>
          <a:endParaRPr lang="en-US" altLang="ja-JP" sz="1400" b="0" i="0" dirty="0">
            <a:latin typeface="MS PGothic" panose="020B0600070205080204" pitchFamily="34" charset="-128"/>
            <a:ea typeface="MS PGothic" panose="020B0600070205080204" pitchFamily="34" charset="-128"/>
          </a:endParaRPr>
        </a:p>
        <a:p>
          <a:endParaRPr lang="en-US" sz="1400" b="0" i="0" dirty="0">
            <a:latin typeface="MS PGothic" panose="020B0600070205080204" pitchFamily="34" charset="-128"/>
            <a:ea typeface="MS PGothic" panose="020B0600070205080204" pitchFamily="34" charset="-128"/>
          </a:endParaRPr>
        </a:p>
      </dgm:t>
    </dgm:pt>
    <dgm:pt modelId="{D5DEB7FA-01F1-7D4D-ADFB-4B524A3E429F}" type="parTrans" cxnId="{0D816031-B766-9740-8CA3-0E0F7C3CF0A6}">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0D60A3C3-22BC-DC43-9655-293185823314}" type="sibTrans" cxnId="{0D816031-B766-9740-8CA3-0E0F7C3CF0A6}">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F039402-AFDD-EB4F-9822-9F765FB1ACB8}">
      <dgm:prSet phldrT="[Text]" custT="1"/>
      <dgm:spPr/>
      <dgm:t>
        <a:bodyPr/>
        <a:lstStyle/>
        <a:p>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法務</a:t>
          </a:r>
          <a:r>
            <a:rPr lang="ja-JP" altLang="en-US" sz="1400" b="0" i="0" dirty="0">
              <a:latin typeface="MS PGothic" panose="020B0600070205080204" pitchFamily="34" charset="-128"/>
              <a:ea typeface="MS PGothic" panose="020B0600070205080204" pitchFamily="34" charset="-128"/>
            </a:rPr>
            <a:t>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訴訟・行政罰</a:t>
          </a:r>
          <a:endParaRPr lang="en-US" sz="1400" b="0" i="0" dirty="0">
            <a:latin typeface="MS PGothic" panose="020B0600070205080204" pitchFamily="34" charset="-128"/>
            <a:ea typeface="MS PGothic" panose="020B0600070205080204" pitchFamily="34" charset="-128"/>
          </a:endParaRPr>
        </a:p>
      </dgm:t>
    </dgm:pt>
    <dgm:pt modelId="{730EB315-640C-3249-BC51-064434C7F97B}" type="parTrans" cxnId="{A6830498-855B-FC45-BB67-C0D14A67BA9E}">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0C632B87-454A-B445-808D-CCE1D9B47765}" type="sibTrans" cxnId="{A6830498-855B-FC45-BB67-C0D14A67BA9E}">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31C7351E-8C54-5840-A107-4571F2CFDF88}">
      <dgm:prSet phldrT="[Text]" custT="1"/>
      <dgm:spPr/>
      <dgm:t>
        <a:bodyPr/>
        <a:lstStyle/>
        <a:p>
          <a:r>
            <a:rPr lang="ja-JP" altLang="en-US" sz="1400" b="0" i="0" dirty="0">
              <a:latin typeface="MS PGothic" panose="020B0600070205080204" pitchFamily="34" charset="-128"/>
              <a:ea typeface="MS PGothic" panose="020B0600070205080204" pitchFamily="34" charset="-128"/>
            </a:rPr>
            <a:t>財務リスク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株価下落・</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ダイベストメント</a:t>
          </a:r>
          <a:br>
            <a:rPr lang="en-US" altLang="ja-JP" sz="1400" b="0" i="0" dirty="0">
              <a:latin typeface="MS PGothic" panose="020B0600070205080204" pitchFamily="34" charset="-128"/>
              <a:ea typeface="MS PGothic" panose="020B0600070205080204" pitchFamily="34" charset="-128"/>
            </a:rPr>
          </a:br>
          <a:endParaRPr lang="en-US" sz="1400" b="0" i="0" dirty="0">
            <a:latin typeface="MS PGothic" panose="020B0600070205080204" pitchFamily="34" charset="-128"/>
            <a:ea typeface="MS PGothic" panose="020B0600070205080204" pitchFamily="34" charset="-128"/>
          </a:endParaRPr>
        </a:p>
      </dgm:t>
    </dgm:pt>
    <dgm:pt modelId="{6E4360EA-16C5-9A48-9678-96D6B9233D9E}" type="parTrans" cxnId="{4A1F2D76-2E4E-5E42-BB12-2D9189F11E33}">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AD460EC7-50A1-3A4E-A899-43A2C063E8C7}" type="sibTrans" cxnId="{4A1F2D76-2E4E-5E42-BB12-2D9189F11E33}">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1BC3EB8E-AF8C-434D-BC25-01023976EE58}" type="pres">
      <dgm:prSet presAssocID="{54BA76AD-BED1-9648-A681-C352E765CC1C}" presName="diagram" presStyleCnt="0">
        <dgm:presLayoutVars>
          <dgm:chMax val="1"/>
          <dgm:dir/>
          <dgm:animLvl val="ctr"/>
          <dgm:resizeHandles val="exact"/>
        </dgm:presLayoutVars>
      </dgm:prSet>
      <dgm:spPr/>
    </dgm:pt>
    <dgm:pt modelId="{6E6FD798-D57C-D445-8DCC-28ADBCD29461}" type="pres">
      <dgm:prSet presAssocID="{54BA76AD-BED1-9648-A681-C352E765CC1C}" presName="matrix" presStyleCnt="0"/>
      <dgm:spPr/>
    </dgm:pt>
    <dgm:pt modelId="{3DFC53BC-4CD8-1545-9949-320014909352}" type="pres">
      <dgm:prSet presAssocID="{54BA76AD-BED1-9648-A681-C352E765CC1C}" presName="tile1" presStyleLbl="node1" presStyleIdx="0" presStyleCnt="4" custLinFactNeighborX="-1521" custLinFactNeighborY="241"/>
      <dgm:spPr/>
    </dgm:pt>
    <dgm:pt modelId="{CF1F2741-7C82-C142-A1BE-9160A9A1AA46}" type="pres">
      <dgm:prSet presAssocID="{54BA76AD-BED1-9648-A681-C352E765CC1C}" presName="tile1text" presStyleLbl="node1" presStyleIdx="0" presStyleCnt="4">
        <dgm:presLayoutVars>
          <dgm:chMax val="0"/>
          <dgm:chPref val="0"/>
          <dgm:bulletEnabled val="1"/>
        </dgm:presLayoutVars>
      </dgm:prSet>
      <dgm:spPr/>
    </dgm:pt>
    <dgm:pt modelId="{8E7205A4-933E-7C45-AAE5-2D474F04F2B1}" type="pres">
      <dgm:prSet presAssocID="{54BA76AD-BED1-9648-A681-C352E765CC1C}" presName="tile2" presStyleLbl="node1" presStyleIdx="1" presStyleCnt="4" custLinFactNeighborX="18804" custLinFactNeighborY="-3774"/>
      <dgm:spPr/>
    </dgm:pt>
    <dgm:pt modelId="{D2E7233A-4613-3945-AA20-755CCC904AA7}" type="pres">
      <dgm:prSet presAssocID="{54BA76AD-BED1-9648-A681-C352E765CC1C}" presName="tile2text" presStyleLbl="node1" presStyleIdx="1" presStyleCnt="4">
        <dgm:presLayoutVars>
          <dgm:chMax val="0"/>
          <dgm:chPref val="0"/>
          <dgm:bulletEnabled val="1"/>
        </dgm:presLayoutVars>
      </dgm:prSet>
      <dgm:spPr/>
    </dgm:pt>
    <dgm:pt modelId="{37D0A83B-94CC-4442-AC1C-C6CDAECF635F}" type="pres">
      <dgm:prSet presAssocID="{54BA76AD-BED1-9648-A681-C352E765CC1C}" presName="tile3" presStyleLbl="node1" presStyleIdx="2" presStyleCnt="4" custLinFactNeighborX="-1522" custLinFactNeighborY="1960"/>
      <dgm:spPr/>
    </dgm:pt>
    <dgm:pt modelId="{F4D7C098-1718-9D44-9E83-E0ACB89DC45F}" type="pres">
      <dgm:prSet presAssocID="{54BA76AD-BED1-9648-A681-C352E765CC1C}" presName="tile3text" presStyleLbl="node1" presStyleIdx="2" presStyleCnt="4">
        <dgm:presLayoutVars>
          <dgm:chMax val="0"/>
          <dgm:chPref val="0"/>
          <dgm:bulletEnabled val="1"/>
        </dgm:presLayoutVars>
      </dgm:prSet>
      <dgm:spPr/>
    </dgm:pt>
    <dgm:pt modelId="{47266498-D12A-8B47-AB7B-DC4EFFD5035D}" type="pres">
      <dgm:prSet presAssocID="{54BA76AD-BED1-9648-A681-C352E765CC1C}" presName="tile4" presStyleLbl="node1" presStyleIdx="3" presStyleCnt="4" custLinFactNeighborX="1421" custLinFactNeighborY="3362"/>
      <dgm:spPr/>
    </dgm:pt>
    <dgm:pt modelId="{C5385D7C-A5B2-8D4A-AA3C-7A12CFCFCD84}" type="pres">
      <dgm:prSet presAssocID="{54BA76AD-BED1-9648-A681-C352E765CC1C}" presName="tile4text" presStyleLbl="node1" presStyleIdx="3" presStyleCnt="4">
        <dgm:presLayoutVars>
          <dgm:chMax val="0"/>
          <dgm:chPref val="0"/>
          <dgm:bulletEnabled val="1"/>
        </dgm:presLayoutVars>
      </dgm:prSet>
      <dgm:spPr/>
    </dgm:pt>
    <dgm:pt modelId="{AE46CC35-59A3-694E-8681-7B24BBA5A11C}" type="pres">
      <dgm:prSet presAssocID="{54BA76AD-BED1-9648-A681-C352E765CC1C}" presName="centerTile" presStyleLbl="fgShp" presStyleIdx="0" presStyleCnt="1" custScaleX="99652" custScaleY="77193">
        <dgm:presLayoutVars>
          <dgm:chMax val="0"/>
          <dgm:chPref val="0"/>
        </dgm:presLayoutVars>
      </dgm:prSet>
      <dgm:spPr/>
    </dgm:pt>
  </dgm:ptLst>
  <dgm:cxnLst>
    <dgm:cxn modelId="{8321F504-D428-7A42-B630-F107A68BA69A}" type="presOf" srcId="{31C7351E-8C54-5840-A107-4571F2CFDF88}" destId="{C5385D7C-A5B2-8D4A-AA3C-7A12CFCFCD84}" srcOrd="1" destOrd="0" presId="urn:microsoft.com/office/officeart/2005/8/layout/matrix1"/>
    <dgm:cxn modelId="{EB5E981A-4251-2C4F-8335-946A4922E7F0}" type="presOf" srcId="{5F039402-AFDD-EB4F-9822-9F765FB1ACB8}" destId="{D2E7233A-4613-3945-AA20-755CCC904AA7}" srcOrd="1" destOrd="0" presId="urn:microsoft.com/office/officeart/2005/8/layout/matrix1"/>
    <dgm:cxn modelId="{D0A8D41A-252A-4149-A74E-E0E9C1CD1AA2}" srcId="{54BA76AD-BED1-9648-A681-C352E765CC1C}" destId="{734A7FAD-C0E0-E342-B203-F13BFC7134DD}" srcOrd="0" destOrd="0" parTransId="{3D5B53D6-CF5B-624B-BBDB-A03E131E2FDF}" sibTransId="{549CA2F8-F7FD-754A-AA0B-1D4297C58488}"/>
    <dgm:cxn modelId="{19AB791F-1BA0-E540-8B6E-643186FF8E04}" type="presOf" srcId="{5F039402-AFDD-EB4F-9822-9F765FB1ACB8}" destId="{8E7205A4-933E-7C45-AAE5-2D474F04F2B1}" srcOrd="0" destOrd="0" presId="urn:microsoft.com/office/officeart/2005/8/layout/matrix1"/>
    <dgm:cxn modelId="{0D816031-B766-9740-8CA3-0E0F7C3CF0A6}" srcId="{734A7FAD-C0E0-E342-B203-F13BFC7134DD}" destId="{70F75AC7-9E9A-8840-A7A2-C7D7A82B4997}" srcOrd="2" destOrd="0" parTransId="{D5DEB7FA-01F1-7D4D-ADFB-4B524A3E429F}" sibTransId="{0D60A3C3-22BC-DC43-9655-293185823314}"/>
    <dgm:cxn modelId="{D483286C-5B84-DD4C-BACC-DC8DF1687AA6}" type="presOf" srcId="{54BA76AD-BED1-9648-A681-C352E765CC1C}" destId="{1BC3EB8E-AF8C-434D-BC25-01023976EE58}" srcOrd="0" destOrd="0" presId="urn:microsoft.com/office/officeart/2005/8/layout/matrix1"/>
    <dgm:cxn modelId="{4A1F2D76-2E4E-5E42-BB12-2D9189F11E33}" srcId="{734A7FAD-C0E0-E342-B203-F13BFC7134DD}" destId="{31C7351E-8C54-5840-A107-4571F2CFDF88}" srcOrd="3" destOrd="0" parTransId="{6E4360EA-16C5-9A48-9678-96D6B9233D9E}" sibTransId="{AD460EC7-50A1-3A4E-A899-43A2C063E8C7}"/>
    <dgm:cxn modelId="{A6830498-855B-FC45-BB67-C0D14A67BA9E}" srcId="{734A7FAD-C0E0-E342-B203-F13BFC7134DD}" destId="{5F039402-AFDD-EB4F-9822-9F765FB1ACB8}" srcOrd="1" destOrd="0" parTransId="{730EB315-640C-3249-BC51-064434C7F97B}" sibTransId="{0C632B87-454A-B445-808D-CCE1D9B47765}"/>
    <dgm:cxn modelId="{EC04CF9E-1468-A840-8ECB-08D26843FF54}" type="presOf" srcId="{5FDD5704-C04C-B146-B926-81AAA35F1A1C}" destId="{CF1F2741-7C82-C142-A1BE-9160A9A1AA46}" srcOrd="1" destOrd="0" presId="urn:microsoft.com/office/officeart/2005/8/layout/matrix1"/>
    <dgm:cxn modelId="{E6049DA1-6A3B-CD4C-B677-48C35890020C}" type="presOf" srcId="{734A7FAD-C0E0-E342-B203-F13BFC7134DD}" destId="{AE46CC35-59A3-694E-8681-7B24BBA5A11C}" srcOrd="0" destOrd="0" presId="urn:microsoft.com/office/officeart/2005/8/layout/matrix1"/>
    <dgm:cxn modelId="{4E2BDFA4-33E3-5C49-87D2-D0D336498EB8}" type="presOf" srcId="{31C7351E-8C54-5840-A107-4571F2CFDF88}" destId="{47266498-D12A-8B47-AB7B-DC4EFFD5035D}" srcOrd="0" destOrd="0" presId="urn:microsoft.com/office/officeart/2005/8/layout/matrix1"/>
    <dgm:cxn modelId="{8EDBF6BD-3F4C-DA4B-8C9E-DBCE8AAB444D}" type="presOf" srcId="{70F75AC7-9E9A-8840-A7A2-C7D7A82B4997}" destId="{37D0A83B-94CC-4442-AC1C-C6CDAECF635F}" srcOrd="0" destOrd="0" presId="urn:microsoft.com/office/officeart/2005/8/layout/matrix1"/>
    <dgm:cxn modelId="{E171F5CA-C5E7-1540-9F90-9FB47B0FADA8}" type="presOf" srcId="{5FDD5704-C04C-B146-B926-81AAA35F1A1C}" destId="{3DFC53BC-4CD8-1545-9949-320014909352}" srcOrd="0" destOrd="0" presId="urn:microsoft.com/office/officeart/2005/8/layout/matrix1"/>
    <dgm:cxn modelId="{D06CB6D1-75D7-2E42-B1AC-234EB13DDEE5}" srcId="{734A7FAD-C0E0-E342-B203-F13BFC7134DD}" destId="{5FDD5704-C04C-B146-B926-81AAA35F1A1C}" srcOrd="0" destOrd="0" parTransId="{2374B80E-1F1F-AB40-B872-37587209098B}" sibTransId="{41F52A7F-A9CE-674B-A8FD-784F123A789A}"/>
    <dgm:cxn modelId="{38462CF2-40F5-2F48-8218-847D1DC2C2CF}" type="presOf" srcId="{70F75AC7-9E9A-8840-A7A2-C7D7A82B4997}" destId="{F4D7C098-1718-9D44-9E83-E0ACB89DC45F}" srcOrd="1" destOrd="0" presId="urn:microsoft.com/office/officeart/2005/8/layout/matrix1"/>
    <dgm:cxn modelId="{73F8C3F5-A2F1-9140-896A-A7314BB31164}" type="presParOf" srcId="{1BC3EB8E-AF8C-434D-BC25-01023976EE58}" destId="{6E6FD798-D57C-D445-8DCC-28ADBCD29461}" srcOrd="0" destOrd="0" presId="urn:microsoft.com/office/officeart/2005/8/layout/matrix1"/>
    <dgm:cxn modelId="{073CC063-9FA0-9342-B9F7-9F7AC059AAE9}" type="presParOf" srcId="{6E6FD798-D57C-D445-8DCC-28ADBCD29461}" destId="{3DFC53BC-4CD8-1545-9949-320014909352}" srcOrd="0" destOrd="0" presId="urn:microsoft.com/office/officeart/2005/8/layout/matrix1"/>
    <dgm:cxn modelId="{0E2CC1DA-A949-644D-90B5-7F7A4601B2A4}" type="presParOf" srcId="{6E6FD798-D57C-D445-8DCC-28ADBCD29461}" destId="{CF1F2741-7C82-C142-A1BE-9160A9A1AA46}" srcOrd="1" destOrd="0" presId="urn:microsoft.com/office/officeart/2005/8/layout/matrix1"/>
    <dgm:cxn modelId="{CF77BCBF-C36F-C349-A5AC-C1D4FE39CD5C}" type="presParOf" srcId="{6E6FD798-D57C-D445-8DCC-28ADBCD29461}" destId="{8E7205A4-933E-7C45-AAE5-2D474F04F2B1}" srcOrd="2" destOrd="0" presId="urn:microsoft.com/office/officeart/2005/8/layout/matrix1"/>
    <dgm:cxn modelId="{4E46174B-C01B-F943-BE59-2180DEE6B283}" type="presParOf" srcId="{6E6FD798-D57C-D445-8DCC-28ADBCD29461}" destId="{D2E7233A-4613-3945-AA20-755CCC904AA7}" srcOrd="3" destOrd="0" presId="urn:microsoft.com/office/officeart/2005/8/layout/matrix1"/>
    <dgm:cxn modelId="{0E340858-8AF8-6A40-B86C-5EE4D189689B}" type="presParOf" srcId="{6E6FD798-D57C-D445-8DCC-28ADBCD29461}" destId="{37D0A83B-94CC-4442-AC1C-C6CDAECF635F}" srcOrd="4" destOrd="0" presId="urn:microsoft.com/office/officeart/2005/8/layout/matrix1"/>
    <dgm:cxn modelId="{64605EE6-5FBE-494F-A1EB-B269EFCA8409}" type="presParOf" srcId="{6E6FD798-D57C-D445-8DCC-28ADBCD29461}" destId="{F4D7C098-1718-9D44-9E83-E0ACB89DC45F}" srcOrd="5" destOrd="0" presId="urn:microsoft.com/office/officeart/2005/8/layout/matrix1"/>
    <dgm:cxn modelId="{8C50D3FB-7E2B-3540-ACAB-EF3BC5C0DB61}" type="presParOf" srcId="{6E6FD798-D57C-D445-8DCC-28ADBCD29461}" destId="{47266498-D12A-8B47-AB7B-DC4EFFD5035D}" srcOrd="6" destOrd="0" presId="urn:microsoft.com/office/officeart/2005/8/layout/matrix1"/>
    <dgm:cxn modelId="{D626274D-C748-6145-8CB6-54707AA23A1D}" type="presParOf" srcId="{6E6FD798-D57C-D445-8DCC-28ADBCD29461}" destId="{C5385D7C-A5B2-8D4A-AA3C-7A12CFCFCD84}" srcOrd="7" destOrd="0" presId="urn:microsoft.com/office/officeart/2005/8/layout/matrix1"/>
    <dgm:cxn modelId="{8617B89F-D430-F246-BF63-CC3FD7A113B3}" type="presParOf" srcId="{1BC3EB8E-AF8C-434D-BC25-01023976EE58}" destId="{AE46CC35-59A3-694E-8681-7B24BBA5A11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53BC-4CD8-1545-9949-320014909352}">
      <dsp:nvSpPr>
        <dsp:cNvPr id="0" name=""/>
        <dsp:cNvSpPr/>
      </dsp:nvSpPr>
      <dsp:spPr>
        <a:xfrm rot="16200000">
          <a:off x="390561" y="-387056"/>
          <a:ext cx="1454150" cy="2235273"/>
        </a:xfrm>
        <a:prstGeom prst="round1Rect">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オペレーショナルリスク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ストライキ・人材流出</a:t>
          </a:r>
          <a:endParaRPr lang="en-US" sz="1400" b="0" i="0" kern="1200" dirty="0">
            <a:latin typeface="MS PGothic" panose="020B0600070205080204" pitchFamily="34" charset="-128"/>
            <a:ea typeface="MS PGothic" panose="020B0600070205080204" pitchFamily="34" charset="-128"/>
          </a:endParaRPr>
        </a:p>
      </dsp:txBody>
      <dsp:txXfrm rot="5400000">
        <a:off x="0" y="3505"/>
        <a:ext cx="2235273" cy="1090612"/>
      </dsp:txXfrm>
    </dsp:sp>
    <dsp:sp modelId="{8E7205A4-933E-7C45-AAE5-2D474F04F2B1}">
      <dsp:nvSpPr>
        <dsp:cNvPr id="0" name=""/>
        <dsp:cNvSpPr/>
      </dsp:nvSpPr>
      <dsp:spPr>
        <a:xfrm>
          <a:off x="2235273" y="0"/>
          <a:ext cx="2235273" cy="1454150"/>
        </a:xfrm>
        <a:prstGeom prst="round1Rect">
          <a:avLst/>
        </a:prstGeom>
        <a:solidFill>
          <a:schemeClr val="accent5">
            <a:shade val="80000"/>
            <a:hueOff val="99686"/>
            <a:satOff val="-22751"/>
            <a:lumOff val="128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法務</a:t>
          </a:r>
          <a:r>
            <a:rPr lang="ja-JP" altLang="en-US" sz="1400" b="0" i="0" kern="1200" dirty="0">
              <a:latin typeface="MS PGothic" panose="020B0600070205080204" pitchFamily="34" charset="-128"/>
              <a:ea typeface="MS PGothic" panose="020B0600070205080204" pitchFamily="34" charset="-128"/>
            </a:rPr>
            <a:t>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訴訟・行政罰</a:t>
          </a:r>
          <a:endParaRPr lang="en-US" sz="1400" b="0" i="0" kern="1200" dirty="0">
            <a:latin typeface="MS PGothic" panose="020B0600070205080204" pitchFamily="34" charset="-128"/>
            <a:ea typeface="MS PGothic" panose="020B0600070205080204" pitchFamily="34" charset="-128"/>
          </a:endParaRPr>
        </a:p>
      </dsp:txBody>
      <dsp:txXfrm>
        <a:off x="2235273" y="0"/>
        <a:ext cx="2235273" cy="1090612"/>
      </dsp:txXfrm>
    </dsp:sp>
    <dsp:sp modelId="{37D0A83B-94CC-4442-AC1C-C6CDAECF635F}">
      <dsp:nvSpPr>
        <dsp:cNvPr id="0" name=""/>
        <dsp:cNvSpPr/>
      </dsp:nvSpPr>
      <dsp:spPr>
        <a:xfrm rot="10800000">
          <a:off x="0" y="1454150"/>
          <a:ext cx="2235273" cy="1454150"/>
        </a:xfrm>
        <a:prstGeom prst="round1Rect">
          <a:avLst/>
        </a:prstGeom>
        <a:solidFill>
          <a:schemeClr val="accent5">
            <a:shade val="80000"/>
            <a:hueOff val="199372"/>
            <a:satOff val="-45501"/>
            <a:lumOff val="256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レピュテーション</a:t>
          </a:r>
          <a:br>
            <a:rPr lang="en-US" altLang="ja-JP" sz="1400" b="0" i="0" kern="1200" dirty="0">
              <a:latin typeface="MS PGothic" panose="020B0600070205080204" pitchFamily="34" charset="-128"/>
              <a:ea typeface="MS PGothic" panose="020B0600070205080204" pitchFamily="34" charset="-128"/>
            </a:rPr>
          </a:br>
          <a:r>
            <a:rPr lang="ja-JP" altLang="en-US" sz="1400" b="0" i="0" kern="1200" dirty="0">
              <a:latin typeface="MS PGothic" panose="020B0600070205080204" pitchFamily="34" charset="-128"/>
              <a:ea typeface="MS PGothic" panose="020B0600070205080204" pitchFamily="34" charset="-128"/>
            </a:rPr>
            <a:t>（評判）リスク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不買運動・</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ＳＮＳで</a:t>
          </a:r>
          <a:r>
            <a:rPr lang="ja-JP" altLang="en-US" sz="1400" b="0" i="0" kern="1200">
              <a:latin typeface="MS PGothic" panose="020B0600070205080204" pitchFamily="34" charset="-128"/>
              <a:ea typeface="MS PGothic" panose="020B0600070205080204" pitchFamily="34" charset="-128"/>
            </a:rPr>
            <a:t>の炎上</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endParaRPr lang="en-US" sz="1400" b="0" i="0" kern="1200" dirty="0">
            <a:latin typeface="MS PGothic" panose="020B0600070205080204" pitchFamily="34" charset="-128"/>
            <a:ea typeface="MS PGothic" panose="020B0600070205080204" pitchFamily="34" charset="-128"/>
          </a:endParaRPr>
        </a:p>
      </dsp:txBody>
      <dsp:txXfrm rot="10800000">
        <a:off x="0" y="1817687"/>
        <a:ext cx="2235273" cy="1090612"/>
      </dsp:txXfrm>
    </dsp:sp>
    <dsp:sp modelId="{47266498-D12A-8B47-AB7B-DC4EFFD5035D}">
      <dsp:nvSpPr>
        <dsp:cNvPr id="0" name=""/>
        <dsp:cNvSpPr/>
      </dsp:nvSpPr>
      <dsp:spPr>
        <a:xfrm rot="5400000">
          <a:off x="2625834" y="1063588"/>
          <a:ext cx="1454150" cy="2235273"/>
        </a:xfrm>
        <a:prstGeom prst="round1Rect">
          <a:avLst/>
        </a:prstGeom>
        <a:solidFill>
          <a:schemeClr val="accent5">
            <a:shade val="80000"/>
            <a:hueOff val="299058"/>
            <a:satOff val="-68252"/>
            <a:lumOff val="384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財務リスク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株価下落・</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ダイベストメント</a:t>
          </a:r>
          <a:br>
            <a:rPr lang="en-US" altLang="ja-JP" sz="1400" b="0" i="0" kern="1200" dirty="0">
              <a:latin typeface="MS PGothic" panose="020B0600070205080204" pitchFamily="34" charset="-128"/>
              <a:ea typeface="MS PGothic" panose="020B0600070205080204" pitchFamily="34" charset="-128"/>
            </a:rPr>
          </a:br>
          <a:endParaRPr lang="en-US" sz="1400" b="0" i="0" kern="1200" dirty="0">
            <a:latin typeface="MS PGothic" panose="020B0600070205080204" pitchFamily="34" charset="-128"/>
            <a:ea typeface="MS PGothic" panose="020B0600070205080204" pitchFamily="34" charset="-128"/>
          </a:endParaRPr>
        </a:p>
      </dsp:txBody>
      <dsp:txXfrm rot="-5400000">
        <a:off x="2235273" y="1817687"/>
        <a:ext cx="2235273" cy="1090612"/>
      </dsp:txXfrm>
    </dsp:sp>
    <dsp:sp modelId="{AE46CC35-59A3-694E-8681-7B24BBA5A11C}">
      <dsp:nvSpPr>
        <dsp:cNvPr id="0" name=""/>
        <dsp:cNvSpPr/>
      </dsp:nvSpPr>
      <dsp:spPr>
        <a:xfrm>
          <a:off x="1567024" y="1173524"/>
          <a:ext cx="1336496" cy="561251"/>
        </a:xfrm>
        <a:prstGeom prst="roundRect">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MS PGothic" panose="020B0600070205080204" pitchFamily="34" charset="-128"/>
              <a:ea typeface="MS PGothic" panose="020B0600070205080204" pitchFamily="34" charset="-128"/>
              <a:cs typeface="Calibri" panose="020F0502020204030204" pitchFamily="34" charset="0"/>
            </a:rPr>
            <a:t>指導原則</a:t>
          </a:r>
        </a:p>
      </dsp:txBody>
      <dsp:txXfrm>
        <a:off x="1594422" y="1200922"/>
        <a:ext cx="1281700" cy="5064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1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75B575-A4E2-4FA2-903D-A96754E7CC4D}"/>
              </a:ext>
            </a:extLst>
          </p:cNvPr>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98BB3C2F-3623-4D4F-ACDC-90DE347CA6EE}"/>
              </a:ext>
            </a:extLst>
          </p:cNvPr>
          <p:cNvSpPr>
            <a:spLocks noGrp="1"/>
          </p:cNvSpPr>
          <p:nvPr>
            <p:ph type="ftr" sz="quarter" idx="2"/>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7C0359F-788E-437C-9CBF-DA13258CE554}"/>
              </a:ext>
            </a:extLst>
          </p:cNvPr>
          <p:cNvSpPr>
            <a:spLocks noGrp="1"/>
          </p:cNvSpPr>
          <p:nvPr>
            <p:ph type="sldNum" sz="quarter" idx="3"/>
          </p:nvPr>
        </p:nvSpPr>
        <p:spPr>
          <a:xfrm>
            <a:off x="3856039" y="9440864"/>
            <a:ext cx="2949575" cy="498475"/>
          </a:xfrm>
          <a:prstGeom prst="rect">
            <a:avLst/>
          </a:prstGeom>
        </p:spPr>
        <p:txBody>
          <a:bodyPr vert="horz" lIns="91433" tIns="45716" rIns="91433" bIns="45716" rtlCol="0" anchor="b"/>
          <a:lstStyle>
            <a:lvl1pPr algn="r">
              <a:defRPr sz="1200"/>
            </a:lvl1pPr>
          </a:lstStyle>
          <a:p>
            <a:fld id="{9880C7F1-84B2-4F04-84D9-4DC61741D6D9}" type="slidenum">
              <a:rPr kumimoji="1" lang="ja-JP" altLang="en-US" smtClean="0"/>
              <a:t>‹#›</a:t>
            </a:fld>
            <a:endParaRPr kumimoji="1" lang="ja-JP" altLang="en-US"/>
          </a:p>
        </p:txBody>
      </p:sp>
    </p:spTree>
    <p:extLst>
      <p:ext uri="{BB962C8B-B14F-4D97-AF65-F5344CB8AC3E}">
        <p14:creationId xmlns:p14="http://schemas.microsoft.com/office/powerpoint/2010/main" val="18712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9" tIns="46115" rIns="92229" bIns="46115" rtlCol="0"/>
          <a:lstStyle>
            <a:lvl1pPr algn="l">
              <a:defRPr sz="1200" b="0" i="0">
                <a:latin typeface="Calibri" panose="020F0502020204030204" pitchFamily="34" charset="0"/>
                <a:cs typeface="Calibri" panose="020F0502020204030204" pitchFamily="34" charset="0"/>
              </a:defRPr>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9" tIns="46115" rIns="92229" bIns="46115" rtlCol="0"/>
          <a:lstStyle>
            <a:lvl1pPr algn="r">
              <a:defRPr sz="1200" b="0" i="0">
                <a:latin typeface="Calibri" panose="020F0502020204030204" pitchFamily="34" charset="0"/>
                <a:cs typeface="Calibri" panose="020F0502020204030204" pitchFamily="34" charset="0"/>
              </a:defRPr>
            </a:lvl1pPr>
          </a:lstStyle>
          <a:p>
            <a:fld id="{AAE2C4BB-DD5D-4EF0-8811-528209874544}" type="datetimeFigureOut">
              <a:rPr kumimoji="1" lang="ja-JP" altLang="en-US" smtClean="0"/>
              <a:pPr/>
              <a:t>2024/4/5</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29" tIns="46115" rIns="92229" bIns="46115" rtlCol="0" anchor="ctr"/>
          <a:lstStyle/>
          <a:p>
            <a:endParaRPr lang="ja-JP" altLang="en-US" dirty="0"/>
          </a:p>
        </p:txBody>
      </p:sp>
      <p:sp>
        <p:nvSpPr>
          <p:cNvPr id="5" name="ノート プレースホルダー 4"/>
          <p:cNvSpPr>
            <a:spLocks noGrp="1"/>
          </p:cNvSpPr>
          <p:nvPr>
            <p:ph type="body" sz="quarter" idx="3"/>
          </p:nvPr>
        </p:nvSpPr>
        <p:spPr>
          <a:xfrm>
            <a:off x="680240" y="4783357"/>
            <a:ext cx="5446723" cy="3913364"/>
          </a:xfrm>
          <a:prstGeom prst="rect">
            <a:avLst/>
          </a:prstGeom>
        </p:spPr>
        <p:txBody>
          <a:bodyPr vert="horz" lIns="92229" tIns="46115" rIns="92229" bIns="4611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372"/>
            <a:ext cx="2950375" cy="498966"/>
          </a:xfrm>
          <a:prstGeom prst="rect">
            <a:avLst/>
          </a:prstGeom>
        </p:spPr>
        <p:txBody>
          <a:bodyPr vert="horz" lIns="92229" tIns="46115" rIns="92229" bIns="46115" rtlCol="0" anchor="b"/>
          <a:lstStyle>
            <a:lvl1pPr algn="l">
              <a:defRPr sz="1200" b="0" i="0">
                <a:latin typeface="Calibri" panose="020F0502020204030204" pitchFamily="34" charset="0"/>
                <a:cs typeface="Calibri" panose="020F0502020204030204" pitchFamily="34" charset="0"/>
              </a:defRPr>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29" tIns="46115" rIns="92229" bIns="46115" rtlCol="0" anchor="b"/>
          <a:lstStyle>
            <a:lvl1pPr algn="r">
              <a:defRPr sz="1200" b="0" i="0">
                <a:latin typeface="Calibri" panose="020F0502020204030204" pitchFamily="34" charset="0"/>
                <a:cs typeface="Calibri" panose="020F0502020204030204" pitchFamily="34" charset="0"/>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a:t>
            </a:fld>
            <a:endParaRPr kumimoji="1" lang="ja-JP" altLang="en-US"/>
          </a:p>
        </p:txBody>
      </p:sp>
    </p:spTree>
    <p:extLst>
      <p:ext uri="{BB962C8B-B14F-4D97-AF65-F5344CB8AC3E}">
        <p14:creationId xmlns:p14="http://schemas.microsoft.com/office/powerpoint/2010/main" val="117264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a:t>
            </a:fld>
            <a:endParaRPr kumimoji="1" lang="ja-JP" altLang="en-US"/>
          </a:p>
        </p:txBody>
      </p:sp>
    </p:spTree>
    <p:extLst>
      <p:ext uri="{BB962C8B-B14F-4D97-AF65-F5344CB8AC3E}">
        <p14:creationId xmlns:p14="http://schemas.microsoft.com/office/powerpoint/2010/main" val="407890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a:t>
            </a:fld>
            <a:endParaRPr kumimoji="1" lang="ja-JP" altLang="en-US"/>
          </a:p>
        </p:txBody>
      </p:sp>
    </p:spTree>
    <p:extLst>
      <p:ext uri="{BB962C8B-B14F-4D97-AF65-F5344CB8AC3E}">
        <p14:creationId xmlns:p14="http://schemas.microsoft.com/office/powerpoint/2010/main" val="303893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00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a:t>
            </a:fld>
            <a:endParaRPr kumimoji="1" lang="ja-JP" altLang="en-US"/>
          </a:p>
        </p:txBody>
      </p:sp>
    </p:spTree>
    <p:extLst>
      <p:ext uri="{BB962C8B-B14F-4D97-AF65-F5344CB8AC3E}">
        <p14:creationId xmlns:p14="http://schemas.microsoft.com/office/powerpoint/2010/main" val="2676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8</a:t>
            </a:fld>
            <a:endParaRPr kumimoji="1" lang="ja-JP" altLang="en-US"/>
          </a:p>
        </p:txBody>
      </p:sp>
    </p:spTree>
    <p:extLst>
      <p:ext uri="{BB962C8B-B14F-4D97-AF65-F5344CB8AC3E}">
        <p14:creationId xmlns:p14="http://schemas.microsoft.com/office/powerpoint/2010/main" val="255801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9</a:t>
            </a:fld>
            <a:endParaRPr kumimoji="1" lang="ja-JP" altLang="en-US"/>
          </a:p>
        </p:txBody>
      </p:sp>
    </p:spTree>
    <p:extLst>
      <p:ext uri="{BB962C8B-B14F-4D97-AF65-F5344CB8AC3E}">
        <p14:creationId xmlns:p14="http://schemas.microsoft.com/office/powerpoint/2010/main" val="250524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10</a:t>
            </a:fld>
            <a:endParaRPr kumimoji="1" lang="ja-JP" altLang="en-US"/>
          </a:p>
        </p:txBody>
      </p:sp>
    </p:spTree>
    <p:extLst>
      <p:ext uri="{BB962C8B-B14F-4D97-AF65-F5344CB8AC3E}">
        <p14:creationId xmlns:p14="http://schemas.microsoft.com/office/powerpoint/2010/main" val="79318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15</a:t>
            </a:fld>
            <a:endParaRPr kumimoji="1" lang="ja-JP" altLang="en-US"/>
          </a:p>
        </p:txBody>
      </p:sp>
    </p:spTree>
    <p:extLst>
      <p:ext uri="{BB962C8B-B14F-4D97-AF65-F5344CB8AC3E}">
        <p14:creationId xmlns:p14="http://schemas.microsoft.com/office/powerpoint/2010/main" val="918553566"/>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tags/tag9.xml" Type="http://schemas.openxmlformats.org/officeDocument/2006/relationships/tags"/><Relationship Id="rId2" Target="../slideMasters/slideMaster3.xml" Type="http://schemas.openxmlformats.org/officeDocument/2006/relationships/slideMaster"/><Relationship Id="rId3" Target="../embeddings/oleObject8.bin" Type="http://schemas.openxmlformats.org/officeDocument/2006/relationships/oleObject"/><Relationship Id="rId4" Target="../media/image4.emf" Type="http://schemas.openxmlformats.org/officeDocument/2006/relationships/image"/></Relationships>
</file>

<file path=ppt/slideLayouts/_rels/slideLayout15.xml.rels><?xml version="1.0" encoding="UTF-8" standalone="yes"?><Relationships xmlns="http://schemas.openxmlformats.org/package/2006/relationships"><Relationship Id="rId1" Target="../tags/tag10.xml" Type="http://schemas.openxmlformats.org/officeDocument/2006/relationships/tags"/><Relationship Id="rId2" Target="../slideMasters/slideMaster3.xml" Type="http://schemas.openxmlformats.org/officeDocument/2006/relationships/slideMaster"/><Relationship Id="rId3" Target="../embeddings/oleObject9.bin" Type="http://schemas.openxmlformats.org/officeDocument/2006/relationships/oleObject"/><Relationship Id="rId4" Target="../media/image1.emf" Type="http://schemas.openxmlformats.org/officeDocument/2006/relationships/image"/><Relationship Id="rId5" Target="../media/image5.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tags/tag11.xml" Type="http://schemas.openxmlformats.org/officeDocument/2006/relationships/tags"/><Relationship Id="rId2" Target="../slideMasters/slideMaster3.xml" Type="http://schemas.openxmlformats.org/officeDocument/2006/relationships/slideMaster"/><Relationship Id="rId3" Target="../embeddings/oleObject10.bin" Type="http://schemas.openxmlformats.org/officeDocument/2006/relationships/oleObject"/><Relationship Id="rId4" Target="../media/image4.emf" Type="http://schemas.openxmlformats.org/officeDocument/2006/relationships/image"/></Relationships>
</file>

<file path=ppt/slideLayouts/_rels/slideLayout18.xml.rels><?xml version="1.0" encoding="UTF-8" standalone="yes"?><Relationships xmlns="http://schemas.openxmlformats.org/package/2006/relationships"><Relationship Id="rId1" Target="../tags/tag12.xml" Type="http://schemas.openxmlformats.org/officeDocument/2006/relationships/tags"/><Relationship Id="rId2" Target="../slideMasters/slideMaster3.xml" Type="http://schemas.openxmlformats.org/officeDocument/2006/relationships/slideMaster"/><Relationship Id="rId3" Target="../embeddings/oleObject11.bin" Type="http://schemas.openxmlformats.org/officeDocument/2006/relationships/oleObject"/><Relationship Id="rId4" Target="../media/image4.emf" Type="http://schemas.openxmlformats.org/officeDocument/2006/relationships/image"/></Relationships>
</file>

<file path=ppt/slideLayouts/_rels/slideLayout19.xml.rels><?xml version="1.0" encoding="UTF-8" standalone="yes"?><Relationships xmlns="http://schemas.openxmlformats.org/package/2006/relationships"><Relationship Id="rId1" Target="../tags/tag13.xml" Type="http://schemas.openxmlformats.org/officeDocument/2006/relationships/tags"/><Relationship Id="rId2" Target="../slideMasters/slideMaster3.xml" Type="http://schemas.openxmlformats.org/officeDocument/2006/relationships/slideMaster"/><Relationship Id="rId3" Target="../embeddings/oleObject12.bin" Type="http://schemas.openxmlformats.org/officeDocument/2006/relationships/oleObject"/><Relationship Id="rId4" Target="../media/image6.emf" Type="http://schemas.openxmlformats.org/officeDocument/2006/relationships/image"/></Relationships>
</file>

<file path=ppt/slideLayouts/_rels/slideLayout2.xml.rels><?xml version="1.0" encoding="UTF-8" standalone="yes"?><Relationships xmlns="http://schemas.openxmlformats.org/package/2006/relationships"><Relationship Id="rId1" Target="../tags/tag4.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1.emf" Type="http://schemas.openxmlformats.org/officeDocument/2006/relationships/image"/></Relationships>
</file>

<file path=ppt/slideLayouts/_rels/slideLayout20.xml.rels><?xml version="1.0" encoding="UTF-8" standalone="yes"?><Relationships xmlns="http://schemas.openxmlformats.org/package/2006/relationships"><Relationship Id="rId1" Target="../tags/tag15.xml" Type="http://schemas.openxmlformats.org/officeDocument/2006/relationships/tags"/><Relationship Id="rId2" Target="../slideMasters/slideMaster4.xml" Type="http://schemas.openxmlformats.org/officeDocument/2006/relationships/slideMaster"/><Relationship Id="rId3" Target="../embeddings/oleObject14.bin" Type="http://schemas.openxmlformats.org/officeDocument/2006/relationships/oleObject"/><Relationship Id="rId4" Target="../media/image4.emf" Type="http://schemas.openxmlformats.org/officeDocument/2006/relationships/image"/><Relationship Id="rId5" Target="../media/image7.gif" Type="http://schemas.openxmlformats.org/officeDocument/2006/relationships/image"/></Relationships>
</file>

<file path=ppt/slideLayouts/_rels/slideLayout21.xml.rels><?xml version="1.0" encoding="UTF-8" standalone="yes"?><Relationships xmlns="http://schemas.openxmlformats.org/package/2006/relationships"><Relationship Id="rId1" Target="../tags/tag16.xml" Type="http://schemas.openxmlformats.org/officeDocument/2006/relationships/tags"/><Relationship Id="rId2" Target="../slideMasters/slideMaster4.xml" Type="http://schemas.openxmlformats.org/officeDocument/2006/relationships/slideMaster"/><Relationship Id="rId3" Target="../embeddings/oleObject15.bin" Type="http://schemas.openxmlformats.org/officeDocument/2006/relationships/oleObject"/><Relationship Id="rId4" Target="../media/image4.emf" Type="http://schemas.openxmlformats.org/officeDocument/2006/relationships/image"/></Relationships>
</file>

<file path=ppt/slideLayouts/_rels/slideLayout22.xml.rels><?xml version="1.0" encoding="UTF-8" standalone="yes"?><Relationships xmlns="http://schemas.openxmlformats.org/package/2006/relationships"><Relationship Id="rId1" Target="../tags/tag17.xml" Type="http://schemas.openxmlformats.org/officeDocument/2006/relationships/tags"/><Relationship Id="rId2" Target="../slideMasters/slideMaster4.xml" Type="http://schemas.openxmlformats.org/officeDocument/2006/relationships/slideMaster"/><Relationship Id="rId3" Target="../embeddings/oleObject16.bin" Type="http://schemas.openxmlformats.org/officeDocument/2006/relationships/oleObject"/><Relationship Id="rId4" Target="../media/image4.emf" Type="http://schemas.openxmlformats.org/officeDocument/2006/relationships/image"/></Relationships>
</file>

<file path=ppt/slideLayouts/_rels/slideLayout23.xml.rels><?xml version="1.0" encoding="UTF-8" standalone="yes"?><Relationships xmlns="http://schemas.openxmlformats.org/package/2006/relationships"><Relationship Id="rId1" Target="../tags/tag18.xml" Type="http://schemas.openxmlformats.org/officeDocument/2006/relationships/tags"/><Relationship Id="rId2" Target="../slideMasters/slideMaster4.xml" Type="http://schemas.openxmlformats.org/officeDocument/2006/relationships/slideMaster"/><Relationship Id="rId3" Target="../embeddings/oleObject17.bin" Type="http://schemas.openxmlformats.org/officeDocument/2006/relationships/oleObject"/><Relationship Id="rId4" Target="../media/image4.emf" Type="http://schemas.openxmlformats.org/officeDocument/2006/relationships/image"/></Relationships>
</file>

<file path=ppt/slideLayouts/_rels/slideLayout24.xml.rels><?xml version="1.0" encoding="UTF-8" standalone="yes"?><Relationships xmlns="http://schemas.openxmlformats.org/package/2006/relationships"><Relationship Id="rId1" Target="../tags/tag19.xml" Type="http://schemas.openxmlformats.org/officeDocument/2006/relationships/tags"/><Relationship Id="rId2" Target="../slideMasters/slideMaster4.xml" Type="http://schemas.openxmlformats.org/officeDocument/2006/relationships/slideMaster"/><Relationship Id="rId3" Target="../embeddings/oleObject18.bin" Type="http://schemas.openxmlformats.org/officeDocument/2006/relationships/oleObject"/><Relationship Id="rId4" Target="../media/image4.emf" Type="http://schemas.openxmlformats.org/officeDocument/2006/relationships/image"/></Relationships>
</file>

<file path=ppt/slideLayouts/_rels/slideLayout25.xml.rels><?xml version="1.0" encoding="UTF-8" standalone="yes"?><Relationships xmlns="http://schemas.openxmlformats.org/package/2006/relationships"><Relationship Id="rId1" Target="../tags/tag20.xml" Type="http://schemas.openxmlformats.org/officeDocument/2006/relationships/tags"/><Relationship Id="rId2" Target="../slideMasters/slideMaster4.xml" Type="http://schemas.openxmlformats.org/officeDocument/2006/relationships/slideMaster"/><Relationship Id="rId3" Target="../embeddings/oleObject19.bin" Type="http://schemas.openxmlformats.org/officeDocument/2006/relationships/oleObject"/><Relationship Id="rId4" Target="../media/image4.emf" Type="http://schemas.openxmlformats.org/officeDocument/2006/relationships/image"/></Relationships>
</file>

<file path=ppt/slideLayouts/_rels/slideLayout26.xml.rels><?xml version="1.0" encoding="UTF-8" standalone="yes"?><Relationships xmlns="http://schemas.openxmlformats.org/package/2006/relationships"><Relationship Id="rId1" Target="../tags/tag21.xml" Type="http://schemas.openxmlformats.org/officeDocument/2006/relationships/tags"/><Relationship Id="rId2" Target="../slideMasters/slideMaster4.xml" Type="http://schemas.openxmlformats.org/officeDocument/2006/relationships/slideMaster"/><Relationship Id="rId3" Target="../embeddings/oleObject20.bin" Type="http://schemas.openxmlformats.org/officeDocument/2006/relationships/oleObject"/><Relationship Id="rId4" Target="../media/image4.emf" Type="http://schemas.openxmlformats.org/officeDocument/2006/relationships/image"/></Relationships>
</file>

<file path=ppt/slideLayouts/_rels/slideLayout27.xml.rels><?xml version="1.0" encoding="UTF-8" standalone="yes"?><Relationships xmlns="http://schemas.openxmlformats.org/package/2006/relationships"><Relationship Id="rId1" Target="../tags/tag22.xml" Type="http://schemas.openxmlformats.org/officeDocument/2006/relationships/tags"/><Relationship Id="rId2" Target="../slideMasters/slideMaster4.xml" Type="http://schemas.openxmlformats.org/officeDocument/2006/relationships/slideMaster"/><Relationship Id="rId3" Target="../embeddings/oleObject21.bin" Type="http://schemas.openxmlformats.org/officeDocument/2006/relationships/oleObject"/><Relationship Id="rId4" Target="../media/image4.emf" Type="http://schemas.openxmlformats.org/officeDocument/2006/relationships/image"/></Relationships>
</file>

<file path=ppt/slideLayouts/_rels/slideLayout28.xml.rels><?xml version="1.0" encoding="UTF-8" standalone="yes"?><Relationships xmlns="http://schemas.openxmlformats.org/package/2006/relationships"><Relationship Id="rId1" Target="../tags/tag23.xml" Type="http://schemas.openxmlformats.org/officeDocument/2006/relationships/tags"/><Relationship Id="rId2" Target="../slideMasters/slideMaster4.xml" Type="http://schemas.openxmlformats.org/officeDocument/2006/relationships/slideMaster"/><Relationship Id="rId3" Target="../embeddings/oleObject22.bin" Type="http://schemas.openxmlformats.org/officeDocument/2006/relationships/oleObject"/><Relationship Id="rId4" Target="../media/image4.emf" Type="http://schemas.openxmlformats.org/officeDocument/2006/relationships/image"/></Relationships>
</file>

<file path=ppt/slideLayouts/_rels/slideLayout29.xml.rels><?xml version="1.0" encoding="UTF-8" standalone="yes"?><Relationships xmlns="http://schemas.openxmlformats.org/package/2006/relationships"><Relationship Id="rId1" Target="../tags/tag24.xml" Type="http://schemas.openxmlformats.org/officeDocument/2006/relationships/tags"/><Relationship Id="rId2" Target="../slideMasters/slideMaster4.xml" Type="http://schemas.openxmlformats.org/officeDocument/2006/relationships/slideMaster"/><Relationship Id="rId3" Target="../embeddings/oleObject23.bin" Type="http://schemas.openxmlformats.org/officeDocument/2006/relationships/oleObject"/><Relationship Id="rId4" Target="../media/image4.emf"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tags/tag25.xml" Type="http://schemas.openxmlformats.org/officeDocument/2006/relationships/tags"/><Relationship Id="rId2" Target="../slideMasters/slideMaster4.xml" Type="http://schemas.openxmlformats.org/officeDocument/2006/relationships/slideMaster"/><Relationship Id="rId3" Target="../embeddings/oleObject24.bin" Type="http://schemas.openxmlformats.org/officeDocument/2006/relationships/oleObject"/><Relationship Id="rId4" Target="../media/image4.emf" Type="http://schemas.openxmlformats.org/officeDocument/2006/relationships/image"/></Relationships>
</file>

<file path=ppt/slideLayouts/_rels/slideLayout31.xml.rels><?xml version="1.0" encoding="UTF-8" standalone="yes"?><Relationships xmlns="http://schemas.openxmlformats.org/package/2006/relationships"><Relationship Id="rId1" Target="../tags/tag26.xml" Type="http://schemas.openxmlformats.org/officeDocument/2006/relationships/tags"/><Relationship Id="rId2" Target="../slideMasters/slideMaster4.xml" Type="http://schemas.openxmlformats.org/officeDocument/2006/relationships/slideMaster"/><Relationship Id="rId3" Target="../embeddings/oleObject25.bin" Type="http://schemas.openxmlformats.org/officeDocument/2006/relationships/oleObject"/><Relationship Id="rId4" Target="../media/image4.emf" Type="http://schemas.openxmlformats.org/officeDocument/2006/relationships/image"/></Relationships>
</file>

<file path=ppt/slideLayouts/_rels/slideLayout32.xml.rels><?xml version="1.0" encoding="UTF-8" standalone="yes"?><Relationships xmlns="http://schemas.openxmlformats.org/package/2006/relationships"><Relationship Id="rId1" Target="../tags/tag27.xml" Type="http://schemas.openxmlformats.org/officeDocument/2006/relationships/tags"/><Relationship Id="rId2" Target="../slideMasters/slideMaster4.xml" Type="http://schemas.openxmlformats.org/officeDocument/2006/relationships/slideMaster"/><Relationship Id="rId3" Target="../embeddings/oleObject26.bin" Type="http://schemas.openxmlformats.org/officeDocument/2006/relationships/oleObject"/><Relationship Id="rId4" Target="../media/image4.emf" Type="http://schemas.openxmlformats.org/officeDocument/2006/relationships/image"/></Relationships>
</file>

<file path=ppt/slideLayouts/_rels/slideLayout33.xml.rels><?xml version="1.0" encoding="UTF-8" standalone="yes"?><Relationships xmlns="http://schemas.openxmlformats.org/package/2006/relationships"><Relationship Id="rId1" Target="../tags/tag29.xml" Type="http://schemas.openxmlformats.org/officeDocument/2006/relationships/tags"/><Relationship Id="rId2" Target="../slideMasters/slideMaster5.xml" Type="http://schemas.openxmlformats.org/officeDocument/2006/relationships/slideMaster"/><Relationship Id="rId3" Target="../embeddings/oleObject28.bin" Type="http://schemas.openxmlformats.org/officeDocument/2006/relationships/oleObject"/><Relationship Id="rId4" Target="../media/image1.emf" Type="http://schemas.openxmlformats.org/officeDocument/2006/relationships/image"/></Relationships>
</file>

<file path=ppt/slideLayouts/_rels/slideLayout34.xml.rels><?xml version="1.0" encoding="UTF-8" standalone="yes"?><Relationships xmlns="http://schemas.openxmlformats.org/package/2006/relationships"><Relationship Id="rId1" Target="../tags/tag30.xml" Type="http://schemas.openxmlformats.org/officeDocument/2006/relationships/tags"/><Relationship Id="rId2" Target="../slideMasters/slideMaster5.xml" Type="http://schemas.openxmlformats.org/officeDocument/2006/relationships/slideMaster"/><Relationship Id="rId3" Target="../embeddings/oleObject29.bin" Type="http://schemas.openxmlformats.org/officeDocument/2006/relationships/oleObject"/><Relationship Id="rId4" Target="../media/image1.emf" Type="http://schemas.openxmlformats.org/officeDocument/2006/relationships/image"/></Relationships>
</file>

<file path=ppt/slideLayouts/_rels/slideLayout3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tags/tag31.xml" Type="http://schemas.openxmlformats.org/officeDocument/2006/relationships/tags"/><Relationship Id="rId2" Target="../slideMasters/slideMaster5.xml" Type="http://schemas.openxmlformats.org/officeDocument/2006/relationships/slideMaster"/><Relationship Id="rId3" Target="../embeddings/oleObject30.bin" Type="http://schemas.openxmlformats.org/officeDocument/2006/relationships/oleObject"/><Relationship Id="rId4" Target="../media/image3.emf"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tags/tag32.xml" Type="http://schemas.openxmlformats.org/officeDocument/2006/relationships/tags"/><Relationship Id="rId2" Target="../slideMasters/slideMaster5.xml" Type="http://schemas.openxmlformats.org/officeDocument/2006/relationships/slideMaster"/><Relationship Id="rId3" Target="../embeddings/oleObject31.bin" Type="http://schemas.openxmlformats.org/officeDocument/2006/relationships/oleObject"/><Relationship Id="rId4" Target="../media/image3.emf" Type="http://schemas.openxmlformats.org/officeDocument/2006/relationships/image"/></Relationships>
</file>

<file path=ppt/slideLayouts/_rels/slideLayout4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tags/tag34.xml" Type="http://schemas.openxmlformats.org/officeDocument/2006/relationships/tags"/><Relationship Id="rId2" Target="../slideMasters/slideMaster6.xml" Type="http://schemas.openxmlformats.org/officeDocument/2006/relationships/slideMaster"/><Relationship Id="rId3" Target="../embeddings/oleObject33.bin" Type="http://schemas.openxmlformats.org/officeDocument/2006/relationships/oleObject"/><Relationship Id="rId4" Target="../media/image1.emf" Type="http://schemas.openxmlformats.org/officeDocument/2006/relationships/image"/><Relationship Id="rId5" Target="../media/image8.png" Type="http://schemas.openxmlformats.org/officeDocument/2006/relationships/image"/></Relationships>
</file>

<file path=ppt/slideLayouts/_rels/slideLayout43.xml.rels><?xml version="1.0" encoding="UTF-8" standalone="yes"?><Relationships xmlns="http://schemas.openxmlformats.org/package/2006/relationships"><Relationship Id="rId1" Target="../tags/tag35.xml" Type="http://schemas.openxmlformats.org/officeDocument/2006/relationships/tags"/><Relationship Id="rId2" Target="../slideMasters/slideMaster6.xml" Type="http://schemas.openxmlformats.org/officeDocument/2006/relationships/slideMaster"/><Relationship Id="rId3" Target="../embeddings/oleObject34.bin" Type="http://schemas.openxmlformats.org/officeDocument/2006/relationships/oleObject"/><Relationship Id="rId4" Target="../media/image1.emf" Type="http://schemas.openxmlformats.org/officeDocument/2006/relationships/image"/></Relationships>
</file>

<file path=ppt/slideLayouts/_rels/slideLayout4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tags/tag36.xml" Type="http://schemas.openxmlformats.org/officeDocument/2006/relationships/tags"/><Relationship Id="rId2" Target="../slideMasters/slideMaster6.xml" Type="http://schemas.openxmlformats.org/officeDocument/2006/relationships/slideMaster"/><Relationship Id="rId3" Target="../embeddings/oleObject35.bin" Type="http://schemas.openxmlformats.org/officeDocument/2006/relationships/oleObject"/><Relationship Id="rId4" Target="../media/image6.emf" Type="http://schemas.openxmlformats.org/officeDocument/2006/relationships/image"/></Relationships>
</file>

<file path=ppt/slideLayouts/_rels/slideLayout47.xml.rels><?xml version="1.0" encoding="UTF-8" standalone="yes"?><Relationships xmlns="http://schemas.openxmlformats.org/package/2006/relationships"><Relationship Id="rId1" Target="../tags/tag37.xml" Type="http://schemas.openxmlformats.org/officeDocument/2006/relationships/tags"/><Relationship Id="rId2" Target="../slideMasters/slideMaster6.xml" Type="http://schemas.openxmlformats.org/officeDocument/2006/relationships/slideMaster"/><Relationship Id="rId3" Target="../embeddings/oleObject36.bin" Type="http://schemas.openxmlformats.org/officeDocument/2006/relationships/oleObject"/><Relationship Id="rId4" Target="../media/image6.emf"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tags/tag5.xml" Type="http://schemas.openxmlformats.org/officeDocument/2006/relationships/tags"/><Relationship Id="rId2" Target="../slideMasters/slideMaster1.xml" Type="http://schemas.openxmlformats.org/officeDocument/2006/relationships/slideMaster"/><Relationship Id="rId3" Target="../embeddings/oleObject4.bin" Type="http://schemas.openxmlformats.org/officeDocument/2006/relationships/oleObject"/><Relationship Id="rId4" Target="../media/image3.emf" Type="http://schemas.openxmlformats.org/officeDocument/2006/relationships/image"/></Relationships>
</file>

<file path=ppt/slideLayouts/_rels/slideLayout5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tags/tag39.xml" Type="http://schemas.openxmlformats.org/officeDocument/2006/relationships/tags"/><Relationship Id="rId2" Target="../slideMasters/slideMaster7.xml" Type="http://schemas.openxmlformats.org/officeDocument/2006/relationships/slideMaster"/><Relationship Id="rId3" Target="../embeddings/oleObject38.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53.xml.rels><?xml version="1.0" encoding="UTF-8" standalone="yes"?><Relationships xmlns="http://schemas.openxmlformats.org/package/2006/relationships"><Relationship Id="rId1" Target="../tags/tag40.xml" Type="http://schemas.openxmlformats.org/officeDocument/2006/relationships/tags"/><Relationship Id="rId2" Target="../slideMasters/slideMaster7.xml" Type="http://schemas.openxmlformats.org/officeDocument/2006/relationships/slideMaster"/><Relationship Id="rId3" Target="../embeddings/oleObject39.bin" Type="http://schemas.openxmlformats.org/officeDocument/2006/relationships/oleObject"/><Relationship Id="rId4" Target="../media/image1.emf"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tags/tag41.xml" Type="http://schemas.openxmlformats.org/officeDocument/2006/relationships/tags"/><Relationship Id="rId2" Target="../slideMasters/slideMaster7.xml" Type="http://schemas.openxmlformats.org/officeDocument/2006/relationships/slideMaster"/><Relationship Id="rId3" Target="../embeddings/oleObject40.bin" Type="http://schemas.openxmlformats.org/officeDocument/2006/relationships/oleObject"/><Relationship Id="rId4" Target="../media/image3.emf" Type="http://schemas.openxmlformats.org/officeDocument/2006/relationships/image"/></Relationships>
</file>

<file path=ppt/slideLayouts/_rels/slideLayout57.xml.rels><?xml version="1.0" encoding="UTF-8" standalone="yes"?><Relationships xmlns="http://schemas.openxmlformats.org/package/2006/relationships"><Relationship Id="rId1" Target="../tags/tag42.xml" Type="http://schemas.openxmlformats.org/officeDocument/2006/relationships/tags"/><Relationship Id="rId2" Target="../slideMasters/slideMaster7.xml" Type="http://schemas.openxmlformats.org/officeDocument/2006/relationships/slideMaster"/><Relationship Id="rId3" Target="../embeddings/oleObject41.bin" Type="http://schemas.openxmlformats.org/officeDocument/2006/relationships/oleObject"/><Relationship Id="rId4" Target="../media/image3.emf"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tags/tag43.xml" Type="http://schemas.openxmlformats.org/officeDocument/2006/relationships/tags"/><Relationship Id="rId2" Target="../slideMasters/slideMaster7.xml" Type="http://schemas.openxmlformats.org/officeDocument/2006/relationships/slideMaster"/><Relationship Id="rId3" Target="../embeddings/oleObject42.bin" Type="http://schemas.openxmlformats.org/officeDocument/2006/relationships/oleObject"/><Relationship Id="rId4" Target="../media/image3.emf" Type="http://schemas.openxmlformats.org/officeDocument/2006/relationships/image"/></Relationships>
</file>

<file path=ppt/slideLayouts/_rels/slideLayout6.xml.rels><?xml version="1.0" encoding="UTF-8" standalone="yes"?><Relationships xmlns="http://schemas.openxmlformats.org/package/2006/relationships"><Relationship Id="rId1" Target="../tags/tag6.xml" Type="http://schemas.openxmlformats.org/officeDocument/2006/relationships/tags"/><Relationship Id="rId2" Target="../slideMasters/slideMaster1.xml" Type="http://schemas.openxmlformats.org/officeDocument/2006/relationships/slideMaster"/><Relationship Id="rId3" Target="../embeddings/oleObject5.bin" Type="http://schemas.openxmlformats.org/officeDocument/2006/relationships/oleObject"/><Relationship Id="rId4" Target="../media/image3.emf" Type="http://schemas.openxmlformats.org/officeDocument/2006/relationships/image"/></Relationships>
</file>

<file path=ppt/slideLayouts/_rels/slideLayout6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tags/tag44.xml" Type="http://schemas.openxmlformats.org/officeDocument/2006/relationships/tags"/><Relationship Id="rId2" Target="../slideMasters/slideMaster7.xml" Type="http://schemas.openxmlformats.org/officeDocument/2006/relationships/slideMaster"/><Relationship Id="rId3" Target="../embeddings/oleObject43.bin" Type="http://schemas.openxmlformats.org/officeDocument/2006/relationships/oleObject"/><Relationship Id="rId4" Target="../media/image4.emf" Type="http://schemas.openxmlformats.org/officeDocument/2006/relationships/image"/></Relationships>
</file>

<file path=ppt/slideLayouts/_rels/slideLayout62.xml.rels><?xml version="1.0" encoding="UTF-8" standalone="yes"?><Relationships xmlns="http://schemas.openxmlformats.org/package/2006/relationships"><Relationship Id="rId1" Target="../tags/tag46.xml" Type="http://schemas.openxmlformats.org/officeDocument/2006/relationships/tags"/><Relationship Id="rId2" Target="../slideMasters/slideMaster8.xml" Type="http://schemas.openxmlformats.org/officeDocument/2006/relationships/slideMaster"/><Relationship Id="rId3" Target="../embeddings/oleObject45.bin" Type="http://schemas.openxmlformats.org/officeDocument/2006/relationships/oleObject"/><Relationship Id="rId4" Target="../media/image4.emf" Type="http://schemas.openxmlformats.org/officeDocument/2006/relationships/image"/></Relationships>
</file>

<file path=ppt/slideLayouts/_rels/slideLayout63.xml.rels><?xml version="1.0" encoding="UTF-8" standalone="yes"?><Relationships xmlns="http://schemas.openxmlformats.org/package/2006/relationships"><Relationship Id="rId1" Target="../tags/tag47.xml" Type="http://schemas.openxmlformats.org/officeDocument/2006/relationships/tags"/><Relationship Id="rId2" Target="../slideMasters/slideMaster8.xml" Type="http://schemas.openxmlformats.org/officeDocument/2006/relationships/slideMaster"/><Relationship Id="rId3" Target="../embeddings/oleObject46.bin" Type="http://schemas.openxmlformats.org/officeDocument/2006/relationships/oleObject"/><Relationship Id="rId4" Target="../media/image1.emf" Type="http://schemas.openxmlformats.org/officeDocument/2006/relationships/image"/><Relationship Id="rId5" Target="../media/image5.png"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tags/tag48.xml" Type="http://schemas.openxmlformats.org/officeDocument/2006/relationships/tags"/><Relationship Id="rId2" Target="../slideMasters/slideMaster8.xml" Type="http://schemas.openxmlformats.org/officeDocument/2006/relationships/slideMaster"/><Relationship Id="rId3" Target="../embeddings/oleObject47.bin" Type="http://schemas.openxmlformats.org/officeDocument/2006/relationships/oleObject"/><Relationship Id="rId4" Target="../media/image4.emf" Type="http://schemas.openxmlformats.org/officeDocument/2006/relationships/image"/></Relationships>
</file>

<file path=ppt/slideLayouts/_rels/slideLayout66.xml.rels><?xml version="1.0" encoding="UTF-8" standalone="yes"?><Relationships xmlns="http://schemas.openxmlformats.org/package/2006/relationships"><Relationship Id="rId1" Target="../tags/tag49.xml" Type="http://schemas.openxmlformats.org/officeDocument/2006/relationships/tags"/><Relationship Id="rId2" Target="../slideMasters/slideMaster8.xml" Type="http://schemas.openxmlformats.org/officeDocument/2006/relationships/slideMaster"/><Relationship Id="rId3" Target="../embeddings/oleObject48.bin" Type="http://schemas.openxmlformats.org/officeDocument/2006/relationships/oleObject"/><Relationship Id="rId4" Target="../media/image4.emf" Type="http://schemas.openxmlformats.org/officeDocument/2006/relationships/image"/></Relationships>
</file>

<file path=ppt/slideLayouts/_rels/slideLayout67.xml.rels><?xml version="1.0" encoding="UTF-8" standalone="yes"?><Relationships xmlns="http://schemas.openxmlformats.org/package/2006/relationships"><Relationship Id="rId1" Target="../tags/tag50.xml" Type="http://schemas.openxmlformats.org/officeDocument/2006/relationships/tags"/><Relationship Id="rId2" Target="../slideMasters/slideMaster8.xml" Type="http://schemas.openxmlformats.org/officeDocument/2006/relationships/slideMaster"/><Relationship Id="rId3" Target="../embeddings/oleObject49.bin" Type="http://schemas.openxmlformats.org/officeDocument/2006/relationships/oleObject"/><Relationship Id="rId4" Target="../media/image6.emf" Type="http://schemas.openxmlformats.org/officeDocument/2006/relationships/image"/></Relationships>
</file>

<file path=ppt/slideLayouts/_rels/slideLayout68.xml.rels><?xml version="1.0" encoding="UTF-8" standalone="yes"?><Relationships xmlns="http://schemas.openxmlformats.org/package/2006/relationships"><Relationship Id="rId1" Target="../tags/tag52.xml" Type="http://schemas.openxmlformats.org/officeDocument/2006/relationships/tags"/><Relationship Id="rId2" Target="../slideMasters/slideMaster9.xml" Type="http://schemas.openxmlformats.org/officeDocument/2006/relationships/slideMaster"/><Relationship Id="rId3" Target="../embeddings/oleObject51.bin" Type="http://schemas.openxmlformats.org/officeDocument/2006/relationships/oleObject"/><Relationship Id="rId4" Target="../media/image1.emf" Type="http://schemas.openxmlformats.org/officeDocument/2006/relationships/image"/><Relationship Id="rId5" Target="../media/image5.png" Type="http://schemas.openxmlformats.org/officeDocument/2006/relationships/image"/></Relationships>
</file>

<file path=ppt/slideLayouts/_rels/slideLayout69.xml.rels><?xml version="1.0" encoding="UTF-8" standalone="yes"?><Relationships xmlns="http://schemas.openxmlformats.org/package/2006/relationships"><Relationship Id="rId1" Target="../tags/tag53.xml" Type="http://schemas.openxmlformats.org/officeDocument/2006/relationships/tags"/><Relationship Id="rId2" Target="../slideMasters/slideMaster9.xml" Type="http://schemas.openxmlformats.org/officeDocument/2006/relationships/slideMaster"/><Relationship Id="rId3" Target="../embeddings/oleObject52.bin" Type="http://schemas.openxmlformats.org/officeDocument/2006/relationships/oleObject"/><Relationship Id="rId4"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tags/tag54.xml" Type="http://schemas.openxmlformats.org/officeDocument/2006/relationships/tags"/><Relationship Id="rId2" Target="../slideMasters/slideMaster9.xml" Type="http://schemas.openxmlformats.org/officeDocument/2006/relationships/slideMaster"/><Relationship Id="rId3" Target="../embeddings/oleObject53.bin" Type="http://schemas.openxmlformats.org/officeDocument/2006/relationships/oleObject"/><Relationship Id="rId4" Target="../media/image6.emf" Type="http://schemas.openxmlformats.org/officeDocument/2006/relationships/image"/></Relationships>
</file>

<file path=ppt/slideLayouts/_rels/slideLayout73.xml.rels><?xml version="1.0" encoding="UTF-8" standalone="yes"?><Relationships xmlns="http://schemas.openxmlformats.org/package/2006/relationships"><Relationship Id="rId1" Target="../tags/tag55.xml" Type="http://schemas.openxmlformats.org/officeDocument/2006/relationships/tags"/><Relationship Id="rId2" Target="../slideMasters/slideMaster9.xml" Type="http://schemas.openxmlformats.org/officeDocument/2006/relationships/slideMaster"/><Relationship Id="rId3" Target="../embeddings/oleObject54.bin" Type="http://schemas.openxmlformats.org/officeDocument/2006/relationships/oleObject"/><Relationship Id="rId4" Target="../media/image6.emf" Type="http://schemas.openxmlformats.org/officeDocument/2006/relationships/image"/></Relationships>
</file>

<file path=ppt/slideLayouts/_rels/slideLayout7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tags/tag56.xml" Type="http://schemas.openxmlformats.org/officeDocument/2006/relationships/tags"/><Relationship Id="rId2" Target="../slideMasters/slideMaster9.xml" Type="http://schemas.openxmlformats.org/officeDocument/2006/relationships/slideMaster"/><Relationship Id="rId3" Target="../embeddings/oleObject55.bin" Type="http://schemas.openxmlformats.org/officeDocument/2006/relationships/oleObject"/><Relationship Id="rId4" Target="../media/image1.emf" Type="http://schemas.openxmlformats.org/officeDocument/2006/relationships/image"/></Relationships>
</file>

<file path=ppt/slideLayouts/_rels/slideLayout78.xml.rels><?xml version="1.0" encoding="UTF-8" standalone="yes"?><Relationships xmlns="http://schemas.openxmlformats.org/package/2006/relationships"><Relationship Id="rId1" Target="../tags/tag57.xml" Type="http://schemas.openxmlformats.org/officeDocument/2006/relationships/tags"/><Relationship Id="rId2" Target="../slideMasters/slideMaster9.xml" Type="http://schemas.openxmlformats.org/officeDocument/2006/relationships/slideMaster"/><Relationship Id="rId3" Target="../embeddings/oleObject56.bin" Type="http://schemas.openxmlformats.org/officeDocument/2006/relationships/oleObject"/><Relationship Id="rId4" Target="../media/image1.emf" Type="http://schemas.openxmlformats.org/officeDocument/2006/relationships/image"/></Relationships>
</file>

<file path=ppt/slideLayouts/_rels/slideLayout7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tags/tag7.xml" Type="http://schemas.openxmlformats.org/officeDocument/2006/relationships/tags"/><Relationship Id="rId2" Target="../slideMasters/slideMaster1.xml" Type="http://schemas.openxmlformats.org/officeDocument/2006/relationships/slideMaster"/><Relationship Id="rId3" Target="../embeddings/oleObject6.bin" Type="http://schemas.openxmlformats.org/officeDocument/2006/relationships/oleObject"/><Relationship Id="rId4" Target="../media/image3.emf" Type="http://schemas.openxmlformats.org/officeDocument/2006/relationships/image"/></Relationships>
</file>

<file path=ppt/slideLayouts/_rels/slideLayout80.xml.rels><?xml version="1.0" encoding="UTF-8" standalone="yes"?><Relationships xmlns="http://schemas.openxmlformats.org/package/2006/relationships"><Relationship Id="rId1" Target="../tags/tag58.xml" Type="http://schemas.openxmlformats.org/officeDocument/2006/relationships/tags"/><Relationship Id="rId2" Target="../slideMasters/slideMaster9.xml" Type="http://schemas.openxmlformats.org/officeDocument/2006/relationships/slideMaster"/><Relationship Id="rId3" Target="../embeddings/oleObject57.bin" Type="http://schemas.openxmlformats.org/officeDocument/2006/relationships/oleObject"/><Relationship Id="rId4" Target="../media/image1.emf"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tags/tag60.xml" Type="http://schemas.openxmlformats.org/officeDocument/2006/relationships/tags"/><Relationship Id="rId2" Target="../slideMasters/slideMaster10.xml" Type="http://schemas.openxmlformats.org/officeDocument/2006/relationships/slideMaster"/><Relationship Id="rId3" Target="../embeddings/oleObject59.bin" Type="http://schemas.openxmlformats.org/officeDocument/2006/relationships/oleObject"/><Relationship Id="rId4" Target="../media/image1.emf" Type="http://schemas.openxmlformats.org/officeDocument/2006/relationships/image"/></Relationships>
</file>

<file path=ppt/slideLayouts/_rels/slideLayout8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tags/tag62.xml" Type="http://schemas.openxmlformats.org/officeDocument/2006/relationships/tags"/><Relationship Id="rId2" Target="../slideMasters/slideMaster11.xml" Type="http://schemas.openxmlformats.org/officeDocument/2006/relationships/slideMaster"/><Relationship Id="rId3" Target="../embeddings/oleObject61.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87.xml.rels><?xml version="1.0" encoding="UTF-8" standalone="yes"?><Relationships xmlns="http://schemas.openxmlformats.org/package/2006/relationships"><Relationship Id="rId1" Target="../tags/tag63.xml" Type="http://schemas.openxmlformats.org/officeDocument/2006/relationships/tags"/><Relationship Id="rId2" Target="../slideMasters/slideMaster11.xml" Type="http://schemas.openxmlformats.org/officeDocument/2006/relationships/slideMaster"/><Relationship Id="rId3" Target="../embeddings/oleObject62.bin" Type="http://schemas.openxmlformats.org/officeDocument/2006/relationships/oleObject"/><Relationship Id="rId4" Target="../media/image1.emf" Type="http://schemas.openxmlformats.org/officeDocument/2006/relationships/image"/></Relationships>
</file>

<file path=ppt/slideLayouts/_rels/slideLayout8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tags/tag64.xml" Type="http://schemas.openxmlformats.org/officeDocument/2006/relationships/tags"/><Relationship Id="rId2" Target="../slideMasters/slideMaster11.xml" Type="http://schemas.openxmlformats.org/officeDocument/2006/relationships/slideMaster"/><Relationship Id="rId3" Target="../embeddings/oleObject63.bin" Type="http://schemas.openxmlformats.org/officeDocument/2006/relationships/oleObject"/><Relationship Id="rId4" Target="../media/image9.emf" Type="http://schemas.openxmlformats.org/officeDocument/2006/relationships/image"/></Relationships>
</file>

<file path=ppt/slideLayouts/_rels/slideLayout92.xml.rels><?xml version="1.0" encoding="UTF-8" standalone="yes"?><Relationships xmlns="http://schemas.openxmlformats.org/package/2006/relationships"><Relationship Id="rId1" Target="../tags/tag65.xml" Type="http://schemas.openxmlformats.org/officeDocument/2006/relationships/tags"/><Relationship Id="rId2" Target="../slideMasters/slideMaster11.xml" Type="http://schemas.openxmlformats.org/officeDocument/2006/relationships/slideMaster"/><Relationship Id="rId3" Target="../embeddings/oleObject64.bin" Type="http://schemas.openxmlformats.org/officeDocument/2006/relationships/oleObject"/><Relationship Id="rId4" Target="../media/image10.emf" Type="http://schemas.openxmlformats.org/officeDocument/2006/relationships/image"/></Relationships>
</file>

<file path=ppt/slideLayouts/_rels/slideLayout93.xml.rels><?xml version="1.0" encoding="UTF-8" standalone="yes"?><Relationships xmlns="http://schemas.openxmlformats.org/package/2006/relationships"><Relationship Id="rId1" Target="../tags/tag66.xml" Type="http://schemas.openxmlformats.org/officeDocument/2006/relationships/tags"/><Relationship Id="rId2" Target="../slideMasters/slideMaster11.xml" Type="http://schemas.openxmlformats.org/officeDocument/2006/relationships/slideMaster"/><Relationship Id="rId3" Target="../embeddings/oleObject65.bin" Type="http://schemas.openxmlformats.org/officeDocument/2006/relationships/oleObject"/><Relationship Id="rId4" Target="../media/image9.emf" Type="http://schemas.openxmlformats.org/officeDocument/2006/relationships/image"/></Relationships>
</file>

<file path=ppt/slideLayouts/_rels/slideLayout94.xml.rels><?xml version="1.0" encoding="UTF-8" standalone="yes"?><Relationships xmlns="http://schemas.openxmlformats.org/package/2006/relationships"><Relationship Id="rId1" Target="../tags/tag67.xml" Type="http://schemas.openxmlformats.org/officeDocument/2006/relationships/tags"/><Relationship Id="rId2" Target="../slideMasters/slideMaster11.xml" Type="http://schemas.openxmlformats.org/officeDocument/2006/relationships/slideMaster"/><Relationship Id="rId3" Target="../embeddings/oleObject66.bin" Type="http://schemas.openxmlformats.org/officeDocument/2006/relationships/oleObject"/><Relationship Id="rId4" Target="../media/image11.emf" Type="http://schemas.openxmlformats.org/officeDocument/2006/relationships/image"/></Relationships>
</file>

<file path=ppt/slideLayouts/_rels/slideLayout95.xml.rels><?xml version="1.0" encoding="UTF-8" standalone="yes"?><Relationships xmlns="http://schemas.openxmlformats.org/package/2006/relationships"><Relationship Id="rId1" Target="../tags/tag68.xml" Type="http://schemas.openxmlformats.org/officeDocument/2006/relationships/tags"/><Relationship Id="rId2" Target="../slideMasters/slideMaster11.xml" Type="http://schemas.openxmlformats.org/officeDocument/2006/relationships/slideMaster"/><Relationship Id="rId3" Target="../embeddings/oleObject67.bin" Type="http://schemas.openxmlformats.org/officeDocument/2006/relationships/oleObject"/><Relationship Id="rId4" Target="../media/image4.emf" Type="http://schemas.openxmlformats.org/officeDocument/2006/relationships/image"/></Relationships>
</file>

<file path=ppt/slideLayouts/_rels/slideLayout96.xml.rels><?xml version="1.0" encoding="UTF-8" standalone="yes"?><Relationships xmlns="http://schemas.openxmlformats.org/package/2006/relationships"><Relationship Id="rId1" Target="../tags/tag69.xml" Type="http://schemas.openxmlformats.org/officeDocument/2006/relationships/tags"/><Relationship Id="rId2" Target="../slideMasters/slideMaster11.xml" Type="http://schemas.openxmlformats.org/officeDocument/2006/relationships/slideMaster"/><Relationship Id="rId3" Target="../embeddings/oleObject68.bin" Type="http://schemas.openxmlformats.org/officeDocument/2006/relationships/oleObject"/><Relationship Id="rId4" Target="../media/image1.e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316527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168112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30819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98460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176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3242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補足版） テキスト両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0"/>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5FCF938-2316-427E-825B-C4BB671A345F}" type="slidenum">
              <a:rPr lang="ja-JP" altLang="en-US" smtClean="0"/>
              <a:pPr/>
              <a:t>‹#›</a:t>
            </a:fld>
            <a:endParaRPr lang="ja-JP" altLang="en-US"/>
          </a:p>
        </p:txBody>
      </p:sp>
      <p:sp>
        <p:nvSpPr>
          <p:cNvPr id="5" name="Text Placeholder 10"/>
          <p:cNvSpPr>
            <a:spLocks noGrp="1"/>
          </p:cNvSpPr>
          <p:nvPr>
            <p:ph type="body" sz="quarter" idx="18" hasCustomPrompt="1"/>
          </p:nvPr>
        </p:nvSpPr>
        <p:spPr bwMode="gray">
          <a:xfrm>
            <a:off x="417000" y="1008000"/>
            <a:ext cx="9072000" cy="439200"/>
          </a:xfrm>
        </p:spPr>
        <p:txBody>
          <a:bodyPr tIns="0" bIns="0">
            <a:noAutofit/>
          </a:bodyPr>
          <a:lstStyle>
            <a:lvl1pPr marL="0" indent="0">
              <a:spcBef>
                <a:spcPts val="0"/>
              </a:spcBef>
              <a:defRPr sz="1800" b="0" i="0">
                <a:latin typeface="Calibri" panose="020F0502020204030204" pitchFamily="34" charset="0"/>
                <a:ea typeface="+mn-ea"/>
                <a:cs typeface="Calibri" panose="020F0502020204030204"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ja-JP" altLang="en-US" dirty="0"/>
              <a:t>本文を入力（キーメッセージを補足する内容＜</a:t>
            </a:r>
            <a:r>
              <a:rPr lang="en-US" altLang="ja-JP" dirty="0"/>
              <a:t>2</a:t>
            </a:r>
            <a:r>
              <a:rPr lang="ja-JP" altLang="en-US" dirty="0"/>
              <a:t>行以内＞）</a:t>
            </a:r>
            <a:endParaRPr lang="en-US" altLang="ja-JP" dirty="0"/>
          </a:p>
          <a:p>
            <a:pPr lvl="0"/>
            <a:endParaRPr lang="ja-JP" altLang="en-US" dirty="0"/>
          </a:p>
        </p:txBody>
      </p:sp>
      <p:sp>
        <p:nvSpPr>
          <p:cNvPr id="9" name="コンテンツ プレースホルダ 8"/>
          <p:cNvSpPr>
            <a:spLocks noGrp="1"/>
          </p:cNvSpPr>
          <p:nvPr>
            <p:ph sz="quarter" idx="19"/>
          </p:nvPr>
        </p:nvSpPr>
        <p:spPr>
          <a:xfrm>
            <a:off x="417000"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12" name="コンテンツ プレースホルダ 8"/>
          <p:cNvSpPr>
            <a:spLocks noGrp="1"/>
          </p:cNvSpPr>
          <p:nvPr>
            <p:ph sz="quarter" idx="20"/>
          </p:nvPr>
        </p:nvSpPr>
        <p:spPr>
          <a:xfrm>
            <a:off x="5132388"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8" name="テキスト プレースホルダー 7"/>
          <p:cNvSpPr>
            <a:spLocks noGrp="1"/>
          </p:cNvSpPr>
          <p:nvPr>
            <p:ph type="body" sz="quarter" idx="21" hasCustomPrompt="1"/>
          </p:nvPr>
        </p:nvSpPr>
        <p:spPr>
          <a:xfrm>
            <a:off x="417000" y="1630800"/>
            <a:ext cx="4319587"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11" name="テキスト プレースホルダー 10"/>
          <p:cNvSpPr>
            <a:spLocks noGrp="1"/>
          </p:cNvSpPr>
          <p:nvPr>
            <p:ph type="body" sz="quarter" idx="22" hasCustomPrompt="1"/>
          </p:nvPr>
        </p:nvSpPr>
        <p:spPr>
          <a:xfrm>
            <a:off x="5132388" y="1630800"/>
            <a:ext cx="4320000"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06760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Seminar">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0" i="0">
                <a:latin typeface="Calibri" panose="020F0502020204030204" pitchFamily="34" charset="0"/>
              </a:defRPr>
            </a:lvl1pPr>
          </a:lstStyle>
          <a:p>
            <a:r>
              <a:rPr lang="ja-JP" altLang="en-US"/>
              <a:t>図を追加</a:t>
            </a:r>
            <a:endParaRPr lang="en-GB" dirty="0"/>
          </a:p>
        </p:txBody>
      </p:sp>
      <p:sp>
        <p:nvSpPr>
          <p:cNvPr id="2" name="Title 1"/>
          <p:cNvSpPr>
            <a:spLocks noGrp="1"/>
          </p:cNvSpPr>
          <p:nvPr>
            <p:ph type="ctrTitle" hasCustomPrompt="1"/>
          </p:nvPr>
        </p:nvSpPr>
        <p:spPr bwMode="gray">
          <a:xfrm>
            <a:off x="417600" y="5292000"/>
            <a:ext cx="4536000" cy="864000"/>
          </a:xfrm>
        </p:spPr>
        <p:txBody>
          <a:bodyPr anchor="t" anchorCtr="0">
            <a:noAutofit/>
          </a:bodyPr>
          <a:lstStyle>
            <a:lvl1pPr algn="l">
              <a:lnSpc>
                <a:spcPct val="100000"/>
              </a:lnSpc>
              <a:spcBef>
                <a:spcPts val="0"/>
              </a:spcBef>
              <a:spcAft>
                <a:spcPts val="0"/>
              </a:spcAft>
              <a:defRPr sz="28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5" name="Text Placeholder 4"/>
          <p:cNvSpPr>
            <a:spLocks noGrp="1"/>
          </p:cNvSpPr>
          <p:nvPr>
            <p:ph type="body" sz="quarter" idx="10"/>
          </p:nvPr>
        </p:nvSpPr>
        <p:spPr bwMode="gray">
          <a:xfrm>
            <a:off x="417599" y="6392447"/>
            <a:ext cx="4536000" cy="288147"/>
          </a:xfrm>
          <a:prstGeom prst="rect">
            <a:avLst/>
          </a:prstGeom>
        </p:spPr>
        <p:txBody>
          <a:bodyPr wrap="square" lIns="0" tIns="0" anchor="b" anchorCtr="0">
            <a:spAutoFit/>
          </a:bodyPr>
          <a:lstStyle>
            <a:lvl1pPr>
              <a:lnSpc>
                <a:spcPct val="100000"/>
              </a:lnSpc>
              <a:spcBef>
                <a:spcPts val="0"/>
              </a:spcBef>
              <a:spcAft>
                <a:spcPts val="0"/>
              </a:spcAft>
              <a:defRPr sz="1400" b="0" i="0">
                <a:solidFill>
                  <a:schemeClr val="tx1"/>
                </a:solidFill>
                <a:latin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tIns="0">
            <a:normAutofit/>
          </a:bodyPr>
          <a:lstStyle>
            <a:lvl1pPr algn="r">
              <a:lnSpc>
                <a:spcPct val="100000"/>
              </a:lnSpc>
              <a:spcBef>
                <a:spcPts val="0"/>
              </a:spcBef>
              <a:defRPr sz="2200" b="0" i="0">
                <a:latin typeface="Calibri" panose="020F0502020204030204" pitchFamily="34" charset="0"/>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417600" y="432000"/>
            <a:ext cx="1872000" cy="587972"/>
          </a:xfrm>
          <a:prstGeom prst="rect">
            <a:avLst/>
          </a:prstGeom>
        </p:spPr>
      </p:pic>
    </p:spTree>
    <p:extLst>
      <p:ext uri="{BB962C8B-B14F-4D97-AF65-F5344CB8AC3E}">
        <p14:creationId xmlns:p14="http://schemas.microsoft.com/office/powerpoint/2010/main" val="42816480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基本版） 白紙_Seminar">
    <p:bg bwMode="gray">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237800" y="2551176"/>
            <a:ext cx="7430400" cy="1342800"/>
          </a:xfrm>
          <a:prstGeom prst="rect">
            <a:avLst/>
          </a:prstGeom>
        </p:spPr>
        <p:txBody>
          <a:bodyPr/>
          <a:lstStyle>
            <a:lvl1pPr>
              <a:defRPr sz="2400"/>
            </a:lvl1pPr>
          </a:lstStyle>
          <a:p>
            <a:pPr lvl="0"/>
            <a:r>
              <a:rPr kumimoji="1" lang="ja-JP" altLang="en-US"/>
              <a:t>マスター テキストの書式設定</a:t>
            </a:r>
          </a:p>
        </p:txBody>
      </p:sp>
    </p:spTree>
    <p:extLst>
      <p:ext uri="{BB962C8B-B14F-4D97-AF65-F5344CB8AC3E}">
        <p14:creationId xmlns:p14="http://schemas.microsoft.com/office/powerpoint/2010/main" val="215708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0" i="0" baseline="0">
                <a:latin typeface="Calibri" panose="020F0502020204030204" pitchFamily="34" charset="0"/>
                <a:cs typeface="Calibri" panose="020F0502020204030204"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Tree>
    <p:extLst>
      <p:ext uri="{BB962C8B-B14F-4D97-AF65-F5344CB8AC3E}">
        <p14:creationId xmlns:p14="http://schemas.microsoft.com/office/powerpoint/2010/main" val="312275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71552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基本版） コンテンツ両サイド_レベル_Report">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p>
            <a:fld id="{2D5C521C-FF79-4B18-A827-A0B66727F89C}" type="slidenum">
              <a:rPr lang="en-GB" altLang="en-GB" smtClean="0"/>
              <a:pPr/>
              <a:t>‹#›</a:t>
            </a:fld>
            <a:endParaRPr lang="en-GB" altLang="en-GB" dirty="0"/>
          </a:p>
        </p:txBody>
      </p:sp>
      <p:sp>
        <p:nvSpPr>
          <p:cNvPr id="5" name="コンテンツ プレースホルダ 2"/>
          <p:cNvSpPr>
            <a:spLocks noGrp="1"/>
          </p:cNvSpPr>
          <p:nvPr>
            <p:ph idx="1"/>
          </p:nvPr>
        </p:nvSpPr>
        <p:spPr bwMode="gray">
          <a:xfrm>
            <a:off x="416496"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コンテンツ プレースホルダ 2"/>
          <p:cNvSpPr>
            <a:spLocks noGrp="1"/>
          </p:cNvSpPr>
          <p:nvPr>
            <p:ph idx="12"/>
          </p:nvPr>
        </p:nvSpPr>
        <p:spPr bwMode="gray">
          <a:xfrm>
            <a:off x="5133600"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7" name="タイトル 1"/>
          <p:cNvSpPr>
            <a:spLocks noGrp="1"/>
          </p:cNvSpPr>
          <p:nvPr>
            <p:ph type="title" hasCustomPrompt="1"/>
          </p:nvPr>
        </p:nvSpPr>
        <p:spPr bwMode="gray">
          <a:xfrm>
            <a:off x="414000" y="136800"/>
            <a:ext cx="9040944" cy="651600"/>
          </a:xfrm>
        </p:spPr>
        <p:txBody>
          <a:bodyPr/>
          <a:lstStyle>
            <a:lvl1pPr>
              <a:defRPr baseline="0"/>
            </a:lvl1pPr>
          </a:lstStyle>
          <a:p>
            <a:br>
              <a:rPr lang="en-US" altLang="ja-JP" dirty="0"/>
            </a:br>
            <a:r>
              <a:rPr lang="ja-JP" altLang="en-US" dirty="0"/>
              <a:t>マスタ タイトルの書式設定</a:t>
            </a:r>
          </a:p>
        </p:txBody>
      </p:sp>
      <p:sp>
        <p:nvSpPr>
          <p:cNvPr id="8"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algn="l">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endParaRPr kumimoji="1" lang="en-GB" altLang="ja-JP" dirty="0">
              <a:solidFill>
                <a:srgbClr val="313131"/>
              </a:solidFill>
            </a:endParaRPr>
          </a:p>
        </p:txBody>
      </p:sp>
    </p:spTree>
    <p:extLst>
      <p:ext uri="{BB962C8B-B14F-4D97-AF65-F5344CB8AC3E}">
        <p14:creationId xmlns:p14="http://schemas.microsoft.com/office/powerpoint/2010/main" val="29571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47145952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MSTSHP_03"/>
          <p:cNvSpPr>
            <a:spLocks noGrp="1" noChangeArrowheads="1"/>
          </p:cNvSpPr>
          <p:nvPr>
            <p:ph type="ctrTitle" sz="quarter" hasCustomPrompt="1"/>
          </p:nvPr>
        </p:nvSpPr>
        <p:spPr bwMode="gray">
          <a:xfrm>
            <a:off x="966526" y="2581202"/>
            <a:ext cx="4680000" cy="565200"/>
          </a:xfrm>
          <a:ln algn="ctr"/>
        </p:spPr>
        <p:txBody>
          <a:bodyPr wrap="none"/>
          <a:lstStyle>
            <a:lvl1pPr>
              <a:lnSpc>
                <a:spcPct val="100000"/>
              </a:lnSpc>
              <a:spcBef>
                <a:spcPts val="0"/>
              </a:spcBef>
              <a:buClr>
                <a:schemeClr val="tx2"/>
              </a:buClr>
              <a:buSzPct val="85000"/>
              <a:buFont typeface="Wingdings" pitchFamily="2" charset="2"/>
              <a:buNone/>
              <a:defRPr sz="2800" b="0" i="0">
                <a:solidFill>
                  <a:schemeClr val="accent1"/>
                </a:solidFill>
                <a:latin typeface="Calibri" panose="020F0502020204030204" pitchFamily="34" charset="0"/>
                <a:ea typeface="+mn-ea"/>
              </a:defRPr>
            </a:lvl1pPr>
          </a:lstStyle>
          <a:p>
            <a:r>
              <a:rPr lang="ja-JP" altLang="en-US" dirty="0"/>
              <a:t>表紙タイトル</a:t>
            </a:r>
            <a:endParaRPr lang="en-US" dirty="0"/>
          </a:p>
        </p:txBody>
      </p:sp>
      <p:sp>
        <p:nvSpPr>
          <p:cNvPr id="9" name="MSTSHP_04"/>
          <p:cNvSpPr>
            <a:spLocks noGrp="1" noChangeArrowheads="1"/>
          </p:cNvSpPr>
          <p:nvPr>
            <p:ph type="subTitle" sz="quarter" idx="1" hasCustomPrompt="1"/>
          </p:nvPr>
        </p:nvSpPr>
        <p:spPr bwMode="gray">
          <a:xfrm>
            <a:off x="966525" y="3402002"/>
            <a:ext cx="4680000" cy="439737"/>
          </a:xfrm>
          <a:ln/>
        </p:spPr>
        <p:txBody>
          <a:bodyPr wrap="none" lIns="0" tIns="0" rIns="0" bIns="0">
            <a:noAutofit/>
          </a:bodyPr>
          <a:lstStyle>
            <a:lvl1pPr>
              <a:lnSpc>
                <a:spcPct val="100000"/>
              </a:lnSpc>
              <a:spcBef>
                <a:spcPts val="0"/>
              </a:spcBef>
              <a:buClrTx/>
              <a:defRPr sz="2000" b="0" i="0">
                <a:solidFill>
                  <a:schemeClr val="accent2"/>
                </a:solidFill>
                <a:latin typeface="Calibri" panose="020F0502020204030204" pitchFamily="34" charset="0"/>
                <a:ea typeface="+mn-ea"/>
              </a:defRPr>
            </a:lvl1pPr>
          </a:lstStyle>
          <a:p>
            <a:r>
              <a:rPr lang="ja-JP" altLang="en-US" dirty="0"/>
              <a:t>表紙サブタイトル</a:t>
            </a:r>
            <a:endParaRPr lang="en-US" altLang="ja-JP" dirty="0"/>
          </a:p>
        </p:txBody>
      </p:sp>
      <p:pic>
        <p:nvPicPr>
          <p:cNvPr id="6" name="図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600" y="352800"/>
            <a:ext cx="2091417" cy="662400"/>
          </a:xfrm>
          <a:prstGeom prst="rect">
            <a:avLst/>
          </a:prstGeom>
        </p:spPr>
      </p:pic>
    </p:spTree>
    <p:extLst>
      <p:ext uri="{BB962C8B-B14F-4D97-AF65-F5344CB8AC3E}">
        <p14:creationId xmlns:p14="http://schemas.microsoft.com/office/powerpoint/2010/main" val="3298826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STSHP_03"/>
          <p:cNvSpPr>
            <a:spLocks noGrp="1" noChangeArrowheads="1"/>
          </p:cNvSpPr>
          <p:nvPr>
            <p:ph type="ctrTitle" sz="quarter" hasCustomPrompt="1"/>
          </p:nvPr>
        </p:nvSpPr>
        <p:spPr bwMode="gray">
          <a:xfrm>
            <a:off x="966526" y="2581202"/>
            <a:ext cx="4680000" cy="565200"/>
          </a:xfrm>
          <a:ln algn="ctr"/>
        </p:spPr>
        <p:txBody>
          <a:bodyPr wrap="none"/>
          <a:lstStyle>
            <a:lvl1pPr>
              <a:lnSpc>
                <a:spcPct val="100000"/>
              </a:lnSpc>
              <a:spcBef>
                <a:spcPts val="0"/>
              </a:spcBef>
              <a:buClr>
                <a:schemeClr val="tx2"/>
              </a:buClr>
              <a:buSzPct val="85000"/>
              <a:buFont typeface="Wingdings" pitchFamily="2" charset="2"/>
              <a:buNone/>
              <a:defRPr sz="2800" b="0" i="0">
                <a:solidFill>
                  <a:schemeClr val="accent1"/>
                </a:solidFill>
                <a:latin typeface="Calibri" panose="020F0502020204030204" pitchFamily="34" charset="0"/>
                <a:ea typeface="+mn-ea"/>
              </a:defRPr>
            </a:lvl1pPr>
          </a:lstStyle>
          <a:p>
            <a:r>
              <a:rPr lang="ja-JP" altLang="en-US" dirty="0"/>
              <a:t>表紙タイトル</a:t>
            </a:r>
            <a:endParaRPr lang="en-US" dirty="0"/>
          </a:p>
        </p:txBody>
      </p:sp>
      <p:sp>
        <p:nvSpPr>
          <p:cNvPr id="7" name="MSTSHP_04"/>
          <p:cNvSpPr>
            <a:spLocks noGrp="1" noChangeArrowheads="1"/>
          </p:cNvSpPr>
          <p:nvPr>
            <p:ph type="subTitle" sz="quarter" idx="1" hasCustomPrompt="1"/>
          </p:nvPr>
        </p:nvSpPr>
        <p:spPr bwMode="gray">
          <a:xfrm>
            <a:off x="966525" y="3402002"/>
            <a:ext cx="4680000" cy="439737"/>
          </a:xfrm>
          <a:ln/>
        </p:spPr>
        <p:txBody>
          <a:bodyPr wrap="none" lIns="0" tIns="0" rIns="0" bIns="0">
            <a:noAutofit/>
          </a:bodyPr>
          <a:lstStyle>
            <a:lvl1pPr>
              <a:lnSpc>
                <a:spcPct val="100000"/>
              </a:lnSpc>
              <a:spcBef>
                <a:spcPts val="0"/>
              </a:spcBef>
              <a:buClrTx/>
              <a:defRPr sz="2000" b="0" i="0">
                <a:solidFill>
                  <a:schemeClr val="accent2"/>
                </a:solidFill>
                <a:latin typeface="Calibri" panose="020F0502020204030204" pitchFamily="34" charset="0"/>
                <a:ea typeface="+mn-ea"/>
              </a:defRPr>
            </a:lvl1pPr>
          </a:lstStyle>
          <a:p>
            <a:r>
              <a:rPr lang="ja-JP" altLang="en-US" dirty="0"/>
              <a:t>表紙サブタイトル</a:t>
            </a:r>
            <a:endParaRPr lang="en-US" dirty="0"/>
          </a:p>
        </p:txBody>
      </p:sp>
    </p:spTree>
    <p:extLst>
      <p:ext uri="{BB962C8B-B14F-4D97-AF65-F5344CB8AC3E}">
        <p14:creationId xmlns:p14="http://schemas.microsoft.com/office/powerpoint/2010/main" val="1032030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基本版） 白紙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5"/>
          <p:cNvSpPr>
            <a:spLocks noGrp="1"/>
          </p:cNvSpPr>
          <p:nvPr>
            <p:ph type="body" sz="quarter" idx="10"/>
          </p:nvPr>
        </p:nvSpPr>
        <p:spPr bwMode="gray">
          <a:xfrm>
            <a:off x="1238250" y="2551176"/>
            <a:ext cx="7429500" cy="1344168"/>
          </a:xfrm>
        </p:spPr>
        <p:txBody>
          <a:bodyPr/>
          <a:lstStyle>
            <a:lvl1pPr>
              <a:spcBef>
                <a:spcPts val="200"/>
              </a:spcBef>
              <a:defRPr sz="2400" b="0" i="0">
                <a:latin typeface="Calibri" panose="020F0502020204030204" pitchFamily="34" charset="0"/>
              </a:defRPr>
            </a:lvl1pPr>
            <a:lvl2pPr>
              <a:buNone/>
              <a:defRPr/>
            </a:lvl2pPr>
          </a:lstStyle>
          <a:p>
            <a:pPr lvl="0"/>
            <a:r>
              <a:rPr lang="ja-JP" altLang="en-US"/>
              <a:t>マスター テキストの書式設定</a:t>
            </a:r>
          </a:p>
        </p:txBody>
      </p:sp>
      <p:sp>
        <p:nvSpPr>
          <p:cNvPr id="3" name="スライド番号プレースホルダ 2"/>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4" name="フッター プレースホルダ 3"/>
          <p:cNvSpPr>
            <a:spLocks noGrp="1"/>
          </p:cNvSpPr>
          <p:nvPr>
            <p:ph type="ftr" sz="quarter" idx="12"/>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99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基本版） 目次_Seminar（S）">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3" name="オブジェクト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p:nvPr>
        </p:nvSpPr>
        <p:spPr>
          <a:xfrm>
            <a:off x="417000" y="136802"/>
            <a:ext cx="9072000" cy="651600"/>
          </a:xfrm>
        </p:spPr>
        <p:txBody>
          <a:bodyPr/>
          <a:lstStyle>
            <a:lvl1pPr>
              <a:defRPr b="0" i="0">
                <a:solidFill>
                  <a:schemeClr val="accent1"/>
                </a:solidFill>
                <a:latin typeface="Calibri" panose="020F0502020204030204" pitchFamily="34" charset="0"/>
              </a:defRPr>
            </a:lvl1pPr>
          </a:lstStyle>
          <a:p>
            <a:r>
              <a:rPr kumimoji="1" lang="ja-JP" altLang="en-US"/>
              <a:t>マスター タイトルの書式設定</a:t>
            </a:r>
            <a:endParaRPr kumimoji="1" lang="ja-JP" altLang="en-US" dirty="0"/>
          </a:p>
        </p:txBody>
      </p:sp>
      <p:sp>
        <p:nvSpPr>
          <p:cNvPr id="10" name="コンテンツ プレースホルダ 9"/>
          <p:cNvSpPr>
            <a:spLocks noGrp="1"/>
          </p:cNvSpPr>
          <p:nvPr>
            <p:ph sz="quarter" idx="10"/>
          </p:nvPr>
        </p:nvSpPr>
        <p:spPr>
          <a:xfrm>
            <a:off x="417000" y="1479602"/>
            <a:ext cx="4320000" cy="4816800"/>
          </a:xfrm>
        </p:spPr>
        <p:txBody>
          <a:bodyPr/>
          <a:lstStyle>
            <a:lvl1pPr>
              <a:defRPr/>
            </a:lvl1pPr>
            <a:lvl2pPr>
              <a:defRPr/>
            </a:lvl2pPr>
            <a:lvl3pPr>
              <a:defRPr/>
            </a:lvl3pPr>
            <a:lvl4pPr>
              <a:defRPr/>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1" name="コンテンツ プレースホルダ 9"/>
          <p:cNvSpPr>
            <a:spLocks noGrp="1"/>
          </p:cNvSpPr>
          <p:nvPr>
            <p:ph sz="quarter" idx="11"/>
          </p:nvPr>
        </p:nvSpPr>
        <p:spPr>
          <a:xfrm>
            <a:off x="5133600" y="1479602"/>
            <a:ext cx="4320000" cy="4816800"/>
          </a:xfrm>
        </p:spPr>
        <p:txBody>
          <a:bodyPr/>
          <a:lstStyle>
            <a:lvl1pPr>
              <a:defRPr/>
            </a:lvl1pPr>
            <a:lvl2pPr>
              <a:defRPr/>
            </a:lvl2pPr>
            <a:lvl3pPr>
              <a:defRPr/>
            </a:lvl3pPr>
            <a:lvl4pPr>
              <a:defRPr/>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95287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840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基本版） タイトルのみ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sz="1200">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68750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5" name="コンテンツ プレースホルダ 2"/>
          <p:cNvSpPr>
            <a:spLocks noGrp="1"/>
          </p:cNvSpPr>
          <p:nvPr>
            <p:ph idx="1"/>
          </p:nvPr>
        </p:nvSpPr>
        <p:spPr bwMode="gray">
          <a:xfrm>
            <a:off x="417600" y="1479602"/>
            <a:ext cx="4320000" cy="4816800"/>
          </a:xfrm>
        </p:spPr>
        <p:txBody>
          <a:bodyPr/>
          <a:lstStyle>
            <a:lvl1pPr>
              <a:defRPr sz="1600" b="0" i="0">
                <a:latin typeface="Calibri" panose="020F0502020204030204" pitchFamily="34" charset="0"/>
                <a:ea typeface="+mn-ea"/>
              </a:defRPr>
            </a:lvl1pPr>
            <a:lvl2pPr>
              <a:defRPr sz="1600" b="0" i="0">
                <a:latin typeface="Calibri" panose="020F0502020204030204" pitchFamily="34" charset="0"/>
                <a:ea typeface="+mn-ea"/>
              </a:defRPr>
            </a:lvl2pPr>
            <a:lvl3pPr>
              <a:defRPr sz="1600" b="0" i="0">
                <a:latin typeface="Calibri" panose="020F0502020204030204" pitchFamily="34" charset="0"/>
                <a:ea typeface="+mn-ea"/>
                <a:cs typeface="Calibri" panose="020F0502020204030204" pitchFamily="34" charset="0"/>
              </a:defRPr>
            </a:lvl3pPr>
            <a:lvl4pPr>
              <a:defRPr sz="1600" b="0" i="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8" name="テキスト プレースホルダー 7"/>
          <p:cNvSpPr>
            <a:spLocks noGrp="1"/>
          </p:cNvSpPr>
          <p:nvPr>
            <p:ph type="body" sz="quarter" idx="12" hasCustomPrompt="1"/>
          </p:nvPr>
        </p:nvSpPr>
        <p:spPr>
          <a:xfrm>
            <a:off x="4176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40450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10" name="コンテンツ プレースホルダ 9"/>
          <p:cNvSpPr>
            <a:spLocks noGrp="1"/>
          </p:cNvSpPr>
          <p:nvPr>
            <p:ph sz="quarter" idx="12"/>
          </p:nvPr>
        </p:nvSpPr>
        <p:spPr>
          <a:xfrm>
            <a:off x="417000" y="1479602"/>
            <a:ext cx="4320000" cy="4816800"/>
          </a:xfrm>
        </p:spPr>
        <p:txBody>
          <a:bodyPr/>
          <a:lstStyle>
            <a:lvl1pPr>
              <a:defRPr sz="1600"/>
            </a:lvl1pPr>
            <a:lvl2pPr>
              <a:defRPr sz="1600"/>
            </a:lvl2pPr>
            <a:lvl3pPr>
              <a:defRPr sz="1600"/>
            </a:lvl3pPr>
            <a:lvl4pPr>
              <a:defRPr sz="160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1" name="コンテンツ プレースホルダ 9"/>
          <p:cNvSpPr>
            <a:spLocks noGrp="1"/>
          </p:cNvSpPr>
          <p:nvPr>
            <p:ph sz="quarter" idx="13"/>
          </p:nvPr>
        </p:nvSpPr>
        <p:spPr>
          <a:xfrm>
            <a:off x="5132387" y="1479600"/>
            <a:ext cx="4320000" cy="4824412"/>
          </a:xfrm>
        </p:spPr>
        <p:txBody>
          <a:bodyPr/>
          <a:lstStyle>
            <a:lvl1pPr>
              <a:defRPr sz="1600"/>
            </a:lvl1pPr>
            <a:lvl2pPr>
              <a:defRPr sz="1600"/>
            </a:lvl2pPr>
            <a:lvl3pPr>
              <a:defRPr sz="1600"/>
            </a:lvl3pPr>
            <a:lvl4pPr>
              <a:defRPr sz="160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7" name="テキスト プレースホルダー 6"/>
          <p:cNvSpPr>
            <a:spLocks noGrp="1"/>
          </p:cNvSpPr>
          <p:nvPr>
            <p:ph type="body" sz="quarter" idx="14" hasCustomPrompt="1"/>
          </p:nvPr>
        </p:nvSpPr>
        <p:spPr>
          <a:xfrm>
            <a:off x="417000" y="1016000"/>
            <a:ext cx="4319587"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9" name="テキスト プレースホルダー 8"/>
          <p:cNvSpPr>
            <a:spLocks noGrp="1"/>
          </p:cNvSpPr>
          <p:nvPr>
            <p:ph type="body" sz="quarter" idx="15" hasCustomPrompt="1"/>
          </p:nvPr>
        </p:nvSpPr>
        <p:spPr>
          <a:xfrm>
            <a:off x="5132387" y="1016000"/>
            <a:ext cx="4320000" cy="4318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05887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5" name="コンテンツ プレースホルダ 2"/>
          <p:cNvSpPr>
            <a:spLocks noGrp="1"/>
          </p:cNvSpPr>
          <p:nvPr>
            <p:ph idx="1"/>
          </p:nvPr>
        </p:nvSpPr>
        <p:spPr bwMode="gray">
          <a:xfrm>
            <a:off x="417000" y="1479602"/>
            <a:ext cx="9072000" cy="4816800"/>
          </a:xfrm>
        </p:spPr>
        <p:txBody>
          <a:bodyPr/>
          <a:lstStyle>
            <a:lvl1pPr>
              <a:defRPr sz="1600" b="0" i="0">
                <a:latin typeface="Calibri" panose="020F0502020204030204" pitchFamily="34" charset="0"/>
                <a:ea typeface="+mn-ea"/>
              </a:defRPr>
            </a:lvl1pPr>
            <a:lvl2pPr>
              <a:defRPr sz="1600" b="0" i="0">
                <a:latin typeface="Calibri" panose="020F0502020204030204" pitchFamily="34" charset="0"/>
                <a:ea typeface="+mn-ea"/>
              </a:defRPr>
            </a:lvl2pPr>
            <a:lvl3pPr>
              <a:defRPr sz="1600" b="0" i="0">
                <a:latin typeface="Calibri" panose="020F0502020204030204" pitchFamily="34" charset="0"/>
                <a:ea typeface="+mn-ea"/>
                <a:cs typeface="Calibri" panose="020F0502020204030204" pitchFamily="34" charset="0"/>
              </a:defRPr>
            </a:lvl3pPr>
            <a:lvl4pPr>
              <a:defRPr sz="1600" b="0" i="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65121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a:xfrm>
            <a:off x="684000" y="6588000"/>
            <a:ext cx="4068000" cy="169200"/>
          </a:xfrm>
          <a:prstGeom prst="rect">
            <a:avLst/>
          </a:prstGeom>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3120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917897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7" name="オブジェクト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56592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876333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補足版） タイトルのみ_社内資料用">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bwMode="gray">
          <a:xfrm>
            <a:off x="684000" y="6588000"/>
            <a:ext cx="4068000" cy="169200"/>
          </a:xfrm>
          <a:prstGeom prst="rect">
            <a:avLst/>
          </a:prstGeom>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bwMode="gray">
          <a:xfrm>
            <a:off x="410400" y="6588000"/>
            <a:ext cx="180000" cy="169200"/>
          </a:xfrm>
          <a:prstGeom prst="rect">
            <a:avLst/>
          </a:prstGeom>
        </p:spPr>
        <p:txBody>
          <a:bodyPr/>
          <a:lstStyle>
            <a:lvl1pPr>
              <a:defRPr>
                <a:solidFill>
                  <a:schemeClr val="tx2"/>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7" name="タイトル プレースホルダ 6"/>
          <p:cNvSpPr>
            <a:spLocks noGrp="1"/>
          </p:cNvSpPr>
          <p:nvPr>
            <p:ph type="title" hasCustomPrompt="1"/>
          </p:nvPr>
        </p:nvSpPr>
        <p:spPr bwMode="gray">
          <a:xfrm>
            <a:off x="417000" y="136800"/>
            <a:ext cx="9072000" cy="651600"/>
          </a:xfrm>
          <a:prstGeom prst="rect">
            <a:avLst/>
          </a:prstGeom>
        </p:spPr>
        <p:txBody>
          <a:bodyPr vert="horz" lIns="0" tIns="0" rIns="0" bIns="0" rtlCol="0" anchor="b" anchorCtr="0">
            <a:noAutofit/>
          </a:bodyPr>
          <a:lstStyle/>
          <a:p>
            <a:r>
              <a:rPr kumimoji="1" lang="ja-JP" altLang="en-US" dirty="0"/>
              <a:t>キーメッセージを入力（本スライドで一番伝えたいこと＜名詞止め・体言止め不可＞）</a:t>
            </a:r>
          </a:p>
        </p:txBody>
      </p:sp>
      <p:sp>
        <p:nvSpPr>
          <p:cNvPr id="8" name="テキスト プレースホルダー 7"/>
          <p:cNvSpPr>
            <a:spLocks noGrp="1"/>
          </p:cNvSpPr>
          <p:nvPr>
            <p:ph type="body" sz="quarter" idx="15" hasCustomPrompt="1"/>
          </p:nvPr>
        </p:nvSpPr>
        <p:spPr bwMode="gray">
          <a:xfrm>
            <a:off x="417000" y="1484313"/>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9" name="日付プレースホルダー 6"/>
          <p:cNvSpPr>
            <a:spLocks noGrp="1"/>
          </p:cNvSpPr>
          <p:nvPr>
            <p:ph type="dt" sz="half" idx="2"/>
          </p:nvPr>
        </p:nvSpPr>
        <p:spPr bwMode="gray">
          <a:xfrm>
            <a:off x="4539000" y="6434668"/>
            <a:ext cx="828000" cy="206674"/>
          </a:xfrm>
          <a:prstGeom prst="rect">
            <a:avLst/>
          </a:prstGeom>
        </p:spPr>
        <p:txBody>
          <a:bodyPr vert="horz" lIns="36000" tIns="45720" rIns="36000" bIns="45720" rtlCol="0" anchor="ctr"/>
          <a:lstStyle>
            <a:lvl1pPr algn="ctr">
              <a:defRPr sz="1100" b="0" i="0">
                <a:solidFill>
                  <a:srgbClr val="8C8C8C"/>
                </a:solidFill>
                <a:latin typeface="Calibri" panose="020F0502020204030204" pitchFamily="34" charset="0"/>
                <a:cs typeface="Calibri" panose="020F0502020204030204" pitchFamily="34" charset="0"/>
              </a:defRPr>
            </a:lvl1pPr>
          </a:lstStyle>
          <a:p>
            <a:endParaRPr kumimoji="1" lang="en-US" altLang="ja-JP" dirty="0"/>
          </a:p>
        </p:txBody>
      </p:sp>
      <p:sp>
        <p:nvSpPr>
          <p:cNvPr id="10" name="Text Box 37"/>
          <p:cNvSpPr txBox="1">
            <a:spLocks noChangeArrowheads="1"/>
          </p:cNvSpPr>
          <p:nvPr userDrawn="1"/>
        </p:nvSpPr>
        <p:spPr bwMode="gray">
          <a:xfrm>
            <a:off x="5702401"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2016.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72064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spTree>
    <p:extLst>
      <p:ext uri="{BB962C8B-B14F-4D97-AF65-F5344CB8AC3E}">
        <p14:creationId xmlns:p14="http://schemas.microsoft.com/office/powerpoint/2010/main" val="395032199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68394107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2217882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418682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1145838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08144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4665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017333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962985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819460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35039994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9191063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09829915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424386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255831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803456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45760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9426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255330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3500716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91950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 4"/>
          <p:cNvSpPr>
            <a:spLocks noGrp="1"/>
          </p:cNvSpPr>
          <p:nvPr>
            <p:ph type="sldNum" sz="quarter" idx="11"/>
          </p:nvPr>
        </p:nvSpPr>
        <p:spPr>
          <a:xfrm>
            <a:off x="365921" y="6612527"/>
            <a:ext cx="319881" cy="169277"/>
          </a:xfrm>
        </p:spPr>
        <p:txBody>
          <a:bodyPr/>
          <a:lstStyle>
            <a:lvl1pPr>
              <a:defRPr sz="1100">
                <a:solidFill>
                  <a:schemeClr val="tx1"/>
                </a:solidFill>
              </a:defRPr>
            </a:lvl1pPr>
          </a:lstStyle>
          <a:p>
            <a:fld id="{E6985BFE-F5C2-45DA-8BD5-ED08191CEA95}" type="slidenum">
              <a:rPr lang="en-GB" altLang="en-GB" smtClean="0"/>
              <a:pPr/>
              <a:t>‹#›</a:t>
            </a:fld>
            <a:endParaRPr lang="en-GB" altLang="en-GB"/>
          </a:p>
        </p:txBody>
      </p:sp>
    </p:spTree>
    <p:extLst>
      <p:ext uri="{BB962C8B-B14F-4D97-AF65-F5344CB8AC3E}">
        <p14:creationId xmlns:p14="http://schemas.microsoft.com/office/powerpoint/2010/main" val="1040415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3622931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54683543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46197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510177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3256190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059661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8257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1174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56456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45806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3599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基本版） タイトルのみ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938620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補足版） テキスト両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0"/>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5FCF938-2316-427E-825B-C4BB671A345F}" type="slidenum">
              <a:rPr lang="ja-JP" altLang="en-US" smtClean="0"/>
              <a:pPr/>
              <a:t>‹#›</a:t>
            </a:fld>
            <a:endParaRPr lang="ja-JP" altLang="en-US"/>
          </a:p>
        </p:txBody>
      </p:sp>
      <p:sp>
        <p:nvSpPr>
          <p:cNvPr id="5" name="Text Placeholder 10"/>
          <p:cNvSpPr>
            <a:spLocks noGrp="1"/>
          </p:cNvSpPr>
          <p:nvPr>
            <p:ph type="body" sz="quarter" idx="18" hasCustomPrompt="1"/>
          </p:nvPr>
        </p:nvSpPr>
        <p:spPr bwMode="gray">
          <a:xfrm>
            <a:off x="417000" y="1008000"/>
            <a:ext cx="9072000" cy="439200"/>
          </a:xfrm>
        </p:spPr>
        <p:txBody>
          <a:bodyPr tIns="0" bIns="0">
            <a:noAutofit/>
          </a:bodyPr>
          <a:lstStyle>
            <a:lvl1pPr marL="0" indent="0">
              <a:spcBef>
                <a:spcPts val="0"/>
              </a:spcBef>
              <a:defRPr sz="1800" b="0" i="0">
                <a:latin typeface="Calibri" panose="020F0502020204030204" pitchFamily="34" charset="0"/>
                <a:ea typeface="+mn-ea"/>
                <a:cs typeface="Calibri" panose="020F0502020204030204"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ja-JP" altLang="en-US" dirty="0"/>
              <a:t>本文を入力（キーメッセージを補足する内容＜</a:t>
            </a:r>
            <a:r>
              <a:rPr lang="en-US" altLang="ja-JP" dirty="0"/>
              <a:t>2</a:t>
            </a:r>
            <a:r>
              <a:rPr lang="ja-JP" altLang="en-US" dirty="0"/>
              <a:t>行以内＞）</a:t>
            </a:r>
            <a:endParaRPr lang="en-US" altLang="ja-JP" dirty="0"/>
          </a:p>
          <a:p>
            <a:pPr lvl="0"/>
            <a:endParaRPr lang="ja-JP" altLang="en-US" dirty="0"/>
          </a:p>
        </p:txBody>
      </p:sp>
      <p:sp>
        <p:nvSpPr>
          <p:cNvPr id="9" name="コンテンツ プレースホルダ 8"/>
          <p:cNvSpPr>
            <a:spLocks noGrp="1"/>
          </p:cNvSpPr>
          <p:nvPr>
            <p:ph sz="quarter" idx="19"/>
          </p:nvPr>
        </p:nvSpPr>
        <p:spPr>
          <a:xfrm>
            <a:off x="417000"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12" name="コンテンツ プレースホルダ 8"/>
          <p:cNvSpPr>
            <a:spLocks noGrp="1"/>
          </p:cNvSpPr>
          <p:nvPr>
            <p:ph sz="quarter" idx="20"/>
          </p:nvPr>
        </p:nvSpPr>
        <p:spPr>
          <a:xfrm>
            <a:off x="5132388"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8" name="テキスト プレースホルダー 7"/>
          <p:cNvSpPr>
            <a:spLocks noGrp="1"/>
          </p:cNvSpPr>
          <p:nvPr>
            <p:ph type="body" sz="quarter" idx="21" hasCustomPrompt="1"/>
          </p:nvPr>
        </p:nvSpPr>
        <p:spPr>
          <a:xfrm>
            <a:off x="417000" y="1630800"/>
            <a:ext cx="4319587"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11" name="テキスト プレースホルダー 10"/>
          <p:cNvSpPr>
            <a:spLocks noGrp="1"/>
          </p:cNvSpPr>
          <p:nvPr>
            <p:ph type="body" sz="quarter" idx="22" hasCustomPrompt="1"/>
          </p:nvPr>
        </p:nvSpPr>
        <p:spPr>
          <a:xfrm>
            <a:off x="5132388" y="1630800"/>
            <a:ext cx="4320000"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4154015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Seminar">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0" i="0">
                <a:latin typeface="Calibri" panose="020F0502020204030204" pitchFamily="34" charset="0"/>
              </a:defRPr>
            </a:lvl1pPr>
          </a:lstStyle>
          <a:p>
            <a:r>
              <a:rPr lang="ja-JP" altLang="en-US"/>
              <a:t>図を追加</a:t>
            </a:r>
            <a:endParaRPr lang="en-GB" dirty="0"/>
          </a:p>
        </p:txBody>
      </p:sp>
      <p:sp>
        <p:nvSpPr>
          <p:cNvPr id="2" name="Title 1"/>
          <p:cNvSpPr>
            <a:spLocks noGrp="1"/>
          </p:cNvSpPr>
          <p:nvPr>
            <p:ph type="ctrTitle" hasCustomPrompt="1"/>
          </p:nvPr>
        </p:nvSpPr>
        <p:spPr bwMode="gray">
          <a:xfrm>
            <a:off x="417600" y="5292000"/>
            <a:ext cx="4536000" cy="864000"/>
          </a:xfrm>
        </p:spPr>
        <p:txBody>
          <a:bodyPr anchor="t" anchorCtr="0">
            <a:noAutofit/>
          </a:bodyPr>
          <a:lstStyle>
            <a:lvl1pPr algn="l">
              <a:lnSpc>
                <a:spcPct val="100000"/>
              </a:lnSpc>
              <a:spcBef>
                <a:spcPts val="0"/>
              </a:spcBef>
              <a:spcAft>
                <a:spcPts val="0"/>
              </a:spcAft>
              <a:defRPr sz="28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5" name="Text Placeholder 4"/>
          <p:cNvSpPr>
            <a:spLocks noGrp="1"/>
          </p:cNvSpPr>
          <p:nvPr>
            <p:ph type="body" sz="quarter" idx="10"/>
          </p:nvPr>
        </p:nvSpPr>
        <p:spPr bwMode="gray">
          <a:xfrm>
            <a:off x="417599" y="6392447"/>
            <a:ext cx="4536000" cy="288147"/>
          </a:xfrm>
          <a:prstGeom prst="rect">
            <a:avLst/>
          </a:prstGeom>
        </p:spPr>
        <p:txBody>
          <a:bodyPr wrap="square" lIns="0" tIns="0" anchor="b" anchorCtr="0">
            <a:spAutoFit/>
          </a:bodyPr>
          <a:lstStyle>
            <a:lvl1pPr>
              <a:lnSpc>
                <a:spcPct val="100000"/>
              </a:lnSpc>
              <a:spcBef>
                <a:spcPts val="0"/>
              </a:spcBef>
              <a:spcAft>
                <a:spcPts val="0"/>
              </a:spcAft>
              <a:defRPr sz="1400" b="0" i="0">
                <a:solidFill>
                  <a:schemeClr val="tx1"/>
                </a:solidFill>
                <a:latin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tIns="0">
            <a:normAutofit/>
          </a:bodyPr>
          <a:lstStyle>
            <a:lvl1pPr algn="r">
              <a:lnSpc>
                <a:spcPct val="100000"/>
              </a:lnSpc>
              <a:spcBef>
                <a:spcPts val="0"/>
              </a:spcBef>
              <a:defRPr sz="2200" b="0" i="0">
                <a:latin typeface="Calibri" panose="020F0502020204030204" pitchFamily="34" charset="0"/>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417600" y="432000"/>
            <a:ext cx="1872000" cy="587972"/>
          </a:xfrm>
          <a:prstGeom prst="rect">
            <a:avLst/>
          </a:prstGeom>
        </p:spPr>
      </p:pic>
    </p:spTree>
    <p:extLst>
      <p:ext uri="{BB962C8B-B14F-4D97-AF65-F5344CB8AC3E}">
        <p14:creationId xmlns:p14="http://schemas.microsoft.com/office/powerpoint/2010/main" val="19909599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基本版） 白紙_Seminar">
    <p:bg bwMode="gray">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237800" y="2551176"/>
            <a:ext cx="7430400" cy="1342800"/>
          </a:xfrm>
          <a:prstGeom prst="rect">
            <a:avLst/>
          </a:prstGeom>
        </p:spPr>
        <p:txBody>
          <a:bodyPr/>
          <a:lstStyle>
            <a:lvl1pPr>
              <a:defRPr sz="2400"/>
            </a:lvl1pPr>
          </a:lstStyle>
          <a:p>
            <a:pPr lvl="0"/>
            <a:r>
              <a:rPr kumimoji="1" lang="ja-JP" altLang="en-US"/>
              <a:t>マスター テキストの書式設定</a:t>
            </a:r>
          </a:p>
        </p:txBody>
      </p:sp>
    </p:spTree>
    <p:extLst>
      <p:ext uri="{BB962C8B-B14F-4D97-AF65-F5344CB8AC3E}">
        <p14:creationId xmlns:p14="http://schemas.microsoft.com/office/powerpoint/2010/main" val="3502346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0" i="0" baseline="0">
                <a:latin typeface="Calibri" panose="020F0502020204030204" pitchFamily="34" charset="0"/>
                <a:cs typeface="Calibri" panose="020F0502020204030204"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Tree>
    <p:extLst>
      <p:ext uri="{BB962C8B-B14F-4D97-AF65-F5344CB8AC3E}">
        <p14:creationId xmlns:p14="http://schemas.microsoft.com/office/powerpoint/2010/main" val="234442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083522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基本版） コンテンツ両サイド_レベル_Report">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p>
            <a:fld id="{2D5C521C-FF79-4B18-A827-A0B66727F89C}" type="slidenum">
              <a:rPr lang="en-GB" altLang="en-GB" smtClean="0"/>
              <a:pPr/>
              <a:t>‹#›</a:t>
            </a:fld>
            <a:endParaRPr lang="en-GB" altLang="en-GB" dirty="0"/>
          </a:p>
        </p:txBody>
      </p:sp>
      <p:sp>
        <p:nvSpPr>
          <p:cNvPr id="5" name="コンテンツ プレースホルダ 2"/>
          <p:cNvSpPr>
            <a:spLocks noGrp="1"/>
          </p:cNvSpPr>
          <p:nvPr>
            <p:ph idx="1"/>
          </p:nvPr>
        </p:nvSpPr>
        <p:spPr bwMode="gray">
          <a:xfrm>
            <a:off x="416496"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コンテンツ プレースホルダ 2"/>
          <p:cNvSpPr>
            <a:spLocks noGrp="1"/>
          </p:cNvSpPr>
          <p:nvPr>
            <p:ph idx="12"/>
          </p:nvPr>
        </p:nvSpPr>
        <p:spPr bwMode="gray">
          <a:xfrm>
            <a:off x="5133600"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7" name="タイトル 1"/>
          <p:cNvSpPr>
            <a:spLocks noGrp="1"/>
          </p:cNvSpPr>
          <p:nvPr>
            <p:ph type="title" hasCustomPrompt="1"/>
          </p:nvPr>
        </p:nvSpPr>
        <p:spPr bwMode="gray">
          <a:xfrm>
            <a:off x="414000" y="136800"/>
            <a:ext cx="9040944" cy="651600"/>
          </a:xfrm>
        </p:spPr>
        <p:txBody>
          <a:bodyPr/>
          <a:lstStyle>
            <a:lvl1pPr>
              <a:defRPr baseline="0"/>
            </a:lvl1pPr>
          </a:lstStyle>
          <a:p>
            <a:br>
              <a:rPr lang="en-US" altLang="ja-JP" dirty="0"/>
            </a:br>
            <a:r>
              <a:rPr lang="ja-JP" altLang="en-US" dirty="0"/>
              <a:t>マスタ タイトルの書式設定</a:t>
            </a:r>
          </a:p>
        </p:txBody>
      </p:sp>
      <p:sp>
        <p:nvSpPr>
          <p:cNvPr id="8"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algn="l">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endParaRPr kumimoji="1" lang="en-GB" altLang="ja-JP" dirty="0">
              <a:solidFill>
                <a:srgbClr val="313131"/>
              </a:solidFill>
            </a:endParaRPr>
          </a:p>
        </p:txBody>
      </p:sp>
    </p:spTree>
    <p:extLst>
      <p:ext uri="{BB962C8B-B14F-4D97-AF65-F5344CB8AC3E}">
        <p14:creationId xmlns:p14="http://schemas.microsoft.com/office/powerpoint/2010/main" val="82334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43640927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9637791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91399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110001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935918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6180464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48568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63999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258721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972481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補足版） コンテンツ左サイド_レベル_社内資料用">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3" name="テキスト プレースホルダー 2"/>
          <p:cNvSpPr>
            <a:spLocks noGrp="1"/>
          </p:cNvSpPr>
          <p:nvPr>
            <p:ph type="body" sz="quarter" idx="15" hasCustomPrompt="1"/>
          </p:nvPr>
        </p:nvSpPr>
        <p:spPr bwMode="gray">
          <a:xfrm>
            <a:off x="417600" y="909638"/>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a:xfrm>
            <a:off x="4459275" y="6454273"/>
            <a:ext cx="987450" cy="169277"/>
          </a:xfrm>
          <a:prstGeom prst="rect">
            <a:avLst/>
          </a:prstGeom>
        </p:spPr>
        <p:txBody>
          <a:bodyPr/>
          <a:lstStyle>
            <a:lvl1pPr>
              <a:defRPr b="0" i="0">
                <a:latin typeface="Calibri" panose="020F0502020204030204" pitchFamily="34" charset="0"/>
                <a:cs typeface="Calibri" panose="020F0502020204030204" pitchFamily="34" charset="0"/>
              </a:defRPr>
            </a:lvl1pPr>
          </a:lstStyle>
          <a:p>
            <a:pPr algn="ctr"/>
            <a:endParaRPr kumimoji="1" lang="en-US" altLang="ja-JP" dirty="0"/>
          </a:p>
        </p:txBody>
      </p:sp>
    </p:spTree>
    <p:extLst>
      <p:ext uri="{BB962C8B-B14F-4D97-AF65-F5344CB8AC3E}">
        <p14:creationId xmlns:p14="http://schemas.microsoft.com/office/powerpoint/2010/main" val="15650283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補足版） コンテンツ全面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831143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 4"/>
          <p:cNvSpPr>
            <a:spLocks noGrp="1"/>
          </p:cNvSpPr>
          <p:nvPr>
            <p:ph type="sldNum" sz="quarter" idx="11"/>
          </p:nvPr>
        </p:nvSpPr>
        <p:spPr>
          <a:xfrm>
            <a:off x="365921" y="6612527"/>
            <a:ext cx="319881" cy="169277"/>
          </a:xfrm>
        </p:spPr>
        <p:txBody>
          <a:bodyPr/>
          <a:lstStyle>
            <a:lvl1pPr>
              <a:defRPr sz="1100">
                <a:solidFill>
                  <a:schemeClr val="tx1"/>
                </a:solidFill>
              </a:defRPr>
            </a:lvl1pPr>
          </a:lstStyle>
          <a:p>
            <a:fld id="{E6985BFE-F5C2-45DA-8BD5-ED08191CEA95}" type="slidenum">
              <a:rPr lang="en-GB" altLang="en-GB" smtClean="0"/>
              <a:pPr/>
              <a:t>‹#›</a:t>
            </a:fld>
            <a:endParaRPr lang="en-GB" altLang="en-GB"/>
          </a:p>
        </p:txBody>
      </p:sp>
    </p:spTree>
    <p:extLst>
      <p:ext uri="{BB962C8B-B14F-4D97-AF65-F5344CB8AC3E}">
        <p14:creationId xmlns:p14="http://schemas.microsoft.com/office/powerpoint/2010/main" val="16482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768569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43372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基本版） タイトルのみ_Seminar">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tIns="0" anchor="ctr">
            <a:noAutofit/>
          </a:bodyPr>
          <a:lstStyle>
            <a:lvl1pPr>
              <a:lnSpc>
                <a:spcPct val="100000"/>
              </a:lnSpc>
              <a:spcBef>
                <a:spcPts val="0"/>
              </a:spcBef>
              <a:defRPr sz="18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415296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基本版） タイトルのみ_Report">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 2"/>
          <p:cNvSpPr>
            <a:spLocks noGrp="1"/>
          </p:cNvSpPr>
          <p:nvPr>
            <p:ph type="ftr" sz="quarter" idx="10"/>
          </p:nvPr>
        </p:nvSpPr>
        <p:spPr/>
        <p:txBody>
          <a:bodyPr/>
          <a:lstStyle/>
          <a:p>
            <a:endParaRPr lang="en-GB" altLang="en-GB" dirty="0"/>
          </a:p>
        </p:txBody>
      </p:sp>
      <p:sp>
        <p:nvSpPr>
          <p:cNvPr id="4" name="スライド番号プレースホルダ 3"/>
          <p:cNvSpPr>
            <a:spLocks noGrp="1"/>
          </p:cNvSpPr>
          <p:nvPr>
            <p:ph type="sldNum" sz="quarter" idx="11"/>
          </p:nvPr>
        </p:nvSpPr>
        <p:spPr/>
        <p:txBody>
          <a:body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263021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補足版） タイトルのみ_社内資料用">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6" name="日付プレースホルダー 5"/>
          <p:cNvSpPr>
            <a:spLocks noGrp="1"/>
          </p:cNvSpPr>
          <p:nvPr>
            <p:ph type="dt" sz="half" idx="16"/>
          </p:nvPr>
        </p:nvSpPr>
        <p:spPr bwMode="gray">
          <a:xfrm>
            <a:off x="4459275" y="6454273"/>
            <a:ext cx="987450" cy="169277"/>
          </a:xfrm>
        </p:spPr>
        <p:txBody>
          <a:bodyPr/>
          <a:lstStyle/>
          <a:p>
            <a:pPr algn="ctr"/>
            <a:endParaRPr kumimoji="1" lang="en-US" altLang="ja-JP" dirty="0"/>
          </a:p>
        </p:txBody>
      </p:sp>
    </p:spTree>
    <p:extLst>
      <p:ext uri="{BB962C8B-B14F-4D97-AF65-F5344CB8AC3E}">
        <p14:creationId xmlns:p14="http://schemas.microsoft.com/office/powerpoint/2010/main" val="31700503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補足版） コンテンツ左サイド_レベル_社内資料用">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3" name="テキスト プレースホルダー 2"/>
          <p:cNvSpPr>
            <a:spLocks noGrp="1"/>
          </p:cNvSpPr>
          <p:nvPr>
            <p:ph type="body" sz="quarter" idx="15" hasCustomPrompt="1"/>
          </p:nvPr>
        </p:nvSpPr>
        <p:spPr bwMode="gray">
          <a:xfrm>
            <a:off x="417600" y="909638"/>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p:txBody>
          <a:bodyPr/>
          <a:lstStyle/>
          <a:p>
            <a:pPr algn="ctr"/>
            <a:endParaRPr kumimoji="1" lang="en-US" altLang="ja-JP" dirty="0"/>
          </a:p>
        </p:txBody>
      </p:sp>
    </p:spTree>
    <p:extLst>
      <p:ext uri="{BB962C8B-B14F-4D97-AF65-F5344CB8AC3E}">
        <p14:creationId xmlns:p14="http://schemas.microsoft.com/office/powerpoint/2010/main" val="860926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社内資料用">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20"/>
          </p:nvPr>
        </p:nvSpPr>
        <p:spPr bwMode="gray"/>
        <p:txBody>
          <a:bodyPr/>
          <a:lstStyle/>
          <a:p>
            <a:pPr algn="ctr"/>
            <a:endParaRPr kumimoji="1" lang="en-US" altLang="ja-JP" dirty="0"/>
          </a:p>
        </p:txBody>
      </p:sp>
    </p:spTree>
    <p:extLst>
      <p:ext uri="{BB962C8B-B14F-4D97-AF65-F5344CB8AC3E}">
        <p14:creationId xmlns:p14="http://schemas.microsoft.com/office/powerpoint/2010/main" val="4277613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補足版） コンテンツ全面_レベル_社内資料用">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p:txBody>
          <a:bodyPr/>
          <a:lstStyle/>
          <a:p>
            <a:pPr algn="ctr"/>
            <a:endParaRPr kumimoji="1" lang="en-US" altLang="ja-JP" dirty="0"/>
          </a:p>
        </p:txBody>
      </p:sp>
    </p:spTree>
    <p:extLst>
      <p:ext uri="{BB962C8B-B14F-4D97-AF65-F5344CB8AC3E}">
        <p14:creationId xmlns:p14="http://schemas.microsoft.com/office/powerpoint/2010/main" val="2106734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2863326322"/>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85568842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2705769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pPr fontAlgn="auto">
              <a:spcBef>
                <a:spcPts val="0"/>
              </a:spcBef>
              <a:spcAft>
                <a:spcPts val="0"/>
              </a:spcAft>
            </a:pPr>
            <a:endParaRPr kumimoji="1"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57487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25750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Tree>
    <p:extLst>
      <p:ext uri="{BB962C8B-B14F-4D97-AF65-F5344CB8AC3E}">
        <p14:creationId xmlns:p14="http://schemas.microsoft.com/office/powerpoint/2010/main" val="35906861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21857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018796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024402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85909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a:xfrm>
            <a:off x="410400" y="6588000"/>
            <a:ext cx="180000" cy="169200"/>
          </a:xfrm>
          <a:prstGeom prst="rect">
            <a:avLst/>
          </a:prstGeom>
        </p:spPr>
        <p:txBody>
          <a:bodyPr/>
          <a:lstStyle>
            <a:lvl1pPr>
              <a:defRPr>
                <a:solidFill>
                  <a:schemeClr val="tx2"/>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a:xfrm>
            <a:off x="684000" y="6588000"/>
            <a:ext cx="4104000" cy="169200"/>
          </a:xfrm>
          <a:prstGeom prst="rect">
            <a:avLst/>
          </a:prstGeom>
        </p:spPr>
        <p:txBody>
          <a:bodyPr/>
          <a:lstStyle>
            <a:lvl1pPr>
              <a:defRPr>
                <a:solidFill>
                  <a:schemeClr val="tx2"/>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0" i="0" baseline="0">
                <a:latin typeface="Calibri" panose="020F0502020204030204" pitchFamily="34" charset="0"/>
                <a:ea typeface="+mn-ea"/>
                <a:cs typeface="Calibri" panose="020F0502020204030204"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569339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2_標準">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7000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82.xml" Type="http://schemas.openxmlformats.org/officeDocument/2006/relationships/slideLayout"/><Relationship Id="rId2" Target="../slideLayouts/slideLayout83.xml" Type="http://schemas.openxmlformats.org/officeDocument/2006/relationships/slideLayout"/><Relationship Id="rId3" Target="../slideLayouts/slideLayout84.xml" Type="http://schemas.openxmlformats.org/officeDocument/2006/relationships/slideLayout"/><Relationship Id="rId4" Target="../slideLayouts/slideLayout85.xml" Type="http://schemas.openxmlformats.org/officeDocument/2006/relationships/slideLayout"/><Relationship Id="rId5" Target="../theme/theme10.xml" Type="http://schemas.openxmlformats.org/officeDocument/2006/relationships/theme"/><Relationship Id="rId6" Target="../tags/tag59.xml" Type="http://schemas.openxmlformats.org/officeDocument/2006/relationships/tags"/><Relationship Id="rId7" Target="../embeddings/oleObject58.bin" Type="http://schemas.openxmlformats.org/officeDocument/2006/relationships/oleObject"/><Relationship Id="rId8" Target="../media/image1.emf" Type="http://schemas.openxmlformats.org/officeDocument/2006/relationships/image"/></Relationships>
</file>

<file path=ppt/slideMasters/_rels/slideMaster11.xml.rels><?xml version="1.0" encoding="UTF-8" standalone="yes"?><Relationships xmlns="http://schemas.openxmlformats.org/package/2006/relationships"><Relationship Id="rId1" Target="../slideLayouts/slideLayout86.xml" Type="http://schemas.openxmlformats.org/officeDocument/2006/relationships/slideLayout"/><Relationship Id="rId10" Target="../slideLayouts/slideLayout95.xml" Type="http://schemas.openxmlformats.org/officeDocument/2006/relationships/slideLayout"/><Relationship Id="rId11" Target="../slideLayouts/slideLayout96.xml" Type="http://schemas.openxmlformats.org/officeDocument/2006/relationships/slideLayout"/><Relationship Id="rId12" Target="../theme/theme11.xml" Type="http://schemas.openxmlformats.org/officeDocument/2006/relationships/theme"/><Relationship Id="rId13" Target="../tags/tag61.xml" Type="http://schemas.openxmlformats.org/officeDocument/2006/relationships/tags"/><Relationship Id="rId14" Target="../embeddings/oleObject60.bin" Type="http://schemas.openxmlformats.org/officeDocument/2006/relationships/oleObject"/><Relationship Id="rId15" Target="../media/image1.emf" Type="http://schemas.openxmlformats.org/officeDocument/2006/relationships/image"/><Relationship Id="rId2" Target="../slideLayouts/slideLayout87.xml" Type="http://schemas.openxmlformats.org/officeDocument/2006/relationships/slideLayout"/><Relationship Id="rId3" Target="../slideLayouts/slideLayout88.xml" Type="http://schemas.openxmlformats.org/officeDocument/2006/relationships/slideLayout"/><Relationship Id="rId4" Target="../slideLayouts/slideLayout89.xml" Type="http://schemas.openxmlformats.org/officeDocument/2006/relationships/slideLayout"/><Relationship Id="rId5" Target="../slideLayouts/slideLayout90.xml" Type="http://schemas.openxmlformats.org/officeDocument/2006/relationships/slideLayout"/><Relationship Id="rId6" Target="../slideLayouts/slideLayout91.xml" Type="http://schemas.openxmlformats.org/officeDocument/2006/relationships/slideLayout"/><Relationship Id="rId7" Target="../slideLayouts/slideLayout92.xml" Type="http://schemas.openxmlformats.org/officeDocument/2006/relationships/slideLayout"/><Relationship Id="rId8" Target="../slideLayouts/slideLayout93.xml" Type="http://schemas.openxmlformats.org/officeDocument/2006/relationships/slideLayout"/><Relationship Id="rId9" Target="../slideLayouts/slideLayout94.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media/image4.e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theme/theme3.xml" Type="http://schemas.openxmlformats.org/officeDocument/2006/relationships/theme"/><Relationship Id="rId8" Target="../tags/tag8.xml" Type="http://schemas.openxmlformats.org/officeDocument/2006/relationships/tags"/><Relationship Id="rId9" Target="../embeddings/oleObject7.bin" Type="http://schemas.openxmlformats.org/officeDocument/2006/relationships/oleObject"/></Relationships>
</file>

<file path=ppt/slideMasters/_rels/slideMaster4.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slideLayouts/slideLayout31.xml" Type="http://schemas.openxmlformats.org/officeDocument/2006/relationships/slideLayout"/><Relationship Id="rId13" Target="../slideLayouts/slideLayout32.xml" Type="http://schemas.openxmlformats.org/officeDocument/2006/relationships/slideLayout"/><Relationship Id="rId14" Target="../theme/theme4.xml" Type="http://schemas.openxmlformats.org/officeDocument/2006/relationships/theme"/><Relationship Id="rId15" Target="../tags/tag14.xml" Type="http://schemas.openxmlformats.org/officeDocument/2006/relationships/tags"/><Relationship Id="rId16" Target="../embeddings/oleObject13.bin" Type="http://schemas.openxmlformats.org/officeDocument/2006/relationships/oleObject"/><Relationship Id="rId17" Target="../media/image4.emf" Type="http://schemas.openxmlformats.org/officeDocument/2006/relationships/imag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33.xml" Type="http://schemas.openxmlformats.org/officeDocument/2006/relationships/slideLayout"/><Relationship Id="rId10" Target="../theme/theme5.xml" Type="http://schemas.openxmlformats.org/officeDocument/2006/relationships/theme"/><Relationship Id="rId11" Target="../tags/tag28.xml" Type="http://schemas.openxmlformats.org/officeDocument/2006/relationships/tags"/><Relationship Id="rId12" Target="../embeddings/oleObject27.bin" Type="http://schemas.openxmlformats.org/officeDocument/2006/relationships/oleObject"/><Relationship Id="rId13" Target="../media/image1.emf" Type="http://schemas.openxmlformats.org/officeDocument/2006/relationships/image"/><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slideLayouts/slideLayout36.xml" Type="http://schemas.openxmlformats.org/officeDocument/2006/relationships/slideLayout"/><Relationship Id="rId5" Target="../slideLayouts/slideLayout37.xml" Type="http://schemas.openxmlformats.org/officeDocument/2006/relationships/slideLayout"/><Relationship Id="rId6" Target="../slideLayouts/slideLayout38.xml" Type="http://schemas.openxmlformats.org/officeDocument/2006/relationships/slideLayout"/><Relationship Id="rId7" Target="../slideLayouts/slideLayout39.xml" Type="http://schemas.openxmlformats.org/officeDocument/2006/relationships/slideLayout"/><Relationship Id="rId8" Target="../slideLayouts/slideLayout40.xml" Type="http://schemas.openxmlformats.org/officeDocument/2006/relationships/slideLayout"/><Relationship Id="rId9" Target="../slideLayouts/slideLayout41.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42.xml" Type="http://schemas.openxmlformats.org/officeDocument/2006/relationships/slideLayout"/><Relationship Id="rId10" Target="../slideLayouts/slideLayout51.xml" Type="http://schemas.openxmlformats.org/officeDocument/2006/relationships/slideLayout"/><Relationship Id="rId11" Target="../theme/theme6.xml" Type="http://schemas.openxmlformats.org/officeDocument/2006/relationships/theme"/><Relationship Id="rId12" Target="../tags/tag33.xml" Type="http://schemas.openxmlformats.org/officeDocument/2006/relationships/tags"/><Relationship Id="rId13" Target="../embeddings/oleObject32.bin" Type="http://schemas.openxmlformats.org/officeDocument/2006/relationships/oleObject"/><Relationship Id="rId14" Target="../media/image1.emf" Type="http://schemas.openxmlformats.org/officeDocument/2006/relationships/image"/><Relationship Id="rId2" Target="../slideLayouts/slideLayout43.xml" Type="http://schemas.openxmlformats.org/officeDocument/2006/relationships/slideLayout"/><Relationship Id="rId3" Target="../slideLayouts/slideLayout44.xml" Type="http://schemas.openxmlformats.org/officeDocument/2006/relationships/slideLayout"/><Relationship Id="rId4" Target="../slideLayouts/slideLayout45.xml" Type="http://schemas.openxmlformats.org/officeDocument/2006/relationships/slideLayout"/><Relationship Id="rId5" Target="../slideLayouts/slideLayout46.xml" Type="http://schemas.openxmlformats.org/officeDocument/2006/relationships/slideLayout"/><Relationship Id="rId6" Target="../slideLayouts/slideLayout47.xml" Type="http://schemas.openxmlformats.org/officeDocument/2006/relationships/slideLayout"/><Relationship Id="rId7" Target="../slideLayouts/slideLayout48.xml" Type="http://schemas.openxmlformats.org/officeDocument/2006/relationships/slideLayout"/><Relationship Id="rId8" Target="../slideLayouts/slideLayout49.xml" Type="http://schemas.openxmlformats.org/officeDocument/2006/relationships/slideLayout"/><Relationship Id="rId9" Target="../slideLayouts/slideLayout50.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52.xml" Type="http://schemas.openxmlformats.org/officeDocument/2006/relationships/slideLayout"/><Relationship Id="rId10" Target="../slideLayouts/slideLayout61.xml" Type="http://schemas.openxmlformats.org/officeDocument/2006/relationships/slideLayout"/><Relationship Id="rId11" Target="../theme/theme7.xml" Type="http://schemas.openxmlformats.org/officeDocument/2006/relationships/theme"/><Relationship Id="rId12" Target="../tags/tag38.xml" Type="http://schemas.openxmlformats.org/officeDocument/2006/relationships/tags"/><Relationship Id="rId13" Target="../embeddings/oleObject37.bin" Type="http://schemas.openxmlformats.org/officeDocument/2006/relationships/oleObject"/><Relationship Id="rId14" Target="../media/image1.emf" Type="http://schemas.openxmlformats.org/officeDocument/2006/relationships/image"/><Relationship Id="rId2" Target="../slideLayouts/slideLayout53.xml" Type="http://schemas.openxmlformats.org/officeDocument/2006/relationships/slideLayout"/><Relationship Id="rId3" Target="../slideLayouts/slideLayout54.xml" Type="http://schemas.openxmlformats.org/officeDocument/2006/relationships/slideLayout"/><Relationship Id="rId4" Target="../slideLayouts/slideLayout55.xml" Type="http://schemas.openxmlformats.org/officeDocument/2006/relationships/slideLayout"/><Relationship Id="rId5" Target="../slideLayouts/slideLayout56.xml" Type="http://schemas.openxmlformats.org/officeDocument/2006/relationships/slideLayout"/><Relationship Id="rId6" Target="../slideLayouts/slideLayout57.xml" Type="http://schemas.openxmlformats.org/officeDocument/2006/relationships/slideLayout"/><Relationship Id="rId7" Target="../slideLayouts/slideLayout58.xml" Type="http://schemas.openxmlformats.org/officeDocument/2006/relationships/slideLayout"/><Relationship Id="rId8" Target="../slideLayouts/slideLayout59.xml" Type="http://schemas.openxmlformats.org/officeDocument/2006/relationships/slideLayout"/><Relationship Id="rId9" Target="../slideLayouts/slideLayout60.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62.xml" Type="http://schemas.openxmlformats.org/officeDocument/2006/relationships/slideLayout"/><Relationship Id="rId10" Target="../media/image4.emf" Type="http://schemas.openxmlformats.org/officeDocument/2006/relationships/image"/><Relationship Id="rId2" Target="../slideLayouts/slideLayout63.xml" Type="http://schemas.openxmlformats.org/officeDocument/2006/relationships/slideLayout"/><Relationship Id="rId3" Target="../slideLayouts/slideLayout64.xml" Type="http://schemas.openxmlformats.org/officeDocument/2006/relationships/slideLayout"/><Relationship Id="rId4" Target="../slideLayouts/slideLayout65.xml" Type="http://schemas.openxmlformats.org/officeDocument/2006/relationships/slideLayout"/><Relationship Id="rId5" Target="../slideLayouts/slideLayout66.xml" Type="http://schemas.openxmlformats.org/officeDocument/2006/relationships/slideLayout"/><Relationship Id="rId6" Target="../slideLayouts/slideLayout67.xml" Type="http://schemas.openxmlformats.org/officeDocument/2006/relationships/slideLayout"/><Relationship Id="rId7" Target="../theme/theme8.xml" Type="http://schemas.openxmlformats.org/officeDocument/2006/relationships/theme"/><Relationship Id="rId8" Target="../tags/tag45.xml" Type="http://schemas.openxmlformats.org/officeDocument/2006/relationships/tags"/><Relationship Id="rId9" Target="../embeddings/oleObject44.bin" Type="http://schemas.openxmlformats.org/officeDocument/2006/relationships/oleObject"/></Relationships>
</file>

<file path=ppt/slideMasters/_rels/slideMaster9.xml.rels><?xml version="1.0" encoding="UTF-8" standalone="yes"?><Relationships xmlns="http://schemas.openxmlformats.org/package/2006/relationships"><Relationship Id="rId1" Target="../slideLayouts/slideLayout68.xml" Type="http://schemas.openxmlformats.org/officeDocument/2006/relationships/slideLayout"/><Relationship Id="rId10" Target="../slideLayouts/slideLayout77.xml" Type="http://schemas.openxmlformats.org/officeDocument/2006/relationships/slideLayout"/><Relationship Id="rId11" Target="../slideLayouts/slideLayout78.xml" Type="http://schemas.openxmlformats.org/officeDocument/2006/relationships/slideLayout"/><Relationship Id="rId12" Target="../slideLayouts/slideLayout79.xml" Type="http://schemas.openxmlformats.org/officeDocument/2006/relationships/slideLayout"/><Relationship Id="rId13" Target="../slideLayouts/slideLayout80.xml" Type="http://schemas.openxmlformats.org/officeDocument/2006/relationships/slideLayout"/><Relationship Id="rId14" Target="../slideLayouts/slideLayout81.xml" Type="http://schemas.openxmlformats.org/officeDocument/2006/relationships/slideLayout"/><Relationship Id="rId15" Target="../theme/theme9.xml" Type="http://schemas.openxmlformats.org/officeDocument/2006/relationships/theme"/><Relationship Id="rId16" Target="../tags/tag51.xml" Type="http://schemas.openxmlformats.org/officeDocument/2006/relationships/tags"/><Relationship Id="rId17" Target="../embeddings/oleObject50.bin" Type="http://schemas.openxmlformats.org/officeDocument/2006/relationships/oleObject"/><Relationship Id="rId18" Target="../media/image1.emf" Type="http://schemas.openxmlformats.org/officeDocument/2006/relationships/image"/><Relationship Id="rId2" Target="../slideLayouts/slideLayout69.xml" Type="http://schemas.openxmlformats.org/officeDocument/2006/relationships/slideLayout"/><Relationship Id="rId3" Target="../slideLayouts/slideLayout70.xml" Type="http://schemas.openxmlformats.org/officeDocument/2006/relationships/slideLayout"/><Relationship Id="rId4" Target="../slideLayouts/slideLayout71.xml" Type="http://schemas.openxmlformats.org/officeDocument/2006/relationships/slideLayout"/><Relationship Id="rId5" Target="../slideLayouts/slideLayout72.xml" Type="http://schemas.openxmlformats.org/officeDocument/2006/relationships/slideLayout"/><Relationship Id="rId6" Target="../slideLayouts/slideLayout73.xml" Type="http://schemas.openxmlformats.org/officeDocument/2006/relationships/slideLayout"/><Relationship Id="rId7" Target="../slideLayouts/slideLayout74.xml" Type="http://schemas.openxmlformats.org/officeDocument/2006/relationships/slideLayout"/><Relationship Id="rId8" Target="../slideLayouts/slideLayout75.xml" Type="http://schemas.openxmlformats.org/officeDocument/2006/relationships/slideLayout"/><Relationship Id="rId9" Target="../slideLayouts/slideLayout7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extLst>
              <p:ext uri="{D42A27DB-BD31-4B8C-83A1-F6EECF244321}">
                <p14:modId xmlns:p14="http://schemas.microsoft.com/office/powerpoint/2010/main" val="3212596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2" imgW="444" imgH="443" progId="TCLayout.ActiveDocument.1">
                  <p:embed/>
                </p:oleObj>
              </mc:Choice>
              <mc:Fallback>
                <p:oleObj name="think-cell スライド" r:id="rId12" imgW="444" imgH="443"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36683218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7" imgW="444" imgH="443" progId="TCLayout.ActiveDocument.1">
                  <p:embed/>
                </p:oleObj>
              </mc:Choice>
              <mc:Fallback>
                <p:oleObj name="think-cell スライド" r:id="rId7" imgW="444" imgH="443" progId="TCLayout.ActiveDocument.1">
                  <p:embed/>
                  <p:pic>
                    <p:nvPicPr>
                      <p:cNvPr id="4" name="オブジェクト 3"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dirty="0">
                <a:solidFill>
                  <a:schemeClr val="tx1"/>
                </a:solidFill>
                <a:latin typeface="Calibri" panose="020F0502020204030204" pitchFamily="34" charset="0"/>
                <a:ea typeface="ＭＳ Ｐゴシック" pitchFamily="50" charset="-128"/>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6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5" name="日付プレースホルダー 4"/>
          <p:cNvSpPr>
            <a:spLocks noGrp="1"/>
          </p:cNvSpPr>
          <p:nvPr>
            <p:ph type="dt" sz="half" idx="2"/>
          </p:nvPr>
        </p:nvSpPr>
        <p:spPr bwMode="gray">
          <a:xfrm>
            <a:off x="4503357" y="6454273"/>
            <a:ext cx="899285" cy="169277"/>
          </a:xfrm>
          <a:prstGeom prst="rect">
            <a:avLst/>
          </a:prstGeom>
        </p:spPr>
        <p:txBody>
          <a:bodyPr vert="horz" wrap="none" lIns="0" tIns="0" rIns="0" bIns="0" rtlCol="0" anchor="ctr">
            <a:spAutoFit/>
          </a:bodyPr>
          <a:lstStyle>
            <a:lvl1pPr algn="l">
              <a:defRPr sz="1100" b="0" i="0">
                <a:solidFill>
                  <a:schemeClr val="accent6"/>
                </a:solidFill>
                <a:latin typeface="Calibri" panose="020F0502020204030204" pitchFamily="34" charset="0"/>
                <a:cs typeface="Calibri" panose="020F0502020204030204" pitchFamily="34" charset="0"/>
              </a:defRPr>
            </a:lvl1pPr>
          </a:lstStyle>
          <a:p>
            <a:pPr algn="ctr"/>
            <a:endParaRPr kumimoji="1" lang="en-US" altLang="ja-JP" dirty="0"/>
          </a:p>
        </p:txBody>
      </p:sp>
    </p:spTree>
    <p:extLst>
      <p:ext uri="{BB962C8B-B14F-4D97-AF65-F5344CB8AC3E}">
        <p14:creationId xmlns:p14="http://schemas.microsoft.com/office/powerpoint/2010/main" val="261389352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i="0" kern="1200">
          <a:solidFill>
            <a:schemeClr val="tx1"/>
          </a:solidFill>
          <a:latin typeface="Calibri" panose="020F0502020204030204" pitchFamily="34" charset="0"/>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i="0" kern="1200" dirty="0" smtClean="0">
          <a:solidFill>
            <a:schemeClr val="tx1"/>
          </a:solidFill>
          <a:latin typeface="Calibri" panose="020F0502020204030204" pitchFamily="34" charset="0"/>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i="0" kern="1200" dirty="0" smtClean="0">
          <a:solidFill>
            <a:schemeClr val="tx1"/>
          </a:solidFill>
          <a:latin typeface="Calibri" panose="020F0502020204030204" pitchFamily="34" charset="0"/>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4" imgW="360" imgH="360" progId="TCLayout.ActiveDocument.1">
                  <p:embed/>
                </p:oleObj>
              </mc:Choice>
              <mc:Fallback>
                <p:oleObj name="think-cell スライド" r:id="rId14" imgW="360" imgH="360" progId="TCLayout.ActiveDocument.1">
                  <p:embed/>
                  <p:pic>
                    <p:nvPicPr>
                      <p:cNvPr id="4" name="オブジェクト 3"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bg1">
                    <a:lumMod val="50000"/>
                  </a:schemeClr>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23627126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97889773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i="0" kern="1200">
          <a:solidFill>
            <a:schemeClr val="tx1"/>
          </a:solidFill>
          <a:latin typeface="Calibri" panose="020F0502020204030204" pitchFamily="34" charset="0"/>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i="0" kern="1200" dirty="0" smtClean="0">
          <a:solidFill>
            <a:schemeClr val="tx1"/>
          </a:solidFill>
          <a:latin typeface="Calibri" panose="020F0502020204030204" pitchFamily="34" charset="0"/>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i="0" kern="1200" dirty="0" smtClean="0">
          <a:solidFill>
            <a:schemeClr val="tx1"/>
          </a:solidFill>
          <a:latin typeface="Calibri" panose="020F0502020204030204" pitchFamily="34" charset="0"/>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8"/>
            </p:custDataLst>
            <p:extLst>
              <p:ext uri="{D42A27DB-BD31-4B8C-83A1-F6EECF244321}">
                <p14:modId xmlns:p14="http://schemas.microsoft.com/office/powerpoint/2010/main" val="1981001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9" imgW="270" imgH="270" progId="TCLayout.ActiveDocument.1">
                  <p:embed/>
                </p:oleObj>
              </mc:Choice>
              <mc:Fallback>
                <p:oleObj name="think-cell スライド" r:id="rId9" imgW="270" imgH="270" progId="TCLayout.ActiveDocument.1">
                  <p:embed/>
                  <p:pic>
                    <p:nvPicPr>
                      <p:cNvPr id="4" name="オブジェクト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0"/>
            <a:ext cx="4320000" cy="4816800"/>
          </a:xfrm>
          <a:prstGeom prst="rect">
            <a:avLst/>
          </a:prstGeom>
        </p:spPr>
        <p:txBody>
          <a:bodyPr vert="horz" lIns="72000" tIns="72000" rIns="72000" bIns="72000"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6" name="スライド番号プレースホルダ 5"/>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fld id="{55FCF938-2316-427E-825B-C4BB671A345F}" type="slidenum">
              <a:rPr lang="ja-JP" altLang="en-US" smtClean="0"/>
              <a:pPr/>
              <a:t>‹#›</a:t>
            </a:fld>
            <a:endParaRPr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2018.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2893566416"/>
      </p:ext>
    </p:extLst>
  </p:cSld>
  <p:clrMap bg1="lt1" tx1="dk1" bg2="lt2" tx2="dk2" accent1="accent1" accent2="accent2" accent3="accent3" accent4="accent4" accent5="accent5" accent6="accent6" hlink="hlink" folHlink="folHlink"/>
  <p:sldLayoutIdLst>
    <p:sldLayoutId id="2147483969" r:id="rId1"/>
    <p:sldLayoutId id="2147483971" r:id="rId2"/>
    <p:sldLayoutId id="2147483972" r:id="rId3"/>
    <p:sldLayoutId id="2147483974" r:id="rId4"/>
    <p:sldLayoutId id="2147483975" r:id="rId5"/>
    <p:sldLayoutId id="2147483976" r:id="rId6"/>
  </p:sldLayoutIdLst>
  <p:hf hdr="0" ftr="0" dt="0"/>
  <p:txStyles>
    <p:titleStyle>
      <a:lvl1pPr algn="l" defTabSz="914400"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800" indent="-226800" algn="l" defTabSz="914400"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200" indent="-228600" algn="l" defTabSz="914400" rtl="0" eaLnBrk="1" latinLnBrk="0" hangingPunct="1">
        <a:lnSpc>
          <a:spcPct val="106000"/>
        </a:lnSpc>
        <a:spcBef>
          <a:spcPct val="20000"/>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400" indent="-223200" algn="l" defTabSz="914400"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6" imgW="270" imgH="270" progId="TCLayout.ActiveDocument.1">
                  <p:embed/>
                </p:oleObj>
              </mc:Choice>
              <mc:Fallback>
                <p:oleObj name="think-cell スライド" r:id="rId16" imgW="270" imgH="270" progId="TCLayout.ActiveDocument.1">
                  <p:embed/>
                  <p:pic>
                    <p:nvPicPr>
                      <p:cNvPr id="4" name="オブジェクト 3"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2"/>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1"/>
            <a:ext cx="4320000" cy="4816800"/>
          </a:xfrm>
          <a:prstGeom prst="rect">
            <a:avLst/>
          </a:prstGeom>
        </p:spPr>
        <p:txBody>
          <a:bodyPr vert="horz" lIns="71996" tIns="71996" rIns="71996" bIns="71996"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5"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marL="0" marR="0" indent="0" algn="l" defTabSz="914349" rtl="0" eaLnBrk="1" fontAlgn="auto" latinLnBrk="0" hangingPunct="1">
              <a:lnSpc>
                <a:spcPct val="100000"/>
              </a:lnSpc>
              <a:spcBef>
                <a:spcPts val="0"/>
              </a:spcBef>
              <a:spcAft>
                <a:spcPts val="0"/>
              </a:spcAft>
              <a:buClrTx/>
              <a:buSzTx/>
              <a:buFontTx/>
              <a:buNone/>
              <a:tabLst/>
              <a:defRPr lang="ja-JP" altLang="ja-JP" sz="1100" smtClean="0"/>
            </a:lvl1pPr>
          </a:lstStyle>
          <a:p>
            <a:endParaRPr lang="ja-JP" altLang="en-US" dirty="0">
              <a:latin typeface="Calibri" panose="020F0502020204030204" pitchFamily="34" charset="0"/>
              <a:cs typeface="Calibri" panose="020F0502020204030204" pitchFamily="34" charset="0"/>
            </a:endParaRPr>
          </a:p>
        </p:txBody>
      </p:sp>
      <p:sp>
        <p:nvSpPr>
          <p:cNvPr id="6" name="スライド番号プレースホルダ 5"/>
          <p:cNvSpPr>
            <a:spLocks noGrp="1"/>
          </p:cNvSpPr>
          <p:nvPr>
            <p:ph type="sldNum" sz="quarter" idx="4"/>
          </p:nvPr>
        </p:nvSpPr>
        <p:spPr>
          <a:xfrm>
            <a:off x="410400" y="6588002"/>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fld id="{00CF35F9-5879-42A9-8B76-81836FFCFE60}" type="slidenum">
              <a:rPr kumimoji="1" lang="ja-JP" altLang="en-US" smtClean="0"/>
              <a:pPr defTabSz="914349" fontAlgn="auto">
                <a:spcBef>
                  <a:spcPts val="0"/>
                </a:spcBef>
                <a:spcAft>
                  <a:spcPts val="0"/>
                </a:spcAft>
              </a:pPr>
              <a:t>‹#›</a:t>
            </a:fld>
            <a:endParaRPr kumimoji="1"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2016.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257914927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hf hdr="0" ftr="0" dt="0"/>
  <p:txStyles>
    <p:titleStyle>
      <a:lvl1pPr algn="l" defTabSz="914349"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349"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787" indent="-226787" algn="l" defTabSz="914349"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175" indent="-228587" algn="l" defTabSz="914349" rtl="0" eaLnBrk="1" latinLnBrk="0" hangingPunct="1">
        <a:lnSpc>
          <a:spcPct val="106000"/>
        </a:lnSpc>
        <a:spcBef>
          <a:spcPts val="384"/>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362" indent="-223188" algn="l" defTabSz="914349"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2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59"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3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08"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49" rtl="0" eaLnBrk="1" latinLnBrk="0" hangingPunct="1">
        <a:defRPr kumimoji="1" sz="1800" kern="1200">
          <a:solidFill>
            <a:schemeClr val="tx1"/>
          </a:solidFill>
          <a:latin typeface="+mn-lt"/>
          <a:ea typeface="+mn-ea"/>
          <a:cs typeface="+mn-cs"/>
        </a:defRPr>
      </a:lvl1pPr>
      <a:lvl2pPr marL="457175" algn="l" defTabSz="914349" rtl="0" eaLnBrk="1" latinLnBrk="0" hangingPunct="1">
        <a:defRPr kumimoji="1" sz="1800" kern="1200">
          <a:solidFill>
            <a:schemeClr val="tx1"/>
          </a:solidFill>
          <a:latin typeface="+mn-lt"/>
          <a:ea typeface="+mn-ea"/>
          <a:cs typeface="+mn-cs"/>
        </a:defRPr>
      </a:lvl2pPr>
      <a:lvl3pPr marL="914349" algn="l" defTabSz="914349" rtl="0" eaLnBrk="1" latinLnBrk="0" hangingPunct="1">
        <a:defRPr kumimoji="1" sz="1800" kern="1200">
          <a:solidFill>
            <a:schemeClr val="tx1"/>
          </a:solidFill>
          <a:latin typeface="+mn-lt"/>
          <a:ea typeface="+mn-ea"/>
          <a:cs typeface="+mn-cs"/>
        </a:defRPr>
      </a:lvl3pPr>
      <a:lvl4pPr marL="1371524" algn="l" defTabSz="914349" rtl="0" eaLnBrk="1" latinLnBrk="0" hangingPunct="1">
        <a:defRPr kumimoji="1" sz="1800" kern="1200">
          <a:solidFill>
            <a:schemeClr val="tx1"/>
          </a:solidFill>
          <a:latin typeface="+mn-lt"/>
          <a:ea typeface="+mn-ea"/>
          <a:cs typeface="+mn-cs"/>
        </a:defRPr>
      </a:lvl4pPr>
      <a:lvl5pPr marL="1828697" algn="l" defTabSz="914349" rtl="0" eaLnBrk="1" latinLnBrk="0" hangingPunct="1">
        <a:defRPr kumimoji="1" sz="1800" kern="1200">
          <a:solidFill>
            <a:schemeClr val="tx1"/>
          </a:solidFill>
          <a:latin typeface="+mn-lt"/>
          <a:ea typeface="+mn-ea"/>
          <a:cs typeface="+mn-cs"/>
        </a:defRPr>
      </a:lvl5pPr>
      <a:lvl6pPr marL="2285872" algn="l" defTabSz="914349" rtl="0" eaLnBrk="1" latinLnBrk="0" hangingPunct="1">
        <a:defRPr kumimoji="1" sz="1800" kern="1200">
          <a:solidFill>
            <a:schemeClr val="tx1"/>
          </a:solidFill>
          <a:latin typeface="+mn-lt"/>
          <a:ea typeface="+mn-ea"/>
          <a:cs typeface="+mn-cs"/>
        </a:defRPr>
      </a:lvl6pPr>
      <a:lvl7pPr marL="2743046" algn="l" defTabSz="914349" rtl="0" eaLnBrk="1" latinLnBrk="0" hangingPunct="1">
        <a:defRPr kumimoji="1" sz="1800" kern="1200">
          <a:solidFill>
            <a:schemeClr val="tx1"/>
          </a:solidFill>
          <a:latin typeface="+mn-lt"/>
          <a:ea typeface="+mn-ea"/>
          <a:cs typeface="+mn-cs"/>
        </a:defRPr>
      </a:lvl7pPr>
      <a:lvl8pPr marL="3200222" algn="l" defTabSz="914349" rtl="0" eaLnBrk="1" latinLnBrk="0" hangingPunct="1">
        <a:defRPr kumimoji="1" sz="1800" kern="1200">
          <a:solidFill>
            <a:schemeClr val="tx1"/>
          </a:solidFill>
          <a:latin typeface="+mn-lt"/>
          <a:ea typeface="+mn-ea"/>
          <a:cs typeface="+mn-cs"/>
        </a:defRPr>
      </a:lvl8pPr>
      <a:lvl9pPr marL="3657395" algn="l" defTabSz="914349"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2" imgW="444" imgH="443" progId="TCLayout.ActiveDocument.1">
                  <p:embed/>
                </p:oleObj>
              </mc:Choice>
              <mc:Fallback>
                <p:oleObj name="think-cell スライド" r:id="rId12" imgW="444" imgH="443"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05318402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83711644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3" r:id="rId10"/>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0750819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9" imgW="270" imgH="270" progId="TCLayout.ActiveDocument.1">
                  <p:embed/>
                </p:oleObj>
              </mc:Choice>
              <mc:Fallback>
                <p:oleObj name="think-cell スライド" r:id="rId9" imgW="270" imgH="270" progId="TCLayout.ActiveDocument.1">
                  <p:embed/>
                  <p:pic>
                    <p:nvPicPr>
                      <p:cNvPr id="4" name="オブジェクト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0"/>
            <a:ext cx="4320000" cy="4816800"/>
          </a:xfrm>
          <a:prstGeom prst="rect">
            <a:avLst/>
          </a:prstGeom>
        </p:spPr>
        <p:txBody>
          <a:bodyPr vert="horz" lIns="72000" tIns="72000" rIns="72000" bIns="72000"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6" name="スライド番号プレースホルダ 5"/>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fld id="{55FCF938-2316-427E-825B-C4BB671A345F}" type="slidenum">
              <a:rPr lang="ja-JP" altLang="en-US" smtClean="0"/>
              <a:pPr/>
              <a:t>‹#›</a:t>
            </a:fld>
            <a:endParaRPr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2018.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3320712685"/>
      </p:ext>
    </p:extLst>
  </p:cSld>
  <p:clrMap bg1="lt1" tx1="dk1" bg2="lt2" tx2="dk2" accent1="accent1" accent2="accent2" accent3="accent3" accent4="accent4" accent5="accent5" accent6="accent6" hlink="hlink" folHlink="folHlink"/>
  <p:sldLayoutIdLst>
    <p:sldLayoutId id="2147484032" r:id="rId1"/>
    <p:sldLayoutId id="2147484034" r:id="rId2"/>
    <p:sldLayoutId id="2147484035" r:id="rId3"/>
    <p:sldLayoutId id="2147484037" r:id="rId4"/>
    <p:sldLayoutId id="2147484038" r:id="rId5"/>
    <p:sldLayoutId id="2147484039" r:id="rId6"/>
  </p:sldLayoutIdLst>
  <p:hf hdr="0" ftr="0" dt="0"/>
  <p:txStyles>
    <p:titleStyle>
      <a:lvl1pPr algn="l" defTabSz="914400"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800" indent="-226800" algn="l" defTabSz="914400"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200" indent="-228600" algn="l" defTabSz="914400" rtl="0" eaLnBrk="1" latinLnBrk="0" hangingPunct="1">
        <a:lnSpc>
          <a:spcPct val="106000"/>
        </a:lnSpc>
        <a:spcBef>
          <a:spcPct val="20000"/>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400" indent="-223200" algn="l" defTabSz="914400"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7" imgW="444" imgH="443" progId="TCLayout.ActiveDocument.1">
                  <p:embed/>
                </p:oleObj>
              </mc:Choice>
              <mc:Fallback>
                <p:oleObj name="think-cell スライド" r:id="rId17" imgW="444" imgH="443" progId="TCLayout.ActiveDocument.1">
                  <p:embed/>
                  <p:pic>
                    <p:nvPicPr>
                      <p:cNvPr id="4" name="オブジェクト 3"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2018.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40145453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s/_rels/slide1.xml.rels><?xml version="1.0" encoding="UTF-8" standalone="yes"?><Relationships xmlns="http://schemas.openxmlformats.org/package/2006/relationships"><Relationship Id="rId1" Target="../tags/tag70.xml" Type="http://schemas.openxmlformats.org/officeDocument/2006/relationships/tags"/><Relationship Id="rId2" Target="../slideLayouts/slideLayout33.xml" Type="http://schemas.openxmlformats.org/officeDocument/2006/relationships/slideLayout"/><Relationship Id="rId3" Target="../media/image12.png" Type="http://schemas.openxmlformats.org/officeDocument/2006/relationships/image"/><Relationship Id="rId4" Target="../embeddings/oleObject69.bin" Type="http://schemas.openxmlformats.org/officeDocument/2006/relationships/oleObject"/><Relationship Id="rId5" Target="../media/image3.emf" Type="http://schemas.openxmlformats.org/officeDocument/2006/relationships/image"/></Relationships>
</file>

<file path=ppt/slides/_rels/slide10.xml.rels><?xml version="1.0" encoding="UTF-8" standalone="yes"?><Relationships xmlns="http://schemas.openxmlformats.org/package/2006/relationships"><Relationship Id="rId1" Target="../tags/tag74.xml" Type="http://schemas.openxmlformats.org/officeDocument/2006/relationships/tags"/><Relationship Id="rId2" Target="../slideLayouts/slideLayout38.xml" Type="http://schemas.openxmlformats.org/officeDocument/2006/relationships/slideLayout"/><Relationship Id="rId3" Target="../notesSlides/notesSlide7.xml" Type="http://schemas.openxmlformats.org/officeDocument/2006/relationships/notesSlide"/><Relationship Id="rId4" Target="../embeddings/oleObject73.bin" Type="http://schemas.openxmlformats.org/officeDocument/2006/relationships/oleObject"/><Relationship Id="rId5" Target="../media/image15.emf" Type="http://schemas.openxmlformats.org/officeDocument/2006/relationships/image"/><Relationship Id="rId6"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8.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8.xml" Type="http://schemas.openxmlformats.org/officeDocument/2006/relationships/slideLayout"/></Relationships>
</file>

<file path=ppt/slides/_rels/slide14.xml.rels><?xml version="1.0" encoding="UTF-8" standalone="yes"?><Relationships xmlns="http://schemas.openxmlformats.org/package/2006/relationships"><Relationship Id="rId1" Target="../tags/tag75.xml" Type="http://schemas.openxmlformats.org/officeDocument/2006/relationships/tags"/><Relationship Id="rId2" Target="../slideLayouts/slideLayout37.xml" Type="http://schemas.openxmlformats.org/officeDocument/2006/relationships/slideLayout"/><Relationship Id="rId3" Target="../embeddings/oleObject74.bin" Type="http://schemas.openxmlformats.org/officeDocument/2006/relationships/oleObject"/><Relationship Id="rId4" Target="../media/image17.emf"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8.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36.pn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40.png" Type="http://schemas.openxmlformats.org/officeDocument/2006/relationships/image"/><Relationship Id="rId3" Target="../media/image41.png" Type="http://schemas.openxmlformats.org/officeDocument/2006/relationships/image"/><Relationship Id="rId4" Target="../media/image42.png" Type="http://schemas.openxmlformats.org/officeDocument/2006/relationships/image"/><Relationship Id="rId5" Target="../media/image4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44.pn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8.xml" Type="http://schemas.openxmlformats.org/officeDocument/2006/relationships/slideLayout"/><Relationship Id="rId2" Target="../media/image48.png" Type="http://schemas.openxmlformats.org/officeDocument/2006/relationships/image"/><Relationship Id="rId3" Target="../media/image49.png" Type="http://schemas.openxmlformats.org/officeDocument/2006/relationships/image"/></Relationships>
</file>

<file path=ppt/slides/_rels/slide23.xml.rels><?xml version="1.0" encoding="UTF-8" standalone="yes"?><Relationships xmlns="http://schemas.openxmlformats.org/package/2006/relationships"><Relationship Id="rId1" Target="../tags/tag76.xml" Type="http://schemas.openxmlformats.org/officeDocument/2006/relationships/tags"/><Relationship Id="rId2" Target="../slideLayouts/slideLayout37.xml" Type="http://schemas.openxmlformats.org/officeDocument/2006/relationships/slideLayout"/><Relationship Id="rId3" Target="../embeddings/oleObject75.bin" Type="http://schemas.openxmlformats.org/officeDocument/2006/relationships/oleObject"/><Relationship Id="rId4" Target="../media/image17.emf" Type="http://schemas.openxmlformats.org/officeDocument/2006/relationships/image"/></Relationships>
</file>

<file path=ppt/slides/_rels/slide24.xml.rels><?xml version="1.0" encoding="UTF-8" standalone="yes"?><Relationships xmlns="http://schemas.openxmlformats.org/package/2006/relationships"><Relationship Id="rId1" Target="../tags/tag77.xml" Type="http://schemas.openxmlformats.org/officeDocument/2006/relationships/tags"/><Relationship Id="rId2" Target="../slideLayouts/slideLayout38.xml" Type="http://schemas.openxmlformats.org/officeDocument/2006/relationships/slideLayout"/><Relationship Id="rId3" Target="../embeddings/oleObject76.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tags/tag78.xml" Type="http://schemas.openxmlformats.org/officeDocument/2006/relationships/tags"/><Relationship Id="rId2" Target="../slideLayouts/slideLayout38.xml" Type="http://schemas.openxmlformats.org/officeDocument/2006/relationships/slideLayout"/><Relationship Id="rId3" Target="../embeddings/oleObject77.bin" Type="http://schemas.openxmlformats.org/officeDocument/2006/relationships/oleObject"/><Relationship Id="rId4" Target="../media/image15.emf" Type="http://schemas.openxmlformats.org/officeDocument/2006/relationships/image"/></Relationships>
</file>

<file path=ppt/slides/_rels/slide26.xml.rels><?xml version="1.0" encoding="UTF-8" standalone="yes"?><Relationships xmlns="http://schemas.openxmlformats.org/package/2006/relationships"><Relationship Id="rId1" Target="../tags/tag79.xml" Type="http://schemas.openxmlformats.org/officeDocument/2006/relationships/tags"/><Relationship Id="rId2" Target="../slideLayouts/slideLayout38.xml" Type="http://schemas.openxmlformats.org/officeDocument/2006/relationships/slideLayout"/><Relationship Id="rId3" Target="../embeddings/oleObject78.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27.xml.rels><?xml version="1.0" encoding="UTF-8" standalone="yes"?><Relationships xmlns="http://schemas.openxmlformats.org/package/2006/relationships"><Relationship Id="rId1" Target="../tags/tag80.xml" Type="http://schemas.openxmlformats.org/officeDocument/2006/relationships/tags"/><Relationship Id="rId2" Target="../slideLayouts/slideLayout38.xml" Type="http://schemas.openxmlformats.org/officeDocument/2006/relationships/slideLayout"/><Relationship Id="rId3" Target="../embeddings/oleObject79.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 Id="rId6" Target="../media/image50.png" Type="http://schemas.openxmlformats.org/officeDocument/2006/relationships/image"/></Relationships>
</file>

<file path=ppt/slides/_rels/slide28.xml.rels><?xml version="1.0" encoding="UTF-8" standalone="yes"?><Relationships xmlns="http://schemas.openxmlformats.org/package/2006/relationships"><Relationship Id="rId1" Target="../tags/tag81.xml" Type="http://schemas.openxmlformats.org/officeDocument/2006/relationships/tags"/><Relationship Id="rId2" Target="../slideLayouts/slideLayout38.xml" Type="http://schemas.openxmlformats.org/officeDocument/2006/relationships/slideLayout"/><Relationship Id="rId3" Target="../embeddings/oleObject79.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29.xml.rels><?xml version="1.0" encoding="UTF-8" standalone="yes"?><Relationships xmlns="http://schemas.openxmlformats.org/package/2006/relationships"><Relationship Id="rId1" Target="../tags/tag82.xml" Type="http://schemas.openxmlformats.org/officeDocument/2006/relationships/tags"/><Relationship Id="rId2" Target="../slideLayouts/slideLayout38.xml" Type="http://schemas.openxmlformats.org/officeDocument/2006/relationships/slideLayout"/><Relationship Id="rId3" Target="../embeddings/oleObject80.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7.xml" Type="http://schemas.openxmlformats.org/officeDocument/2006/relationships/slideLayout"/></Relationships>
</file>

<file path=ppt/slides/_rels/slide30.xml.rels><?xml version="1.0" encoding="UTF-8" standalone="yes"?><Relationships xmlns="http://schemas.openxmlformats.org/package/2006/relationships"><Relationship Id="rId1" Target="../tags/tag83.xml" Type="http://schemas.openxmlformats.org/officeDocument/2006/relationships/tags"/><Relationship Id="rId2" Target="../slideLayouts/slideLayout38.xml" Type="http://schemas.openxmlformats.org/officeDocument/2006/relationships/slideLayout"/><Relationship Id="rId3" Target="../embeddings/oleObject81.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 Id="rId6" Target="../media/image51.png" Type="http://schemas.openxmlformats.org/officeDocument/2006/relationships/image"/></Relationships>
</file>

<file path=ppt/slides/_rels/slide31.xml.rels><?xml version="1.0" encoding="UTF-8" standalone="yes"?><Relationships xmlns="http://schemas.openxmlformats.org/package/2006/relationships"><Relationship Id="rId1" Target="../tags/tag84.xml" Type="http://schemas.openxmlformats.org/officeDocument/2006/relationships/tags"/><Relationship Id="rId2" Target="../slideLayouts/slideLayout38.xml" Type="http://schemas.openxmlformats.org/officeDocument/2006/relationships/slideLayout"/><Relationship Id="rId3" Target="../embeddings/oleObject82.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32.xml.rels><?xml version="1.0" encoding="UTF-8" standalone="yes"?><Relationships xmlns="http://schemas.openxmlformats.org/package/2006/relationships"><Relationship Id="rId1" Target="../tags/tag85.xml" Type="http://schemas.openxmlformats.org/officeDocument/2006/relationships/tags"/><Relationship Id="rId2" Target="../slideLayouts/slideLayout38.xml" Type="http://schemas.openxmlformats.org/officeDocument/2006/relationships/slideLayout"/><Relationship Id="rId3" Target="../embeddings/oleObject83.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33.xml.rels><?xml version="1.0" encoding="UTF-8" standalone="yes"?><Relationships xmlns="http://schemas.openxmlformats.org/package/2006/relationships"><Relationship Id="rId1" Target="../tags/tag86.xml" Type="http://schemas.openxmlformats.org/officeDocument/2006/relationships/tags"/><Relationship Id="rId2" Target="../slideLayouts/slideLayout38.xml" Type="http://schemas.openxmlformats.org/officeDocument/2006/relationships/slideLayout"/><Relationship Id="rId3" Target="../embeddings/oleObject84.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34.xml.rels><?xml version="1.0" encoding="UTF-8" standalone="yes"?><Relationships xmlns="http://schemas.openxmlformats.org/package/2006/relationships"><Relationship Id="rId1" Target="../tags/tag87.xml" Type="http://schemas.openxmlformats.org/officeDocument/2006/relationships/tags"/><Relationship Id="rId2" Target="../slideLayouts/slideLayout38.xml" Type="http://schemas.openxmlformats.org/officeDocument/2006/relationships/slideLayout"/><Relationship Id="rId3" Target="../embeddings/oleObject85.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35.xml.rels><?xml version="1.0" encoding="UTF-8" standalone="yes"?><Relationships xmlns="http://schemas.openxmlformats.org/package/2006/relationships"><Relationship Id="rId1" Target="../tags/tag88.xml" Type="http://schemas.openxmlformats.org/officeDocument/2006/relationships/tags"/><Relationship Id="rId2" Target="../slideLayouts/slideLayout38.xml" Type="http://schemas.openxmlformats.org/officeDocument/2006/relationships/slideLayout"/><Relationship Id="rId3" Target="../embeddings/oleObject84.bin" Type="http://schemas.openxmlformats.org/officeDocument/2006/relationships/oleObject"/><Relationship Id="rId4" Target="../media/image15.emf" Type="http://schemas.openxmlformats.org/officeDocument/2006/relationships/image"/><Relationship Id="rId5"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tags/tag71.xml" Type="http://schemas.openxmlformats.org/officeDocument/2006/relationships/tags"/><Relationship Id="rId2" Target="../slideLayouts/slideLayout40.xml" Type="http://schemas.openxmlformats.org/officeDocument/2006/relationships/slideLayout"/><Relationship Id="rId3" Target="../notesSlides/notesSlide1.xml" Type="http://schemas.openxmlformats.org/officeDocument/2006/relationships/notesSlide"/><Relationship Id="rId4" Target="../embeddings/oleObject70.bin" Type="http://schemas.openxmlformats.org/officeDocument/2006/relationships/oleObject"/><Relationship Id="rId5" Target="../media/image13.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0.xml" Type="http://schemas.openxmlformats.org/officeDocument/2006/relationships/slideLayout"/><Relationship Id="rId2" Target="../notesSlides/notesSlide2.xml" Type="http://schemas.openxmlformats.org/officeDocument/2006/relationships/notesSlide"/><Relationship Id="rId3" Target="../media/image1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0.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tags/tag72.xml" Type="http://schemas.openxmlformats.org/officeDocument/2006/relationships/tags"/><Relationship Id="rId2" Target="../slideLayouts/slideLayout40.xml" Type="http://schemas.openxmlformats.org/officeDocument/2006/relationships/slideLayout"/><Relationship Id="rId3" Target="../notesSlides/notesSlide4.xml" Type="http://schemas.openxmlformats.org/officeDocument/2006/relationships/notesSlide"/><Relationship Id="rId4" Target="../embeddings/oleObject71.bin" Type="http://schemas.openxmlformats.org/officeDocument/2006/relationships/oleObject"/><Relationship Id="rId5" Target="../media/image13.emf" Type="http://schemas.openxmlformats.org/officeDocument/2006/relationships/image"/></Relationships>
</file>

<file path=ppt/slides/_rels/slide8.xml.rels><?xml version="1.0" encoding="UTF-8" standalone="yes"?><Relationships xmlns="http://schemas.openxmlformats.org/package/2006/relationships"><Relationship Id="rId1" Target="../tags/tag73.xml" Type="http://schemas.openxmlformats.org/officeDocument/2006/relationships/tags"/><Relationship Id="rId2" Target="../slideLayouts/slideLayout40.xml" Type="http://schemas.openxmlformats.org/officeDocument/2006/relationships/slideLayout"/><Relationship Id="rId3" Target="../notesSlides/notesSlide5.xml" Type="http://schemas.openxmlformats.org/officeDocument/2006/relationships/notesSlide"/><Relationship Id="rId4" Target="../embeddings/oleObject72.bin" Type="http://schemas.openxmlformats.org/officeDocument/2006/relationships/oleObject"/><Relationship Id="rId5" Target="../media/image13.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0.xml" Type="http://schemas.openxmlformats.org/officeDocument/2006/relationships/slideLayout"/><Relationship Id="rId2" Target="../notesSlides/notesSlide6.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925" y="1121888"/>
            <a:ext cx="4842201" cy="4604396"/>
          </a:xfrm>
          <a:prstGeom prst="rect">
            <a:avLst/>
          </a:prstGeom>
        </p:spPr>
      </p:pic>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295772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6" name="オブジェクト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タイトル 2"/>
          <p:cNvSpPr>
            <a:spLocks noGrp="1"/>
          </p:cNvSpPr>
          <p:nvPr>
            <p:ph type="ctrTitle"/>
          </p:nvPr>
        </p:nvSpPr>
        <p:spPr bwMode="gray">
          <a:xfrm>
            <a:off x="415924" y="2463615"/>
            <a:ext cx="4716463" cy="615553"/>
          </a:xfrm>
        </p:spPr>
        <p:txBody>
          <a:bodyPr/>
          <a:lstStyle/>
          <a:p>
            <a:r>
              <a:rPr lang="ja-JP" altLang="en-US" sz="2400" dirty="0"/>
              <a:t>「ビジネスと人権」に関する企業研修</a:t>
            </a:r>
            <a:endParaRPr kumimoji="1" lang="ja-JP" altLang="en-US" sz="2400" dirty="0"/>
          </a:p>
        </p:txBody>
      </p:sp>
      <p:sp>
        <p:nvSpPr>
          <p:cNvPr id="4" name="サブタイトル 3"/>
          <p:cNvSpPr>
            <a:spLocks noGrp="1"/>
          </p:cNvSpPr>
          <p:nvPr>
            <p:ph type="subTitle" idx="1"/>
          </p:nvPr>
        </p:nvSpPr>
        <p:spPr bwMode="gray">
          <a:xfrm>
            <a:off x="417599" y="3424086"/>
            <a:ext cx="4716463" cy="492443"/>
          </a:xfrm>
        </p:spPr>
        <p:txBody>
          <a:bodyPr/>
          <a:lstStyle/>
          <a:p>
            <a:r>
              <a:rPr lang="ja-JP" altLang="en-US" sz="1800" dirty="0"/>
              <a:t>投影資料（</a:t>
            </a:r>
            <a:r>
              <a:rPr lang="en-US" altLang="ja-JP" sz="1800" dirty="0"/>
              <a:t>PowerPoint</a:t>
            </a:r>
            <a:r>
              <a:rPr lang="ja-JP" altLang="en-US" sz="1800" dirty="0"/>
              <a:t>）</a:t>
            </a:r>
          </a:p>
        </p:txBody>
      </p:sp>
      <p:sp>
        <p:nvSpPr>
          <p:cNvPr id="8" name="サブタイトル 3"/>
          <p:cNvSpPr txBox="1">
            <a:spLocks/>
          </p:cNvSpPr>
          <p:nvPr/>
        </p:nvSpPr>
        <p:spPr bwMode="gray">
          <a:xfrm>
            <a:off x="417599" y="3104909"/>
            <a:ext cx="4716463" cy="492443"/>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endParaRPr lang="ja-JP" altLang="en-US" sz="1400" dirty="0">
              <a:latin typeface="Calibri" panose="020F0502020204030204" pitchFamily="34" charset="0"/>
            </a:endParaRPr>
          </a:p>
        </p:txBody>
      </p:sp>
    </p:spTree>
    <p:extLst>
      <p:ext uri="{BB962C8B-B14F-4D97-AF65-F5344CB8AC3E}">
        <p14:creationId xmlns:p14="http://schemas.microsoft.com/office/powerpoint/2010/main" val="286734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244" imgH="246" progId="TCLayout.ActiveDocument.1">
                  <p:embed/>
                </p:oleObj>
              </mc:Choice>
              <mc:Fallback>
                <p:oleObj name="think-cell スライド" r:id="rId4" imgW="244" imgH="246" progId="TCLayout.ActiveDocument.1">
                  <p:embed/>
                  <p:pic>
                    <p:nvPicPr>
                      <p:cNvPr id="18" name="オブジェクト 1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企業による人権への取組の必要性と影響</a:t>
            </a:r>
          </a:p>
        </p:txBody>
      </p:sp>
      <p:sp>
        <p:nvSpPr>
          <p:cNvPr id="110" name="正方形/長方形 109"/>
          <p:cNvSpPr/>
          <p:nvPr/>
        </p:nvSpPr>
        <p:spPr>
          <a:xfrm>
            <a:off x="238022" y="647544"/>
            <a:ext cx="7856893" cy="677108"/>
          </a:xfrm>
          <a:prstGeom prst="rect">
            <a:avLst/>
          </a:prstGeom>
        </p:spPr>
        <p:txBody>
          <a:bodyPr wrap="square">
            <a:spAutoFit/>
          </a:bodyPr>
          <a:lstStyle/>
          <a:p>
            <a:pPr algn="ctr"/>
            <a:r>
              <a:rPr lang="ja-JP" altLang="en-US" dirty="0">
                <a:latin typeface="Calibri" panose="020F0502020204030204" pitchFamily="34" charset="0"/>
                <a:cs typeface="Calibri" panose="020F0502020204030204" pitchFamily="34" charset="0"/>
              </a:rPr>
              <a:t>人権に関する取組の充実又は不足は、事業に様々な影響をもたらします</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（下記の表にて正の影響を（＋）、負の影響を（−）と表記）</a:t>
            </a:r>
          </a:p>
        </p:txBody>
      </p:sp>
      <p:graphicFrame>
        <p:nvGraphicFramePr>
          <p:cNvPr id="34" name="表 33"/>
          <p:cNvGraphicFramePr>
            <a:graphicFrameLocks noGrp="1"/>
          </p:cNvGraphicFramePr>
          <p:nvPr>
            <p:extLst>
              <p:ext uri="{D42A27DB-BD31-4B8C-83A1-F6EECF244321}">
                <p14:modId xmlns:p14="http://schemas.microsoft.com/office/powerpoint/2010/main" val="60204650"/>
              </p:ext>
            </p:extLst>
          </p:nvPr>
        </p:nvGraphicFramePr>
        <p:xfrm>
          <a:off x="2686684" y="1340444"/>
          <a:ext cx="7063129" cy="5264105"/>
        </p:xfrm>
        <a:graphic>
          <a:graphicData uri="http://schemas.openxmlformats.org/drawingml/2006/table">
            <a:tbl>
              <a:tblPr>
                <a:tableStyleId>{5C22544A-7EE6-4342-B048-85BDC9FD1C3A}</a:tableStyleId>
              </a:tblPr>
              <a:tblGrid>
                <a:gridCol w="1149375">
                  <a:extLst>
                    <a:ext uri="{9D8B030D-6E8A-4147-A177-3AD203B41FA5}">
                      <a16:colId xmlns:a16="http://schemas.microsoft.com/office/drawing/2014/main" val="2756565791"/>
                    </a:ext>
                  </a:extLst>
                </a:gridCol>
                <a:gridCol w="1302731">
                  <a:extLst>
                    <a:ext uri="{9D8B030D-6E8A-4147-A177-3AD203B41FA5}">
                      <a16:colId xmlns:a16="http://schemas.microsoft.com/office/drawing/2014/main" val="3779262299"/>
                    </a:ext>
                  </a:extLst>
                </a:gridCol>
                <a:gridCol w="4611023">
                  <a:extLst>
                    <a:ext uri="{9D8B030D-6E8A-4147-A177-3AD203B41FA5}">
                      <a16:colId xmlns:a16="http://schemas.microsoft.com/office/drawing/2014/main" val="2710183983"/>
                    </a:ext>
                  </a:extLst>
                </a:gridCol>
              </a:tblGrid>
              <a:tr h="401062">
                <a:tc rowSpan="9">
                  <a:txBody>
                    <a:bodyPr/>
                    <a:lstStyle/>
                    <a:p>
                      <a:pPr algn="l" fontAlgn="ctr"/>
                      <a:r>
                        <a:rPr lang="ja-JP" altLang="en-US" sz="1600" b="0" i="0" u="none" strike="noStrike" dirty="0">
                          <a:effectLst/>
                          <a:latin typeface="Calibri" panose="020F0502020204030204" pitchFamily="34" charset="0"/>
                          <a:ea typeface="+mn-ea"/>
                        </a:rPr>
                        <a:t>業績への</a:t>
                      </a:r>
                      <a:endParaRPr lang="en-US" altLang="ja-JP" sz="1600" b="0" i="0" u="none" strike="noStrike" dirty="0">
                        <a:effectLst/>
                        <a:latin typeface="Calibri" panose="020F0502020204030204" pitchFamily="34" charset="0"/>
                        <a:ea typeface="+mn-ea"/>
                      </a:endParaRPr>
                    </a:p>
                    <a:p>
                      <a:pPr algn="l" fontAlgn="ctr"/>
                      <a:r>
                        <a:rPr lang="ja-JP" altLang="en-US" sz="1600" b="0" i="0" u="none" strike="noStrike" dirty="0">
                          <a:effectLst/>
                          <a:latin typeface="Calibri" panose="020F0502020204030204" pitchFamily="34" charset="0"/>
                          <a:ea typeface="+mn-ea"/>
                        </a:rPr>
                        <a:t>影響</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rowSpan="5">
                  <a:txBody>
                    <a:bodyPr/>
                    <a:lstStyle/>
                    <a:p>
                      <a:pPr algn="l" fontAlgn="ctr"/>
                      <a:r>
                        <a:rPr lang="ja-JP" altLang="en-US" sz="1600" b="0" i="0" u="none" strike="noStrike" dirty="0">
                          <a:solidFill>
                            <a:srgbClr val="000000"/>
                          </a:solidFill>
                          <a:effectLst/>
                          <a:latin typeface="Calibri" panose="020F0502020204030204" pitchFamily="34" charset="0"/>
                          <a:ea typeface="+mn-ea"/>
                        </a:rPr>
                        <a:t>売上の増減</a:t>
                      </a: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effectLst/>
                          <a:latin typeface="Calibri" panose="020F0502020204030204" pitchFamily="34" charset="0"/>
                          <a:ea typeface="+mn-ea"/>
                        </a:rPr>
                        <a:t>(a) </a:t>
                      </a:r>
                      <a:r>
                        <a:rPr lang="ja-JP" altLang="en-US" sz="1400" b="1" i="0" u="none" strike="noStrike" dirty="0">
                          <a:effectLst/>
                          <a:latin typeface="Calibri" panose="020F0502020204030204" pitchFamily="34" charset="0"/>
                          <a:ea typeface="+mn-ea"/>
                        </a:rPr>
                        <a:t>新規顧客の開拓・既存顧客との</a:t>
                      </a:r>
                      <a:r>
                        <a:rPr lang="ja-JP" altLang="en-US" sz="1400" b="1" i="0" u="none" strike="noStrike">
                          <a:effectLst/>
                          <a:latin typeface="Calibri" panose="020F0502020204030204" pitchFamily="34" charset="0"/>
                          <a:ea typeface="+mn-ea"/>
                        </a:rPr>
                        <a:t>関係強化（＋）</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4809290"/>
                  </a:ext>
                </a:extLst>
              </a:tr>
              <a:tr h="450882">
                <a:tc vMerge="1">
                  <a:txBody>
                    <a:bodyPr/>
                    <a:lstStyle/>
                    <a:p>
                      <a:endParaRPr kumimoji="1" lang="ja-JP" altLang="en-US"/>
                    </a:p>
                  </a:txBody>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baseline="0" dirty="0">
                          <a:effectLst/>
                          <a:latin typeface="Calibri" panose="020F0502020204030204" pitchFamily="34" charset="0"/>
                          <a:ea typeface="+mn-ea"/>
                        </a:rPr>
                        <a:t>(b)</a:t>
                      </a:r>
                      <a:r>
                        <a:rPr lang="ja-JP" altLang="en-US" sz="1400" b="1" i="0" u="none" strike="noStrike" baseline="0" dirty="0">
                          <a:effectLst/>
                          <a:latin typeface="Calibri" panose="020F0502020204030204" pitchFamily="34" charset="0"/>
                          <a:ea typeface="+mn-ea"/>
                        </a:rPr>
                        <a:t>商品等の差別的要素や欠陥による販売停止・事業撤退（−）</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2343283"/>
                  </a:ext>
                </a:extLst>
              </a:tr>
              <a:tr h="385086">
                <a:tc vMerge="1">
                  <a:txBody>
                    <a:bodyPr/>
                    <a:lstStyle/>
                    <a:p>
                      <a:endParaRPr kumimoji="1" lang="ja-JP" altLang="en-US"/>
                    </a:p>
                  </a:txBody>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(c)</a:t>
                      </a:r>
                      <a:r>
                        <a:rPr lang="ja-JP" altLang="en-US" sz="1400" b="1" i="0" u="none" strike="noStrike" dirty="0">
                          <a:effectLst/>
                          <a:latin typeface="Calibri" panose="020F0502020204030204" pitchFamily="34" charset="0"/>
                          <a:ea typeface="+mn-ea"/>
                        </a:rPr>
                        <a:t>従業員離反による業務停滞・事業停止（−）</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662548"/>
                  </a:ext>
                </a:extLst>
              </a:tr>
              <a:tr h="445018">
                <a:tc vMerge="1">
                  <a:txBody>
                    <a:bodyPr/>
                    <a:lstStyle/>
                    <a:p>
                      <a:endParaRPr kumimoji="1" lang="ja-JP" altLang="en-US"/>
                    </a:p>
                  </a:txBody>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(d)</a:t>
                      </a:r>
                      <a:r>
                        <a:rPr lang="ja-JP" altLang="en-US" sz="1400" b="1" i="0" u="none" strike="noStrike">
                          <a:effectLst/>
                          <a:latin typeface="Calibri" panose="020F0502020204030204" pitchFamily="34" charset="0"/>
                          <a:ea typeface="+mn-ea"/>
                        </a:rPr>
                        <a:t>既存顧客や政府との取引停止（−）</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839602"/>
                  </a:ext>
                </a:extLst>
              </a:tr>
              <a:tr h="398174">
                <a:tc vMerge="1">
                  <a:txBody>
                    <a:bodyPr/>
                    <a:lstStyle/>
                    <a:p>
                      <a:endParaRPr kumimoji="1" lang="ja-JP" altLang="en-US"/>
                    </a:p>
                  </a:txBody>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(e)</a:t>
                      </a:r>
                      <a:r>
                        <a:rPr lang="ja-JP" altLang="en-US" sz="1400" b="1" i="0" u="none" strike="noStrike">
                          <a:effectLst/>
                          <a:latin typeface="Calibri" panose="020F0502020204030204" pitchFamily="34" charset="0"/>
                          <a:ea typeface="+mn-ea"/>
                        </a:rPr>
                        <a:t>不買運動の発生（−）</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4123"/>
                  </a:ext>
                </a:extLst>
              </a:tr>
              <a:tr h="41711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rowSpan="4">
                  <a:txBody>
                    <a:bodyPr/>
                    <a:lstStyle/>
                    <a:p>
                      <a:pPr algn="l" fontAlgn="ctr"/>
                      <a:r>
                        <a:rPr lang="ja-JP" altLang="en-US" sz="1600" b="0" i="0" u="none" strike="noStrike">
                          <a:solidFill>
                            <a:schemeClr val="dk1"/>
                          </a:solidFill>
                          <a:effectLst/>
                          <a:latin typeface="Calibri" panose="020F0502020204030204" pitchFamily="34" charset="0"/>
                          <a:ea typeface="+mn-ea"/>
                        </a:rPr>
                        <a:t>コストの増減</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effectLst/>
                          <a:latin typeface="Calibri" panose="020F0502020204030204" pitchFamily="34" charset="0"/>
                          <a:ea typeface="+mn-ea"/>
                        </a:rPr>
                        <a:t>(f)</a:t>
                      </a:r>
                      <a:r>
                        <a:rPr lang="ja-JP" altLang="en-US" sz="1400" b="1" i="0" u="none" strike="noStrike">
                          <a:effectLst/>
                          <a:latin typeface="Calibri" panose="020F0502020204030204" pitchFamily="34" charset="0"/>
                          <a:ea typeface="+mn-ea"/>
                        </a:rPr>
                        <a:t>生産性の向上（＋）</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388756"/>
                  </a:ext>
                </a:extLst>
              </a:tr>
              <a:tr h="421596">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en-US" altLang="ja-JP" sz="1400" b="1" i="0" u="none" strike="noStrike" dirty="0">
                          <a:effectLst/>
                          <a:latin typeface="Calibri" panose="020F0502020204030204" pitchFamily="34" charset="0"/>
                          <a:ea typeface="+mn-ea"/>
                        </a:rPr>
                        <a:t>(g)</a:t>
                      </a:r>
                      <a:r>
                        <a:rPr lang="ja-JP" altLang="en-US" sz="1400" b="1" i="0" u="none" strike="noStrike">
                          <a:effectLst/>
                          <a:latin typeface="Calibri" panose="020F0502020204030204" pitchFamily="34" charset="0"/>
                          <a:ea typeface="+mn-ea"/>
                        </a:rPr>
                        <a:t>採用力・人材定着率の向上</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低下（＋</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8665473"/>
                  </a:ext>
                </a:extLst>
              </a:tr>
              <a:tr h="456729">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(h)</a:t>
                      </a:r>
                      <a:r>
                        <a:rPr lang="ja-JP" altLang="en-US" sz="1400" b="1" i="0" u="none" strike="noStrike">
                          <a:solidFill>
                            <a:srgbClr val="000000"/>
                          </a:solidFill>
                          <a:effectLst/>
                          <a:latin typeface="Calibri" panose="020F0502020204030204" pitchFamily="34" charset="0"/>
                          <a:ea typeface="+mn-ea"/>
                        </a:rPr>
                        <a:t>罰金の発生（−）</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9433472"/>
                  </a:ext>
                </a:extLst>
              </a:tr>
              <a:tr h="409885">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vMerge="1">
                  <a:txBody>
                    <a:bodyPr/>
                    <a:lstStyle/>
                    <a:p>
                      <a:pPr algn="l" fontAlgn="ct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a:t>
                      </a:r>
                      <a:r>
                        <a:rPr lang="en-US" altLang="ja-JP" sz="1400" b="1" i="0" u="none" strike="noStrike" dirty="0" err="1">
                          <a:solidFill>
                            <a:srgbClr val="000000"/>
                          </a:solidFill>
                          <a:effectLst/>
                          <a:latin typeface="Calibri" panose="020F0502020204030204" pitchFamily="34" charset="0"/>
                          <a:ea typeface="+mn-ea"/>
                        </a:rPr>
                        <a:t>i</a:t>
                      </a:r>
                      <a:r>
                        <a:rPr lang="en-US" altLang="ja-JP" sz="1400" b="1" i="0" u="none" strike="noStrike" dirty="0">
                          <a:solidFill>
                            <a:srgbClr val="000000"/>
                          </a:solidFill>
                          <a:effectLst/>
                          <a:latin typeface="Calibri" panose="020F0502020204030204" pitchFamily="34" charset="0"/>
                          <a:ea typeface="+mn-ea"/>
                        </a:rPr>
                        <a:t>)</a:t>
                      </a:r>
                      <a:r>
                        <a:rPr lang="ja-JP" altLang="en-US" sz="1400" b="1" i="0" u="none" strike="noStrike">
                          <a:solidFill>
                            <a:srgbClr val="000000"/>
                          </a:solidFill>
                          <a:effectLst/>
                          <a:latin typeface="Calibri" panose="020F0502020204030204" pitchFamily="34" charset="0"/>
                          <a:ea typeface="+mn-ea"/>
                        </a:rPr>
                        <a:t>訴訟提起・損害賠償の発生（−）</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9614760"/>
                  </a:ext>
                </a:extLst>
              </a:tr>
              <a:tr h="386463">
                <a:tc rowSpan="3" grid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600" b="0" i="0" u="none" strike="noStrike" dirty="0">
                          <a:effectLst/>
                          <a:latin typeface="Calibri" panose="020F0502020204030204" pitchFamily="34" charset="0"/>
                          <a:ea typeface="+mn-ea"/>
                        </a:rPr>
                        <a:t>企業価値への影響</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rowSpan="3" hMerge="1">
                  <a:txBody>
                    <a:bodyPr/>
                    <a:lstStyle/>
                    <a:p>
                      <a:endParaRPr kumimoji="1" lang="ja-JP" altLang="en-US"/>
                    </a:p>
                  </a:txBody>
                  <a:tcPr/>
                </a:tc>
                <a:tc>
                  <a:txBody>
                    <a:bodyPr/>
                    <a:lstStyle/>
                    <a:p>
                      <a:pPr algn="l" fontAlgn="ctr"/>
                      <a:r>
                        <a:rPr lang="en-US" altLang="ja-JP" sz="1400" b="1" i="0" u="none" strike="noStrike" dirty="0">
                          <a:effectLst/>
                          <a:latin typeface="Calibri" panose="020F0502020204030204" pitchFamily="34" charset="0"/>
                          <a:ea typeface="+mn-ea"/>
                        </a:rPr>
                        <a:t>(j) </a:t>
                      </a:r>
                      <a:r>
                        <a:rPr lang="ja-JP" altLang="en-US" sz="1400" b="1" i="0" u="none" strike="noStrike">
                          <a:effectLst/>
                          <a:latin typeface="Calibri" panose="020F0502020204030204" pitchFamily="34" charset="0"/>
                          <a:ea typeface="+mn-ea"/>
                        </a:rPr>
                        <a:t>投資家や消費者等の評価の向上</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低下（＋</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306035"/>
                  </a:ext>
                </a:extLst>
              </a:tr>
              <a:tr h="510306">
                <a:tc gridSpan="2"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hMerge="1" vMerge="1">
                  <a:txBody>
                    <a:bodyPr/>
                    <a:lstStyle/>
                    <a:p>
                      <a:endParaRPr kumimoji="1" lang="ja-JP" altLang="en-US"/>
                    </a:p>
                  </a:txBody>
                  <a:tcPr/>
                </a:tc>
                <a:tc>
                  <a:txBody>
                    <a:bodyPr/>
                    <a:lstStyle/>
                    <a:p>
                      <a:pPr algn="l" fontAlgn="ctr"/>
                      <a:r>
                        <a:rPr lang="en-US" altLang="ja-JP" sz="1400" b="1" i="0" u="none" strike="noStrike" dirty="0">
                          <a:effectLst/>
                          <a:latin typeface="Calibri" panose="020F0502020204030204" pitchFamily="34" charset="0"/>
                          <a:ea typeface="+mn-ea"/>
                        </a:rPr>
                        <a:t>(k) </a:t>
                      </a:r>
                      <a:r>
                        <a:rPr lang="ja-JP" altLang="en-US" sz="1400" b="1" i="0" u="none" strike="noStrike">
                          <a:effectLst/>
                          <a:latin typeface="Calibri" panose="020F0502020204030204" pitchFamily="34" charset="0"/>
                          <a:ea typeface="+mn-ea"/>
                        </a:rPr>
                        <a:t>株式の上昇</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下落（＋</a:t>
                      </a:r>
                      <a:r>
                        <a:rPr lang="en-US" altLang="ja-JP" sz="1400" b="1" i="0" u="none" strike="noStrike" dirty="0">
                          <a:effectLst/>
                          <a:latin typeface="Calibri" panose="020F0502020204030204" pitchFamily="34" charset="0"/>
                          <a:ea typeface="+mn-ea"/>
                        </a:rPr>
                        <a:t>/</a:t>
                      </a:r>
                      <a:r>
                        <a:rPr lang="ja-JP" altLang="en-US" sz="1400" b="1" i="0" u="none" strike="noStrike">
                          <a:effectLst/>
                          <a:latin typeface="Calibri" panose="020F0502020204030204" pitchFamily="34" charset="0"/>
                          <a:ea typeface="+mn-ea"/>
                        </a:rPr>
                        <a:t>−）</a:t>
                      </a:r>
                      <a:endParaRPr lang="ja-JP" altLang="en-US" sz="1400" b="1"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944148"/>
                  </a:ext>
                </a:extLst>
              </a:tr>
              <a:tr h="544274">
                <a:tc gridSpan="2" vMerge="1">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hMerge="1" vMerge="1">
                  <a:txBody>
                    <a:bodyPr/>
                    <a:lstStyle/>
                    <a:p>
                      <a:endParaRPr kumimoji="1" lang="ja-JP" altLang="en-US"/>
                    </a:p>
                  </a:txBody>
                  <a:tcPr/>
                </a:tc>
                <a:tc>
                  <a:txBody>
                    <a:bodyPr/>
                    <a:lstStyle/>
                    <a:p>
                      <a:pPr algn="l" fontAlgn="ctr"/>
                      <a:r>
                        <a:rPr lang="en-US" altLang="ja-JP" sz="1400" b="1" i="0" u="none" strike="noStrike" dirty="0">
                          <a:solidFill>
                            <a:srgbClr val="000000"/>
                          </a:solidFill>
                          <a:effectLst/>
                          <a:latin typeface="Calibri" panose="020F0502020204030204" pitchFamily="34" charset="0"/>
                          <a:ea typeface="+mn-ea"/>
                        </a:rPr>
                        <a:t>(l)</a:t>
                      </a:r>
                      <a:r>
                        <a:rPr lang="ja-JP" altLang="en-US" sz="1400" b="1" i="0" u="none" strike="noStrike" dirty="0">
                          <a:solidFill>
                            <a:srgbClr val="000000"/>
                          </a:solidFill>
                          <a:effectLst/>
                          <a:latin typeface="Calibri" panose="020F0502020204030204" pitchFamily="34" charset="0"/>
                          <a:ea typeface="+mn-ea"/>
                        </a:rPr>
                        <a:t>ダイベストメント（投資</a:t>
                      </a:r>
                      <a:r>
                        <a:rPr lang="ja-JP" altLang="en-US" sz="1400" b="1" i="0" u="none" strike="noStrike" dirty="0">
                          <a:solidFill>
                            <a:schemeClr val="tx1"/>
                          </a:solidFill>
                          <a:effectLst/>
                          <a:latin typeface="Calibri" panose="020F0502020204030204" pitchFamily="34" charset="0"/>
                          <a:ea typeface="+mn-ea"/>
                        </a:rPr>
                        <a:t>引揚げ</a:t>
                      </a:r>
                      <a:r>
                        <a:rPr lang="ja-JP" altLang="en-US" sz="1400" b="1" i="0" u="none" strike="noStrike" dirty="0">
                          <a:solidFill>
                            <a:srgbClr val="000000"/>
                          </a:solidFill>
                          <a:effectLst/>
                          <a:latin typeface="Calibri" panose="020F0502020204030204" pitchFamily="34" charset="0"/>
                          <a:ea typeface="+mn-ea"/>
                        </a:rPr>
                        <a:t>）（−）</a:t>
                      </a: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9042589"/>
                  </a:ext>
                </a:extLst>
              </a:tr>
            </a:tbl>
          </a:graphicData>
        </a:graphic>
      </p:graphicFrame>
      <p:sp>
        <p:nvSpPr>
          <p:cNvPr id="49" name="二等辺三角形 48"/>
          <p:cNvSpPr/>
          <p:nvPr/>
        </p:nvSpPr>
        <p:spPr bwMode="gray">
          <a:xfrm rot="5400000">
            <a:off x="827216" y="3854930"/>
            <a:ext cx="3188261" cy="235135"/>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baseline="0" dirty="0">
              <a:latin typeface="Calibri" panose="020F0502020204030204" pitchFamily="34" charset="0"/>
              <a:cs typeface="Calibri" panose="020F0502020204030204" pitchFamily="34" charset="0"/>
            </a:endParaRPr>
          </a:p>
        </p:txBody>
      </p:sp>
      <p:sp>
        <p:nvSpPr>
          <p:cNvPr id="48" name="正方形/長方形 47"/>
          <p:cNvSpPr/>
          <p:nvPr/>
        </p:nvSpPr>
        <p:spPr>
          <a:xfrm>
            <a:off x="238022" y="2006257"/>
            <a:ext cx="1917988" cy="3715931"/>
          </a:xfrm>
          <a:prstGeom prst="rect">
            <a:avLst/>
          </a:prstGeom>
          <a:solidFill>
            <a:srgbClr val="0B6AB4"/>
          </a:solidFill>
          <a:ln w="3175"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a:solidFill>
                  <a:schemeClr val="bg1"/>
                </a:solidFill>
                <a:latin typeface="Calibri" panose="020F0502020204030204" pitchFamily="34" charset="0"/>
                <a:ea typeface="ＭＳ Ｐゴシック"/>
                <a:cs typeface="Calibri" panose="020F0502020204030204" pitchFamily="34" charset="0"/>
              </a:rPr>
              <a:t>事業活動における</a:t>
            </a:r>
            <a:endParaRPr kumimoji="1" lang="en-US" altLang="ja-JP" sz="1600" kern="0" dirty="0">
              <a:solidFill>
                <a:schemeClr val="bg1"/>
              </a:solidFill>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a:solidFill>
                  <a:schemeClr val="bg1"/>
                </a:solidFill>
                <a:latin typeface="Calibri" panose="020F0502020204030204" pitchFamily="34" charset="0"/>
                <a:ea typeface="ＭＳ Ｐゴシック"/>
                <a:cs typeface="Calibri" panose="020F0502020204030204" pitchFamily="34" charset="0"/>
              </a:rPr>
              <a:t>人権に関する取組</a:t>
            </a:r>
            <a:endParaRPr kumimoji="1" lang="en-US" altLang="ja-JP" sz="1600" kern="0" dirty="0">
              <a:solidFill>
                <a:schemeClr val="bg1"/>
              </a:solidFill>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p:txBody>
      </p:sp>
      <p:sp>
        <p:nvSpPr>
          <p:cNvPr id="21" name="ホームベース 20"/>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 name="角丸四角形 1">
            <a:extLst>
              <a:ext uri="{FF2B5EF4-FFF2-40B4-BE49-F238E27FC236}">
                <a16:creationId xmlns:a16="http://schemas.microsoft.com/office/drawing/2014/main" id="{A738410A-E240-D84A-829F-2E0042F2031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cxnSp>
        <p:nvCxnSpPr>
          <p:cNvPr id="13" name="直線コネクタ 12"/>
          <p:cNvCxnSpPr>
            <a:cxnSpLocks/>
          </p:cNvCxnSpPr>
          <p:nvPr/>
        </p:nvCxnSpPr>
        <p:spPr>
          <a:xfrm>
            <a:off x="129396" y="974024"/>
            <a:ext cx="815807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93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785730-CAF0-6C75-E4D7-24A7F9FA4FDD}"/>
              </a:ext>
            </a:extLst>
          </p:cNvPr>
          <p:cNvSpPr>
            <a:spLocks noGrp="1"/>
          </p:cNvSpPr>
          <p:nvPr>
            <p:ph type="sldNum" sz="quarter" idx="11"/>
          </p:nvPr>
        </p:nvSpPr>
        <p:spPr/>
        <p:txBody>
          <a:bodyPr/>
          <a:lstStyle/>
          <a:p>
            <a:fld id="{AA5FCFE5-FE56-4EF1-80A8-07776887C2A1}" type="slidenum">
              <a:rPr lang="ja-JP" altLang="en-US" smtClean="0"/>
              <a:pPr/>
              <a:t>11</a:t>
            </a:fld>
            <a:endParaRPr lang="ja-JP" altLang="en-US" dirty="0"/>
          </a:p>
        </p:txBody>
      </p:sp>
      <p:grpSp>
        <p:nvGrpSpPr>
          <p:cNvPr id="5" name="グループ化 4">
            <a:extLst>
              <a:ext uri="{FF2B5EF4-FFF2-40B4-BE49-F238E27FC236}">
                <a16:creationId xmlns:a16="http://schemas.microsoft.com/office/drawing/2014/main" id="{25C51351-EA29-1D5A-E012-628BA0ED84FA}"/>
              </a:ext>
            </a:extLst>
          </p:cNvPr>
          <p:cNvGrpSpPr/>
          <p:nvPr/>
        </p:nvGrpSpPr>
        <p:grpSpPr>
          <a:xfrm>
            <a:off x="507000" y="1517755"/>
            <a:ext cx="4060988" cy="627333"/>
            <a:chOff x="593244" y="1828245"/>
            <a:chExt cx="2940207" cy="454197"/>
          </a:xfrm>
        </p:grpSpPr>
        <p:sp>
          <p:nvSpPr>
            <p:cNvPr id="6" name="角丸四角形 5">
              <a:extLst>
                <a:ext uri="{FF2B5EF4-FFF2-40B4-BE49-F238E27FC236}">
                  <a16:creationId xmlns:a16="http://schemas.microsoft.com/office/drawing/2014/main" id="{76BCBE9E-E239-DDB8-8568-810D4DF31495}"/>
                </a:ext>
              </a:extLst>
            </p:cNvPr>
            <p:cNvSpPr/>
            <p:nvPr/>
          </p:nvSpPr>
          <p:spPr bwMode="gray">
            <a:xfrm>
              <a:off x="988895" y="1881626"/>
              <a:ext cx="2341261"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1800" b="1"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新規顧客の開拓・</a:t>
              </a:r>
              <a:br>
                <a:rPr kumimoji="1" lang="en-US" altLang="ja-JP" sz="1800" b="1" dirty="0">
                  <a:solidFill>
                    <a:prstClr val="black"/>
                  </a:solidFill>
                  <a:latin typeface="Calibri" panose="020F0502020204030204" pitchFamily="34" charset="0"/>
                  <a:ea typeface="ＭＳ Ｐゴシック"/>
                  <a:cs typeface="Calibri" panose="020F0502020204030204" pitchFamily="34" charset="0"/>
                </a:rPr>
              </a:br>
              <a:r>
                <a:rPr kumimoji="1" lang="ja-JP" altLang="en-US" sz="1800" b="1"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既存顧客との関係強化（＋）</a:t>
              </a:r>
            </a:p>
          </p:txBody>
        </p:sp>
        <p:sp>
          <p:nvSpPr>
            <p:cNvPr id="7" name="楕円 31">
              <a:extLst>
                <a:ext uri="{FF2B5EF4-FFF2-40B4-BE49-F238E27FC236}">
                  <a16:creationId xmlns:a16="http://schemas.microsoft.com/office/drawing/2014/main" id="{81FCED8C-C8A4-9D5B-3591-0D7EF5AD1834}"/>
                </a:ext>
              </a:extLst>
            </p:cNvPr>
            <p:cNvSpPr/>
            <p:nvPr/>
          </p:nvSpPr>
          <p:spPr bwMode="gray">
            <a:xfrm>
              <a:off x="593244" y="1828245"/>
              <a:ext cx="351174" cy="351173"/>
            </a:xfrm>
            <a:prstGeom prst="ellipse">
              <a:avLst/>
            </a:prstGeom>
            <a:solidFill>
              <a:srgbClr val="ED8B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8" name="直線コネクタ 7">
              <a:extLst>
                <a:ext uri="{FF2B5EF4-FFF2-40B4-BE49-F238E27FC236}">
                  <a16:creationId xmlns:a16="http://schemas.microsoft.com/office/drawing/2014/main" id="{C03E1009-24F7-8EC5-E7BB-85CE96BEFAE4}"/>
                </a:ext>
              </a:extLst>
            </p:cNvPr>
            <p:cNvCxnSpPr/>
            <p:nvPr/>
          </p:nvCxnSpPr>
          <p:spPr bwMode="gray">
            <a:xfrm>
              <a:off x="888458" y="2282442"/>
              <a:ext cx="2644993" cy="0"/>
            </a:xfrm>
            <a:prstGeom prst="line">
              <a:avLst/>
            </a:prstGeom>
            <a:ln w="19050">
              <a:solidFill>
                <a:srgbClr val="ED8B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D033A6FC-1C58-9D2B-ECA6-AFF6CB93AFD8}"/>
              </a:ext>
            </a:extLst>
          </p:cNvPr>
          <p:cNvSpPr/>
          <p:nvPr/>
        </p:nvSpPr>
        <p:spPr bwMode="gray">
          <a:xfrm>
            <a:off x="417000" y="2240083"/>
            <a:ext cx="4357688" cy="845966"/>
          </a:xfrm>
          <a:prstGeom prst="rect">
            <a:avLst/>
          </a:prstGeom>
          <a:solidFill>
            <a:srgbClr val="FFCD00"/>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消費者や企業の</a:t>
            </a:r>
            <a:r>
              <a:rPr lang="ja-JP" altLang="en-US" sz="1600" u="sng" dirty="0">
                <a:latin typeface="Calibri" panose="020F0502020204030204" pitchFamily="34" charset="0"/>
                <a:cs typeface="Calibri" panose="020F0502020204030204" pitchFamily="34" charset="0"/>
              </a:rPr>
              <a:t>人権意識の向上により</a:t>
            </a:r>
            <a:r>
              <a:rPr lang="ja-JP" altLang="en-US" sz="1600" dirty="0">
                <a:latin typeface="Calibri" panose="020F0502020204030204" pitchFamily="34" charset="0"/>
                <a:cs typeface="Calibri" panose="020F0502020204030204" pitchFamily="34" charset="0"/>
              </a:rPr>
              <a:t>、</a:t>
            </a:r>
            <a:br>
              <a:rPr lang="en-US" altLang="ja-JP" sz="1600" dirty="0">
                <a:latin typeface="Calibri" panose="020F0502020204030204" pitchFamily="34" charset="0"/>
                <a:cs typeface="Calibri" panose="020F0502020204030204" pitchFamily="34" charset="0"/>
              </a:rPr>
            </a:br>
            <a:r>
              <a:rPr lang="ja-JP" altLang="en-US" sz="1600" dirty="0">
                <a:latin typeface="Calibri" panose="020F0502020204030204" pitchFamily="34" charset="0"/>
                <a:cs typeface="Calibri" panose="020F0502020204030204" pitchFamily="34" charset="0"/>
              </a:rPr>
              <a:t>人権に関する取組は</a:t>
            </a:r>
            <a:r>
              <a:rPr lang="ja-JP" altLang="en-US" sz="1600" u="sng" dirty="0">
                <a:latin typeface="Calibri" panose="020F0502020204030204" pitchFamily="34" charset="0"/>
                <a:cs typeface="Calibri" panose="020F0502020204030204" pitchFamily="34" charset="0"/>
              </a:rPr>
              <a:t>顧客の開拓・関係強化につながり、売上の増加等をもたらす</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sp>
        <p:nvSpPr>
          <p:cNvPr id="11" name="タイトル 7">
            <a:extLst>
              <a:ext uri="{FF2B5EF4-FFF2-40B4-BE49-F238E27FC236}">
                <a16:creationId xmlns:a16="http://schemas.microsoft.com/office/drawing/2014/main" id="{0E1AD8B6-5437-28A8-47E3-981D4D84257E}"/>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企業による人権への取組の必要性と影響</a:t>
            </a:r>
          </a:p>
        </p:txBody>
      </p:sp>
      <p:sp>
        <p:nvSpPr>
          <p:cNvPr id="13" name="正方形/長方形 12">
            <a:extLst>
              <a:ext uri="{FF2B5EF4-FFF2-40B4-BE49-F238E27FC236}">
                <a16:creationId xmlns:a16="http://schemas.microsoft.com/office/drawing/2014/main" id="{CE575A87-0841-A637-07B1-5235E84723F1}"/>
              </a:ext>
            </a:extLst>
          </p:cNvPr>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人権に関する取組の充実又は不足は、事業に様々な影響をもたらします</a:t>
            </a:r>
          </a:p>
        </p:txBody>
      </p:sp>
      <p:sp>
        <p:nvSpPr>
          <p:cNvPr id="14" name="テキスト プレースホルダー 5">
            <a:extLst>
              <a:ext uri="{FF2B5EF4-FFF2-40B4-BE49-F238E27FC236}">
                <a16:creationId xmlns:a16="http://schemas.microsoft.com/office/drawing/2014/main" id="{B28A9DF3-40FE-D958-3A9F-B4CD2ED8068C}"/>
              </a:ext>
            </a:extLst>
          </p:cNvPr>
          <p:cNvSpPr txBox="1">
            <a:spLocks/>
          </p:cNvSpPr>
          <p:nvPr/>
        </p:nvSpPr>
        <p:spPr bwMode="gray">
          <a:xfrm>
            <a:off x="634979" y="1103909"/>
            <a:ext cx="8636041" cy="364139"/>
          </a:xfrm>
          <a:prstGeom prst="rect">
            <a:avLst/>
          </a:prstGeom>
          <a:ln>
            <a:solidFill>
              <a:srgbClr val="ED8B00"/>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rgbClr val="ED8B00"/>
                </a:solidFill>
                <a:latin typeface="Calibri" panose="020F0502020204030204" pitchFamily="34" charset="0"/>
              </a:rPr>
              <a:t>業績への影響：売上の増加・減少</a:t>
            </a:r>
          </a:p>
        </p:txBody>
      </p:sp>
      <p:grpSp>
        <p:nvGrpSpPr>
          <p:cNvPr id="28" name="グループ化 27">
            <a:extLst>
              <a:ext uri="{FF2B5EF4-FFF2-40B4-BE49-F238E27FC236}">
                <a16:creationId xmlns:a16="http://schemas.microsoft.com/office/drawing/2014/main" id="{BC2CC2FB-BFD2-034B-B115-17BA1939BE32}"/>
              </a:ext>
            </a:extLst>
          </p:cNvPr>
          <p:cNvGrpSpPr/>
          <p:nvPr/>
        </p:nvGrpSpPr>
        <p:grpSpPr>
          <a:xfrm>
            <a:off x="507000" y="3121767"/>
            <a:ext cx="4342928" cy="718405"/>
            <a:chOff x="5101244" y="1439000"/>
            <a:chExt cx="4342928" cy="718405"/>
          </a:xfrm>
        </p:grpSpPr>
        <p:sp>
          <p:nvSpPr>
            <p:cNvPr id="16" name="楕円 41">
              <a:extLst>
                <a:ext uri="{FF2B5EF4-FFF2-40B4-BE49-F238E27FC236}">
                  <a16:creationId xmlns:a16="http://schemas.microsoft.com/office/drawing/2014/main" id="{2F87E051-D65F-17EB-B686-49D9E54758F4}"/>
                </a:ext>
              </a:extLst>
            </p:cNvPr>
            <p:cNvSpPr/>
            <p:nvPr/>
          </p:nvSpPr>
          <p:spPr bwMode="gray">
            <a:xfrm>
              <a:off x="5101244" y="1555607"/>
              <a:ext cx="485038" cy="485037"/>
            </a:xfrm>
            <a:prstGeom prst="ellipse">
              <a:avLst/>
            </a:prstGeom>
            <a:solidFill>
              <a:srgbClr val="ED8B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(c)</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17" name="角丸四角形 16">
              <a:extLst>
                <a:ext uri="{FF2B5EF4-FFF2-40B4-BE49-F238E27FC236}">
                  <a16:creationId xmlns:a16="http://schemas.microsoft.com/office/drawing/2014/main" id="{A39F2C3E-D1C8-6CCC-6AB1-54E967209687}"/>
                </a:ext>
              </a:extLst>
            </p:cNvPr>
            <p:cNvSpPr/>
            <p:nvPr/>
          </p:nvSpPr>
          <p:spPr bwMode="gray">
            <a:xfrm>
              <a:off x="5497458" y="1439000"/>
              <a:ext cx="3946714" cy="718405"/>
            </a:xfrm>
            <a:prstGeom prst="roundRect">
              <a:avLst/>
            </a:prstGeom>
            <a:noFill/>
            <a:ln w="28575" algn="ctr">
              <a:noFill/>
              <a:miter lim="800000"/>
              <a:headEnd/>
              <a:tailEnd/>
            </a:ln>
          </p:spPr>
          <p:txBody>
            <a:bodyPr wrap="square" lIns="36000" tIns="36000" rIns="36000" bIns="36000" rtlCol="0" anchor="ctr"/>
            <a:lstStyle/>
            <a:p>
              <a:pPr lvl="0">
                <a:defRPr/>
              </a:pPr>
              <a:endParaRPr kumimoji="1" lang="ja-JP" altLang="en-US" sz="1800" b="1" dirty="0">
                <a:solidFill>
                  <a:prstClr val="black"/>
                </a:solidFill>
                <a:latin typeface="Calibri" panose="020F0502020204030204" pitchFamily="34" charset="0"/>
                <a:cs typeface="Calibri" panose="020F0502020204030204" pitchFamily="34" charset="0"/>
              </a:endParaRPr>
            </a:p>
          </p:txBody>
        </p:sp>
        <p:cxnSp>
          <p:nvCxnSpPr>
            <p:cNvPr id="18" name="直線コネクタ 17">
              <a:extLst>
                <a:ext uri="{FF2B5EF4-FFF2-40B4-BE49-F238E27FC236}">
                  <a16:creationId xmlns:a16="http://schemas.microsoft.com/office/drawing/2014/main" id="{D6B1484D-8A46-5AA8-1257-E1A350E690E2}"/>
                </a:ext>
              </a:extLst>
            </p:cNvPr>
            <p:cNvCxnSpPr/>
            <p:nvPr/>
          </p:nvCxnSpPr>
          <p:spPr bwMode="gray">
            <a:xfrm>
              <a:off x="5508991" y="2100776"/>
              <a:ext cx="3653241" cy="0"/>
            </a:xfrm>
            <a:prstGeom prst="line">
              <a:avLst/>
            </a:prstGeom>
            <a:ln w="19050">
              <a:solidFill>
                <a:srgbClr val="ED8B00"/>
              </a:solidFill>
            </a:ln>
          </p:spPr>
          <p:style>
            <a:lnRef idx="1">
              <a:schemeClr val="accent1"/>
            </a:lnRef>
            <a:fillRef idx="0">
              <a:schemeClr val="accent1"/>
            </a:fillRef>
            <a:effectRef idx="0">
              <a:schemeClr val="accent1"/>
            </a:effectRef>
            <a:fontRef idx="minor">
              <a:schemeClr val="tx1"/>
            </a:fontRef>
          </p:style>
        </p:cxnSp>
      </p:grpSp>
      <p:sp>
        <p:nvSpPr>
          <p:cNvPr id="19" name="正方形/長方形 18">
            <a:extLst>
              <a:ext uri="{FF2B5EF4-FFF2-40B4-BE49-F238E27FC236}">
                <a16:creationId xmlns:a16="http://schemas.microsoft.com/office/drawing/2014/main" id="{8652D7FC-63AB-5B4B-33CE-B716171F19FB}"/>
              </a:ext>
            </a:extLst>
          </p:cNvPr>
          <p:cNvSpPr/>
          <p:nvPr/>
        </p:nvSpPr>
        <p:spPr bwMode="gray">
          <a:xfrm>
            <a:off x="469699" y="3888267"/>
            <a:ext cx="4357688" cy="807180"/>
          </a:xfrm>
          <a:prstGeom prst="rect">
            <a:avLst/>
          </a:prstGeom>
          <a:solidFill>
            <a:srgbClr val="FFCD00"/>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従業員の</a:t>
            </a:r>
            <a:r>
              <a:rPr lang="ja-JP" altLang="en-US" sz="1600" u="sng" dirty="0">
                <a:latin typeface="Calibri" panose="020F0502020204030204" pitchFamily="34" charset="0"/>
                <a:cs typeface="Calibri" panose="020F0502020204030204" pitchFamily="34" charset="0"/>
              </a:rPr>
              <a:t>ストライキ</a:t>
            </a:r>
            <a:r>
              <a:rPr lang="ja-JP" altLang="en-US" sz="1600" dirty="0">
                <a:latin typeface="Calibri" panose="020F0502020204030204" pitchFamily="34" charset="0"/>
                <a:cs typeface="Calibri" panose="020F0502020204030204" pitchFamily="34" charset="0"/>
              </a:rPr>
              <a:t>による事業遅滞や消費者・顧客等からの評価の悪化</a:t>
            </a:r>
          </a:p>
        </p:txBody>
      </p:sp>
      <p:grpSp>
        <p:nvGrpSpPr>
          <p:cNvPr id="27" name="グループ化 26">
            <a:extLst>
              <a:ext uri="{FF2B5EF4-FFF2-40B4-BE49-F238E27FC236}">
                <a16:creationId xmlns:a16="http://schemas.microsoft.com/office/drawing/2014/main" id="{B5BFEAB2-3847-9186-2B6C-9AAB5E104CDA}"/>
              </a:ext>
            </a:extLst>
          </p:cNvPr>
          <p:cNvGrpSpPr/>
          <p:nvPr/>
        </p:nvGrpSpPr>
        <p:grpSpPr>
          <a:xfrm>
            <a:off x="4644187" y="1540348"/>
            <a:ext cx="4934117" cy="586613"/>
            <a:chOff x="4921029" y="4440404"/>
            <a:chExt cx="4934117" cy="586613"/>
          </a:xfrm>
        </p:grpSpPr>
        <p:sp>
          <p:nvSpPr>
            <p:cNvPr id="21" name="楕円 31">
              <a:extLst>
                <a:ext uri="{FF2B5EF4-FFF2-40B4-BE49-F238E27FC236}">
                  <a16:creationId xmlns:a16="http://schemas.microsoft.com/office/drawing/2014/main" id="{601D3AB6-1D1B-4E73-A8D8-D0999F8454C3}"/>
                </a:ext>
              </a:extLst>
            </p:cNvPr>
            <p:cNvSpPr/>
            <p:nvPr/>
          </p:nvSpPr>
          <p:spPr bwMode="gray">
            <a:xfrm>
              <a:off x="4921029" y="4440404"/>
              <a:ext cx="485038" cy="485037"/>
            </a:xfrm>
            <a:prstGeom prst="ellipse">
              <a:avLst/>
            </a:prstGeom>
            <a:solidFill>
              <a:srgbClr val="ED8B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(b)</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22" name="角丸四角形 21">
              <a:extLst>
                <a:ext uri="{FF2B5EF4-FFF2-40B4-BE49-F238E27FC236}">
                  <a16:creationId xmlns:a16="http://schemas.microsoft.com/office/drawing/2014/main" id="{06C1FD2B-1E95-AD7F-39E2-B4B3A3BCFA52}"/>
                </a:ext>
              </a:extLst>
            </p:cNvPr>
            <p:cNvSpPr/>
            <p:nvPr/>
          </p:nvSpPr>
          <p:spPr bwMode="gray">
            <a:xfrm>
              <a:off x="5497458" y="4552871"/>
              <a:ext cx="4357688" cy="447506"/>
            </a:xfrm>
            <a:prstGeom prst="roundRect">
              <a:avLst/>
            </a:prstGeom>
            <a:noFill/>
            <a:ln w="28575" algn="ctr">
              <a:noFill/>
              <a:miter lim="800000"/>
              <a:headEnd/>
              <a:tailEnd/>
            </a:ln>
          </p:spPr>
          <p:txBody>
            <a:bodyPr wrap="square" lIns="36000" tIns="36000" rIns="36000" bIns="36000" rtlCol="0" anchor="ctr"/>
            <a:lstStyle/>
            <a:p>
              <a:pPr>
                <a:defRPr/>
              </a:pPr>
              <a:r>
                <a:rPr kumimoji="1" lang="ja-JP" altLang="en-US" sz="1800" b="1" dirty="0">
                  <a:solidFill>
                    <a:prstClr val="black"/>
                  </a:solidFill>
                  <a:latin typeface="Calibri" panose="020F0502020204030204" pitchFamily="34" charset="0"/>
                  <a:cs typeface="Calibri" panose="020F0502020204030204" pitchFamily="34" charset="0"/>
                </a:rPr>
                <a:t>商品等の差別的要素や欠陥による販売停止・事業撤退（−）</a:t>
              </a:r>
            </a:p>
            <a:p>
              <a:pPr lvl="0">
                <a:defRPr/>
              </a:pPr>
              <a:endParaRPr kumimoji="1" lang="ja-JP" altLang="en-US" sz="1800" b="1" dirty="0">
                <a:solidFill>
                  <a:prstClr val="black"/>
                </a:solidFill>
                <a:latin typeface="Calibri" panose="020F0502020204030204" pitchFamily="34" charset="0"/>
                <a:cs typeface="Calibri" panose="020F0502020204030204" pitchFamily="34" charset="0"/>
              </a:endParaRPr>
            </a:p>
          </p:txBody>
        </p:sp>
        <p:cxnSp>
          <p:nvCxnSpPr>
            <p:cNvPr id="23" name="直線コネクタ 22">
              <a:extLst>
                <a:ext uri="{FF2B5EF4-FFF2-40B4-BE49-F238E27FC236}">
                  <a16:creationId xmlns:a16="http://schemas.microsoft.com/office/drawing/2014/main" id="{974715DA-483C-254C-68AD-59BEAFAD8995}"/>
                </a:ext>
              </a:extLst>
            </p:cNvPr>
            <p:cNvCxnSpPr/>
            <p:nvPr/>
          </p:nvCxnSpPr>
          <p:spPr bwMode="gray">
            <a:xfrm>
              <a:off x="5531179" y="5027017"/>
              <a:ext cx="3653241" cy="0"/>
            </a:xfrm>
            <a:prstGeom prst="line">
              <a:avLst/>
            </a:prstGeom>
            <a:ln w="19050">
              <a:solidFill>
                <a:srgbClr val="ED8B00"/>
              </a:solidFill>
            </a:ln>
          </p:spPr>
          <p:style>
            <a:lnRef idx="1">
              <a:schemeClr val="accent1"/>
            </a:lnRef>
            <a:fillRef idx="0">
              <a:schemeClr val="accent1"/>
            </a:fillRef>
            <a:effectRef idx="0">
              <a:schemeClr val="accent1"/>
            </a:effectRef>
            <a:fontRef idx="minor">
              <a:schemeClr val="tx1"/>
            </a:fontRef>
          </p:style>
        </p:cxnSp>
      </p:grpSp>
      <p:sp>
        <p:nvSpPr>
          <p:cNvPr id="24" name="正方形/長方形 23">
            <a:extLst>
              <a:ext uri="{FF2B5EF4-FFF2-40B4-BE49-F238E27FC236}">
                <a16:creationId xmlns:a16="http://schemas.microsoft.com/office/drawing/2014/main" id="{BADADD5A-8886-96E9-2113-EF5C5A48B491}"/>
              </a:ext>
            </a:extLst>
          </p:cNvPr>
          <p:cNvSpPr/>
          <p:nvPr/>
        </p:nvSpPr>
        <p:spPr bwMode="gray">
          <a:xfrm>
            <a:off x="5136701" y="2240082"/>
            <a:ext cx="4357688" cy="852443"/>
          </a:xfrm>
          <a:prstGeom prst="rect">
            <a:avLst/>
          </a:prstGeom>
          <a:solidFill>
            <a:srgbClr val="FFCD00"/>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a:latin typeface="Calibri" panose="020F0502020204030204" pitchFamily="34" charset="0"/>
                <a:cs typeface="Calibri" panose="020F0502020204030204" pitchFamily="34" charset="0"/>
              </a:rPr>
              <a:t>差別的な表現が含まれた</a:t>
            </a:r>
            <a:r>
              <a:rPr lang="ja-JP" altLang="en-US" sz="1600" u="sng">
                <a:latin typeface="Calibri" panose="020F0502020204030204" pitchFamily="34" charset="0"/>
                <a:cs typeface="Calibri" panose="020F0502020204030204" pitchFamily="34" charset="0"/>
              </a:rPr>
              <a:t>商品・広告に対する批判等</a:t>
            </a:r>
            <a:r>
              <a:rPr lang="ja-JP" altLang="en-US" sz="1600">
                <a:latin typeface="Calibri" panose="020F0502020204030204" pitchFamily="34" charset="0"/>
                <a:cs typeface="Calibri" panose="020F0502020204030204" pitchFamily="34" charset="0"/>
              </a:rPr>
              <a:t>による影響（販売停止や、</a:t>
            </a:r>
            <a:r>
              <a:rPr lang="ja-JP" altLang="en-US" sz="1600" u="sng">
                <a:latin typeface="Calibri" panose="020F0502020204030204" pitchFamily="34" charset="0"/>
                <a:cs typeface="Calibri" panose="020F0502020204030204" pitchFamily="34" charset="0"/>
              </a:rPr>
              <a:t>リコール</a:t>
            </a:r>
            <a:r>
              <a:rPr lang="ja-JP" altLang="en-US" sz="1600">
                <a:latin typeface="Calibri" panose="020F0502020204030204" pitchFamily="34" charset="0"/>
                <a:cs typeface="Calibri" panose="020F0502020204030204" pitchFamily="34" charset="0"/>
              </a:rPr>
              <a:t>の発生等）</a:t>
            </a:r>
            <a:endParaRPr lang="ja-JP" altLang="en-US" sz="1600" dirty="0">
              <a:latin typeface="Calibri" panose="020F0502020204030204" pitchFamily="34" charset="0"/>
              <a:cs typeface="Calibri" panose="020F0502020204030204" pitchFamily="34" charset="0"/>
            </a:endParaRPr>
          </a:p>
        </p:txBody>
      </p:sp>
      <p:sp>
        <p:nvSpPr>
          <p:cNvPr id="26" name="ホームベース 25">
            <a:extLst>
              <a:ext uri="{FF2B5EF4-FFF2-40B4-BE49-F238E27FC236}">
                <a16:creationId xmlns:a16="http://schemas.microsoft.com/office/drawing/2014/main" id="{C35F1B6D-931B-5C21-0425-165816AEB21E}"/>
              </a:ext>
            </a:extLst>
          </p:cNvPr>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grpSp>
        <p:nvGrpSpPr>
          <p:cNvPr id="29" name="グループ化 28">
            <a:extLst>
              <a:ext uri="{FF2B5EF4-FFF2-40B4-BE49-F238E27FC236}">
                <a16:creationId xmlns:a16="http://schemas.microsoft.com/office/drawing/2014/main" id="{2CAEDE91-441C-5B87-1700-7652DABF6BC4}"/>
              </a:ext>
            </a:extLst>
          </p:cNvPr>
          <p:cNvGrpSpPr/>
          <p:nvPr/>
        </p:nvGrpSpPr>
        <p:grpSpPr>
          <a:xfrm>
            <a:off x="4643885" y="3248236"/>
            <a:ext cx="4755115" cy="1427994"/>
            <a:chOff x="27391" y="4102725"/>
            <a:chExt cx="4755115" cy="1427994"/>
          </a:xfrm>
        </p:grpSpPr>
        <p:sp>
          <p:nvSpPr>
            <p:cNvPr id="30" name="楕円 31">
              <a:extLst>
                <a:ext uri="{FF2B5EF4-FFF2-40B4-BE49-F238E27FC236}">
                  <a16:creationId xmlns:a16="http://schemas.microsoft.com/office/drawing/2014/main" id="{815D8459-5670-CFEA-CE65-CD60272BE450}"/>
                </a:ext>
              </a:extLst>
            </p:cNvPr>
            <p:cNvSpPr/>
            <p:nvPr/>
          </p:nvSpPr>
          <p:spPr bwMode="gray">
            <a:xfrm>
              <a:off x="27391" y="4102725"/>
              <a:ext cx="485038" cy="485037"/>
            </a:xfrm>
            <a:prstGeom prst="ellipse">
              <a:avLst/>
            </a:prstGeom>
            <a:solidFill>
              <a:srgbClr val="ED8B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1" name="角丸四角形 30">
              <a:extLst>
                <a:ext uri="{FF2B5EF4-FFF2-40B4-BE49-F238E27FC236}">
                  <a16:creationId xmlns:a16="http://schemas.microsoft.com/office/drawing/2014/main" id="{7194222A-4BCF-DF21-8483-F149D0C8A62E}"/>
                </a:ext>
              </a:extLst>
            </p:cNvPr>
            <p:cNvSpPr/>
            <p:nvPr/>
          </p:nvSpPr>
          <p:spPr bwMode="gray">
            <a:xfrm>
              <a:off x="637843" y="4139173"/>
              <a:ext cx="3696128"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1800" b="1" dirty="0">
                  <a:solidFill>
                    <a:prstClr val="black"/>
                  </a:solidFill>
                  <a:latin typeface="Calibri" panose="020F0502020204030204" pitchFamily="34" charset="0"/>
                  <a:cs typeface="Calibri" panose="020F0502020204030204" pitchFamily="34" charset="0"/>
                </a:rPr>
                <a:t>既存顧客や政府との取引停止（−）</a:t>
              </a:r>
            </a:p>
          </p:txBody>
        </p:sp>
        <p:sp>
          <p:nvSpPr>
            <p:cNvPr id="32" name="正方形/長方形 31">
              <a:extLst>
                <a:ext uri="{FF2B5EF4-FFF2-40B4-BE49-F238E27FC236}">
                  <a16:creationId xmlns:a16="http://schemas.microsoft.com/office/drawing/2014/main" id="{51A8252B-81F6-B47A-348A-E1D26254B180}"/>
                </a:ext>
              </a:extLst>
            </p:cNvPr>
            <p:cNvSpPr/>
            <p:nvPr/>
          </p:nvSpPr>
          <p:spPr bwMode="gray">
            <a:xfrm>
              <a:off x="424818" y="4731279"/>
              <a:ext cx="4357688" cy="799440"/>
            </a:xfrm>
            <a:prstGeom prst="rect">
              <a:avLst/>
            </a:prstGeom>
            <a:solidFill>
              <a:srgbClr val="FFCD00"/>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dirty="0">
                  <a:solidFill>
                    <a:prstClr val="black"/>
                  </a:solidFill>
                  <a:latin typeface="Calibri" panose="020F0502020204030204" pitchFamily="34" charset="0"/>
                  <a:cs typeface="Calibri" panose="020F0502020204030204" pitchFamily="34" charset="0"/>
                </a:rPr>
                <a:t>不祥事や調達基準の未達成</a:t>
              </a:r>
              <a:r>
                <a:rPr lang="ja-JP" altLang="en-US" sz="1600" dirty="0">
                  <a:solidFill>
                    <a:prstClr val="black"/>
                  </a:solidFill>
                  <a:latin typeface="Calibri" panose="020F0502020204030204" pitchFamily="34" charset="0"/>
                  <a:cs typeface="Calibri" panose="020F0502020204030204" pitchFamily="34" charset="0"/>
                </a:rPr>
                <a:t>による取引停止や、</a:t>
              </a:r>
              <a:r>
                <a:rPr lang="ja-JP" altLang="en-US" sz="1600" u="sng" dirty="0">
                  <a:solidFill>
                    <a:prstClr val="black"/>
                  </a:solidFill>
                  <a:latin typeface="Calibri" panose="020F0502020204030204" pitchFamily="34" charset="0"/>
                  <a:cs typeface="Calibri" panose="020F0502020204030204" pitchFamily="34" charset="0"/>
                </a:rPr>
                <a:t>競争入札の参加資格の停止</a:t>
              </a:r>
            </a:p>
          </p:txBody>
        </p:sp>
        <p:cxnSp>
          <p:nvCxnSpPr>
            <p:cNvPr id="33" name="直線コネクタ 32">
              <a:extLst>
                <a:ext uri="{FF2B5EF4-FFF2-40B4-BE49-F238E27FC236}">
                  <a16:creationId xmlns:a16="http://schemas.microsoft.com/office/drawing/2014/main" id="{87DE5C2E-5091-FE68-A818-5EFF89686CAC}"/>
                </a:ext>
              </a:extLst>
            </p:cNvPr>
            <p:cNvCxnSpPr/>
            <p:nvPr/>
          </p:nvCxnSpPr>
          <p:spPr bwMode="gray">
            <a:xfrm>
              <a:off x="604122" y="4638032"/>
              <a:ext cx="3653241" cy="0"/>
            </a:xfrm>
            <a:prstGeom prst="line">
              <a:avLst/>
            </a:prstGeom>
            <a:ln w="19050">
              <a:solidFill>
                <a:srgbClr val="ED8B00"/>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08348550-FC1A-3B98-907B-2F05A76DF726}"/>
              </a:ext>
            </a:extLst>
          </p:cNvPr>
          <p:cNvGrpSpPr/>
          <p:nvPr/>
        </p:nvGrpSpPr>
        <p:grpSpPr>
          <a:xfrm>
            <a:off x="492240" y="4936554"/>
            <a:ext cx="4357688" cy="1352734"/>
            <a:chOff x="5203587" y="4208963"/>
            <a:chExt cx="4357688" cy="1352734"/>
          </a:xfrm>
        </p:grpSpPr>
        <p:sp>
          <p:nvSpPr>
            <p:cNvPr id="35" name="楕円 41">
              <a:extLst>
                <a:ext uri="{FF2B5EF4-FFF2-40B4-BE49-F238E27FC236}">
                  <a16:creationId xmlns:a16="http://schemas.microsoft.com/office/drawing/2014/main" id="{D233253C-3596-28A8-61F7-A6BEA32BB295}"/>
                </a:ext>
              </a:extLst>
            </p:cNvPr>
            <p:cNvSpPr/>
            <p:nvPr/>
          </p:nvSpPr>
          <p:spPr bwMode="gray">
            <a:xfrm>
              <a:off x="5203587" y="4208963"/>
              <a:ext cx="485038" cy="485037"/>
            </a:xfrm>
            <a:prstGeom prst="ellipse">
              <a:avLst/>
            </a:prstGeom>
            <a:solidFill>
              <a:srgbClr val="ED8B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(e)</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6" name="角丸四角形 35">
              <a:extLst>
                <a:ext uri="{FF2B5EF4-FFF2-40B4-BE49-F238E27FC236}">
                  <a16:creationId xmlns:a16="http://schemas.microsoft.com/office/drawing/2014/main" id="{6F339C44-25B4-83FE-9662-B718C01FA18F}"/>
                </a:ext>
              </a:extLst>
            </p:cNvPr>
            <p:cNvSpPr/>
            <p:nvPr/>
          </p:nvSpPr>
          <p:spPr bwMode="gray">
            <a:xfrm>
              <a:off x="5693644" y="4208963"/>
              <a:ext cx="3166263"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1800" b="1" dirty="0">
                  <a:solidFill>
                    <a:prstClr val="black"/>
                  </a:solidFill>
                  <a:latin typeface="Calibri" panose="020F0502020204030204" pitchFamily="34" charset="0"/>
                  <a:cs typeface="Calibri" panose="020F0502020204030204" pitchFamily="34" charset="0"/>
                </a:rPr>
                <a:t>不買運動の発生（−）</a:t>
              </a:r>
            </a:p>
          </p:txBody>
        </p:sp>
        <p:cxnSp>
          <p:nvCxnSpPr>
            <p:cNvPr id="37" name="直線コネクタ 36">
              <a:extLst>
                <a:ext uri="{FF2B5EF4-FFF2-40B4-BE49-F238E27FC236}">
                  <a16:creationId xmlns:a16="http://schemas.microsoft.com/office/drawing/2014/main" id="{DD23E0EC-B568-8F8E-599B-A91A81D49782}"/>
                </a:ext>
              </a:extLst>
            </p:cNvPr>
            <p:cNvCxnSpPr/>
            <p:nvPr/>
          </p:nvCxnSpPr>
          <p:spPr bwMode="gray">
            <a:xfrm>
              <a:off x="5653117" y="4698029"/>
              <a:ext cx="3653241" cy="0"/>
            </a:xfrm>
            <a:prstGeom prst="line">
              <a:avLst/>
            </a:prstGeom>
            <a:ln w="19050">
              <a:solidFill>
                <a:srgbClr val="ED8B00"/>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C047947B-0BC1-C4CC-D9C3-935FE74AEF50}"/>
                </a:ext>
              </a:extLst>
            </p:cNvPr>
            <p:cNvSpPr/>
            <p:nvPr/>
          </p:nvSpPr>
          <p:spPr bwMode="gray">
            <a:xfrm>
              <a:off x="5203587" y="4782704"/>
              <a:ext cx="4357688" cy="778993"/>
            </a:xfrm>
            <a:prstGeom prst="rect">
              <a:avLst/>
            </a:prstGeom>
            <a:solidFill>
              <a:srgbClr val="FFCD00"/>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人権侵害が発覚した企業が批判され</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当該企業商品の</a:t>
              </a:r>
              <a:r>
                <a:rPr lang="ja-JP" altLang="en-US" sz="1600" u="sng" dirty="0">
                  <a:solidFill>
                    <a:prstClr val="black"/>
                  </a:solidFill>
                  <a:latin typeface="Calibri" panose="020F0502020204030204" pitchFamily="34" charset="0"/>
                  <a:cs typeface="Calibri" panose="020F0502020204030204" pitchFamily="34" charset="0"/>
                </a:rPr>
                <a:t>ボイコット（不買運動）</a:t>
              </a:r>
              <a:r>
                <a:rPr lang="ja-JP" altLang="en-US" sz="1600" dirty="0">
                  <a:solidFill>
                    <a:prstClr val="black"/>
                  </a:solidFill>
                  <a:latin typeface="Calibri" panose="020F0502020204030204" pitchFamily="34" charset="0"/>
                  <a:cs typeface="Calibri" panose="020F0502020204030204" pitchFamily="34" charset="0"/>
                </a:rPr>
                <a:t>に発展</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sp>
        <p:nvSpPr>
          <p:cNvPr id="4" name="角丸四角形 3">
            <a:extLst>
              <a:ext uri="{FF2B5EF4-FFF2-40B4-BE49-F238E27FC236}">
                <a16:creationId xmlns:a16="http://schemas.microsoft.com/office/drawing/2014/main" id="{6719CB9E-BD31-B53A-EA94-06E366E2760C}"/>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cxnSp>
        <p:nvCxnSpPr>
          <p:cNvPr id="43" name="直線コネクタ 42"/>
          <p:cNvCxnSpPr>
            <a:cxnSpLocks/>
          </p:cNvCxnSpPr>
          <p:nvPr/>
        </p:nvCxnSpPr>
        <p:spPr>
          <a:xfrm>
            <a:off x="129396" y="1027425"/>
            <a:ext cx="849374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4950972-F3B1-9CAF-78C6-3ADD90BCD4B4}"/>
              </a:ext>
            </a:extLst>
          </p:cNvPr>
          <p:cNvSpPr txBox="1"/>
          <p:nvPr/>
        </p:nvSpPr>
        <p:spPr>
          <a:xfrm>
            <a:off x="1051880" y="3170840"/>
            <a:ext cx="3722808"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従業員離反による業務停滞・</a:t>
            </a:r>
            <a:endParaRPr kumimoji="1" lang="en-US" altLang="ja-JP"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事業停止（−）</a:t>
            </a:r>
          </a:p>
        </p:txBody>
      </p:sp>
    </p:spTree>
    <p:extLst>
      <p:ext uri="{BB962C8B-B14F-4D97-AF65-F5344CB8AC3E}">
        <p14:creationId xmlns:p14="http://schemas.microsoft.com/office/powerpoint/2010/main" val="423736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B46461-F6B9-C5D3-57BD-64F661A5760D}"/>
              </a:ext>
            </a:extLst>
          </p:cNvPr>
          <p:cNvSpPr>
            <a:spLocks noGrp="1"/>
          </p:cNvSpPr>
          <p:nvPr>
            <p:ph type="sldNum" sz="quarter" idx="11"/>
          </p:nvPr>
        </p:nvSpPr>
        <p:spPr/>
        <p:txBody>
          <a:bodyPr/>
          <a:lstStyle/>
          <a:p>
            <a:fld id="{AA5FCFE5-FE56-4EF1-80A8-07776887C2A1}" type="slidenum">
              <a:rPr lang="ja-JP" altLang="en-US" smtClean="0"/>
              <a:pPr/>
              <a:t>12</a:t>
            </a:fld>
            <a:endParaRPr lang="ja-JP" altLang="en-US" dirty="0"/>
          </a:p>
        </p:txBody>
      </p:sp>
      <p:sp>
        <p:nvSpPr>
          <p:cNvPr id="6" name="ホームベース 5">
            <a:extLst>
              <a:ext uri="{FF2B5EF4-FFF2-40B4-BE49-F238E27FC236}">
                <a16:creationId xmlns:a16="http://schemas.microsoft.com/office/drawing/2014/main" id="{A7BFDA34-9CB2-FF98-369F-FFCAC6927051}"/>
              </a:ext>
            </a:extLst>
          </p:cNvPr>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7" name="タイトル 7">
            <a:extLst>
              <a:ext uri="{FF2B5EF4-FFF2-40B4-BE49-F238E27FC236}">
                <a16:creationId xmlns:a16="http://schemas.microsoft.com/office/drawing/2014/main" id="{17DC81E3-4142-8A60-2921-3C9101B21BE9}"/>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企業による人権への取組の必要性と影響</a:t>
            </a:r>
          </a:p>
        </p:txBody>
      </p:sp>
      <p:sp>
        <p:nvSpPr>
          <p:cNvPr id="9" name="正方形/長方形 8">
            <a:extLst>
              <a:ext uri="{FF2B5EF4-FFF2-40B4-BE49-F238E27FC236}">
                <a16:creationId xmlns:a16="http://schemas.microsoft.com/office/drawing/2014/main" id="{70177C71-C351-7693-4411-F2873D572890}"/>
              </a:ext>
            </a:extLst>
          </p:cNvPr>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人権に関する取組の充実又は不足は、事業に様々な影響をもたらします</a:t>
            </a:r>
          </a:p>
        </p:txBody>
      </p:sp>
      <p:sp>
        <p:nvSpPr>
          <p:cNvPr id="10" name="テキスト プレースホルダー 5">
            <a:extLst>
              <a:ext uri="{FF2B5EF4-FFF2-40B4-BE49-F238E27FC236}">
                <a16:creationId xmlns:a16="http://schemas.microsoft.com/office/drawing/2014/main" id="{BDDB5671-2679-4CC2-6743-AF52BE2D6279}"/>
              </a:ext>
            </a:extLst>
          </p:cNvPr>
          <p:cNvSpPr txBox="1">
            <a:spLocks/>
          </p:cNvSpPr>
          <p:nvPr/>
        </p:nvSpPr>
        <p:spPr bwMode="gray">
          <a:xfrm>
            <a:off x="634979" y="1158811"/>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fontAlgn="ctr"/>
            <a:r>
              <a:rPr lang="ja-JP" altLang="en-US" b="0" dirty="0">
                <a:solidFill>
                  <a:schemeClr val="accent4"/>
                </a:solidFill>
                <a:latin typeface="Calibri" panose="020F0502020204030204" pitchFamily="34" charset="0"/>
              </a:rPr>
              <a:t>業績への影響：コストの増加・減少</a:t>
            </a:r>
          </a:p>
        </p:txBody>
      </p:sp>
      <p:grpSp>
        <p:nvGrpSpPr>
          <p:cNvPr id="11" name="グループ化 10">
            <a:extLst>
              <a:ext uri="{FF2B5EF4-FFF2-40B4-BE49-F238E27FC236}">
                <a16:creationId xmlns:a16="http://schemas.microsoft.com/office/drawing/2014/main" id="{41561456-41DC-2F14-3183-22E967D30311}"/>
              </a:ext>
            </a:extLst>
          </p:cNvPr>
          <p:cNvGrpSpPr/>
          <p:nvPr/>
        </p:nvGrpSpPr>
        <p:grpSpPr>
          <a:xfrm>
            <a:off x="361867" y="1629593"/>
            <a:ext cx="4060988" cy="627333"/>
            <a:chOff x="593244" y="1828245"/>
            <a:chExt cx="2940207" cy="454197"/>
          </a:xfrm>
        </p:grpSpPr>
        <p:sp>
          <p:nvSpPr>
            <p:cNvPr id="12" name="角丸四角形 11">
              <a:extLst>
                <a:ext uri="{FF2B5EF4-FFF2-40B4-BE49-F238E27FC236}">
                  <a16:creationId xmlns:a16="http://schemas.microsoft.com/office/drawing/2014/main" id="{154B3F67-CF4B-FCA8-8C34-0FB327239D8A}"/>
                </a:ext>
              </a:extLst>
            </p:cNvPr>
            <p:cNvSpPr/>
            <p:nvPr/>
          </p:nvSpPr>
          <p:spPr bwMode="gray">
            <a:xfrm>
              <a:off x="967518" y="1881626"/>
              <a:ext cx="2292415" cy="324000"/>
            </a:xfrm>
            <a:prstGeom prst="roundRect">
              <a:avLst/>
            </a:prstGeom>
            <a:noFill/>
            <a:ln w="28575" algn="ctr">
              <a:noFill/>
              <a:miter lim="800000"/>
              <a:headEnd/>
              <a:tailEnd/>
            </a:ln>
          </p:spPr>
          <p:txBody>
            <a:bodyPr wrap="square" lIns="36000" tIns="36000" rIns="36000" bIns="36000" rtlCol="0" anchor="ctr"/>
            <a:lstStyle/>
            <a:p>
              <a:pPr>
                <a:defRPr/>
              </a:pPr>
              <a:r>
                <a:rPr kumimoji="1" lang="ja-JP" altLang="en-US" sz="1800" b="1"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生産性の向上（＋）</a:t>
              </a:r>
            </a:p>
          </p:txBody>
        </p:sp>
        <p:sp>
          <p:nvSpPr>
            <p:cNvPr id="13" name="楕円 41">
              <a:extLst>
                <a:ext uri="{FF2B5EF4-FFF2-40B4-BE49-F238E27FC236}">
                  <a16:creationId xmlns:a16="http://schemas.microsoft.com/office/drawing/2014/main" id="{C2A4AEE2-9F32-5EBF-0CCF-5D60E57C396D}"/>
                </a:ext>
              </a:extLst>
            </p:cNvPr>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(f)</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14" name="直線コネクタ 13">
              <a:extLst>
                <a:ext uri="{FF2B5EF4-FFF2-40B4-BE49-F238E27FC236}">
                  <a16:creationId xmlns:a16="http://schemas.microsoft.com/office/drawing/2014/main" id="{AB655046-A68A-F1D6-2069-8E8CD24E8978}"/>
                </a:ext>
              </a:extLst>
            </p:cNvPr>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a:extLst>
              <a:ext uri="{FF2B5EF4-FFF2-40B4-BE49-F238E27FC236}">
                <a16:creationId xmlns:a16="http://schemas.microsoft.com/office/drawing/2014/main" id="{951E1CBF-76A7-729A-3DB7-294A6B8F24C8}"/>
              </a:ext>
            </a:extLst>
          </p:cNvPr>
          <p:cNvSpPr/>
          <p:nvPr/>
        </p:nvSpPr>
        <p:spPr bwMode="gray">
          <a:xfrm>
            <a:off x="320229" y="2357027"/>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a:lnSpc>
                <a:spcPts val="1800"/>
              </a:lnSpc>
              <a:defRPr/>
            </a:pPr>
            <a:r>
              <a:rPr lang="ja-JP" altLang="en-US" sz="1600" dirty="0">
                <a:solidFill>
                  <a:prstClr val="black"/>
                </a:solidFill>
                <a:latin typeface="Calibri" panose="020F0502020204030204" pitchFamily="34" charset="0"/>
                <a:cs typeface="Calibri" panose="020F0502020204030204" pitchFamily="34" charset="0"/>
              </a:rPr>
              <a:t>従業員や取引先等の</a:t>
            </a:r>
            <a:r>
              <a:rPr lang="ja-JP" altLang="en-US" sz="1600" u="sng" dirty="0">
                <a:solidFill>
                  <a:prstClr val="black"/>
                </a:solidFill>
                <a:latin typeface="Calibri" panose="020F0502020204030204" pitchFamily="34" charset="0"/>
                <a:cs typeface="Calibri" panose="020F0502020204030204" pitchFamily="34" charset="0"/>
              </a:rPr>
              <a:t>職場に対する満足度、モチベーション</a:t>
            </a:r>
            <a:r>
              <a:rPr lang="ja-JP" altLang="en-US" sz="1600" dirty="0">
                <a:solidFill>
                  <a:prstClr val="black"/>
                </a:solidFill>
                <a:latin typeface="Calibri" panose="020F0502020204030204" pitchFamily="34" charset="0"/>
                <a:cs typeface="Calibri" panose="020F0502020204030204" pitchFamily="34" charset="0"/>
              </a:rPr>
              <a:t>を高め、労働生産性が向上</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16" name="グループ化 15">
            <a:extLst>
              <a:ext uri="{FF2B5EF4-FFF2-40B4-BE49-F238E27FC236}">
                <a16:creationId xmlns:a16="http://schemas.microsoft.com/office/drawing/2014/main" id="{2C81B3C0-FD54-1934-E1CC-9960216C3534}"/>
              </a:ext>
            </a:extLst>
          </p:cNvPr>
          <p:cNvGrpSpPr/>
          <p:nvPr/>
        </p:nvGrpSpPr>
        <p:grpSpPr>
          <a:xfrm>
            <a:off x="5062526" y="1644876"/>
            <a:ext cx="4060988" cy="627333"/>
            <a:chOff x="593244" y="1828245"/>
            <a:chExt cx="2940207" cy="454197"/>
          </a:xfrm>
        </p:grpSpPr>
        <p:sp>
          <p:nvSpPr>
            <p:cNvPr id="17" name="角丸四角形 16">
              <a:extLst>
                <a:ext uri="{FF2B5EF4-FFF2-40B4-BE49-F238E27FC236}">
                  <a16:creationId xmlns:a16="http://schemas.microsoft.com/office/drawing/2014/main" id="{3ACE8EFC-934E-F300-4EDA-230DD8AE9BC3}"/>
                </a:ext>
              </a:extLst>
            </p:cNvPr>
            <p:cNvSpPr/>
            <p:nvPr/>
          </p:nvSpPr>
          <p:spPr bwMode="gray">
            <a:xfrm>
              <a:off x="988895" y="1881626"/>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endPar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18" name="楕円 31">
              <a:extLst>
                <a:ext uri="{FF2B5EF4-FFF2-40B4-BE49-F238E27FC236}">
                  <a16:creationId xmlns:a16="http://schemas.microsoft.com/office/drawing/2014/main" id="{CE460457-0A52-D6B5-0EEA-F9FB431BF218}"/>
                </a:ext>
              </a:extLst>
            </p:cNvPr>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(g)</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19" name="直線コネクタ 18">
              <a:extLst>
                <a:ext uri="{FF2B5EF4-FFF2-40B4-BE49-F238E27FC236}">
                  <a16:creationId xmlns:a16="http://schemas.microsoft.com/office/drawing/2014/main" id="{201485E2-6473-758E-BB22-27B4CA38A336}"/>
                </a:ext>
              </a:extLst>
            </p:cNvPr>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A5F725F6-D28C-5EAE-4D0A-6F41B2405E3C}"/>
              </a:ext>
            </a:extLst>
          </p:cNvPr>
          <p:cNvSpPr/>
          <p:nvPr/>
        </p:nvSpPr>
        <p:spPr bwMode="gray">
          <a:xfrm>
            <a:off x="5062526" y="2381917"/>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dirty="0">
                <a:latin typeface="Calibri" panose="020F0502020204030204" pitchFamily="34" charset="0"/>
                <a:cs typeface="Calibri" panose="020F0502020204030204" pitchFamily="34" charset="0"/>
              </a:rPr>
              <a:t>社会課題への関心の高い世代に対する採用競争力</a:t>
            </a:r>
            <a:r>
              <a:rPr lang="ja-JP" altLang="en-US" sz="1600" dirty="0">
                <a:latin typeface="Calibri" panose="020F0502020204030204" pitchFamily="34" charset="0"/>
                <a:cs typeface="Calibri" panose="020F0502020204030204" pitchFamily="34" charset="0"/>
              </a:rPr>
              <a:t>や</a:t>
            </a:r>
            <a:r>
              <a:rPr lang="ja-JP" altLang="en-US" sz="1600" u="sng" dirty="0">
                <a:latin typeface="Calibri" panose="020F0502020204030204" pitchFamily="34" charset="0"/>
                <a:cs typeface="Calibri" panose="020F0502020204030204" pitchFamily="34" charset="0"/>
              </a:rPr>
              <a:t>人材定着率、採用コスト等への影響</a:t>
            </a:r>
            <a:endParaRPr lang="en-US" altLang="ja-JP" sz="1600" strike="sngStrike" dirty="0">
              <a:latin typeface="Calibri" panose="020F0502020204030204" pitchFamily="34" charset="0"/>
              <a:cs typeface="Calibri" panose="020F0502020204030204" pitchFamily="34" charset="0"/>
            </a:endParaRPr>
          </a:p>
        </p:txBody>
      </p:sp>
      <p:grpSp>
        <p:nvGrpSpPr>
          <p:cNvPr id="21" name="グループ化 20">
            <a:extLst>
              <a:ext uri="{FF2B5EF4-FFF2-40B4-BE49-F238E27FC236}">
                <a16:creationId xmlns:a16="http://schemas.microsoft.com/office/drawing/2014/main" id="{3386F530-D8C4-8013-171B-3EBBEA91025A}"/>
              </a:ext>
            </a:extLst>
          </p:cNvPr>
          <p:cNvGrpSpPr/>
          <p:nvPr/>
        </p:nvGrpSpPr>
        <p:grpSpPr>
          <a:xfrm>
            <a:off x="320229" y="4124434"/>
            <a:ext cx="4357688" cy="1997111"/>
            <a:chOff x="415883" y="1520906"/>
            <a:chExt cx="4357688" cy="1997111"/>
          </a:xfrm>
        </p:grpSpPr>
        <p:sp>
          <p:nvSpPr>
            <p:cNvPr id="22" name="正方形/長方形 21">
              <a:extLst>
                <a:ext uri="{FF2B5EF4-FFF2-40B4-BE49-F238E27FC236}">
                  <a16:creationId xmlns:a16="http://schemas.microsoft.com/office/drawing/2014/main" id="{35ACD089-6E27-83CD-1AF5-F2BDCA92B102}"/>
                </a:ext>
              </a:extLst>
            </p:cNvPr>
            <p:cNvSpPr/>
            <p:nvPr/>
          </p:nvSpPr>
          <p:spPr bwMode="gray">
            <a:xfrm>
              <a:off x="415883" y="2182673"/>
              <a:ext cx="4357688" cy="1335344"/>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dirty="0">
                  <a:solidFill>
                    <a:prstClr val="black"/>
                  </a:solidFill>
                  <a:latin typeface="Calibri" panose="020F0502020204030204" pitchFamily="34" charset="0"/>
                  <a:cs typeface="Calibri" panose="020F0502020204030204" pitchFamily="34" charset="0"/>
                </a:rPr>
                <a:t>労働関連法の違反や贈収賄の発覚、</a:t>
              </a:r>
              <a:endParaRPr lang="en-US" altLang="ja-JP" sz="1600" u="sng"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u="sng" dirty="0">
                  <a:solidFill>
                    <a:prstClr val="black"/>
                  </a:solidFill>
                  <a:latin typeface="Calibri" panose="020F0502020204030204" pitchFamily="34" charset="0"/>
                  <a:cs typeface="Calibri" panose="020F0502020204030204" pitchFamily="34" charset="0"/>
                </a:rPr>
                <a:t>プライバシー関連の規則違反</a:t>
              </a:r>
              <a:r>
                <a:rPr lang="ja-JP" altLang="en-US" sz="1600" dirty="0">
                  <a:solidFill>
                    <a:prstClr val="black"/>
                  </a:solidFill>
                  <a:latin typeface="Calibri" panose="020F0502020204030204" pitchFamily="34" charset="0"/>
                  <a:cs typeface="Calibri" panose="020F0502020204030204" pitchFamily="34" charset="0"/>
                </a:rPr>
                <a:t>等による罰金</a:t>
              </a:r>
            </a:p>
          </p:txBody>
        </p:sp>
        <p:sp>
          <p:nvSpPr>
            <p:cNvPr id="23" name="角丸四角形 22">
              <a:extLst>
                <a:ext uri="{FF2B5EF4-FFF2-40B4-BE49-F238E27FC236}">
                  <a16:creationId xmlns:a16="http://schemas.microsoft.com/office/drawing/2014/main" id="{0F735BA1-9D39-DA77-35AC-60A2A58EA56C}"/>
                </a:ext>
              </a:extLst>
            </p:cNvPr>
            <p:cNvSpPr/>
            <p:nvPr/>
          </p:nvSpPr>
          <p:spPr bwMode="gray">
            <a:xfrm>
              <a:off x="989931" y="1563971"/>
              <a:ext cx="3009332"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1800" b="1" dirty="0">
                  <a:solidFill>
                    <a:prstClr val="black"/>
                  </a:solidFill>
                  <a:latin typeface="Calibri" panose="020F0502020204030204" pitchFamily="34" charset="0"/>
                  <a:cs typeface="Calibri" panose="020F0502020204030204" pitchFamily="34" charset="0"/>
                </a:rPr>
                <a:t>罰金の発生（−）</a:t>
              </a:r>
            </a:p>
          </p:txBody>
        </p:sp>
        <p:sp>
          <p:nvSpPr>
            <p:cNvPr id="24" name="楕円 31">
              <a:extLst>
                <a:ext uri="{FF2B5EF4-FFF2-40B4-BE49-F238E27FC236}">
                  <a16:creationId xmlns:a16="http://schemas.microsoft.com/office/drawing/2014/main" id="{49A82A72-F912-C8FE-5670-A2629418F826}"/>
                </a:ext>
              </a:extLst>
            </p:cNvPr>
            <p:cNvSpPr/>
            <p:nvPr/>
          </p:nvSpPr>
          <p:spPr bwMode="gray">
            <a:xfrm>
              <a:off x="457083" y="1520906"/>
              <a:ext cx="485038" cy="485037"/>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25" name="直線コネクタ 24">
              <a:extLst>
                <a:ext uri="{FF2B5EF4-FFF2-40B4-BE49-F238E27FC236}">
                  <a16:creationId xmlns:a16="http://schemas.microsoft.com/office/drawing/2014/main" id="{4F29F4BD-EC50-0289-5C73-FD24DCF3E047}"/>
                </a:ext>
              </a:extLst>
            </p:cNvPr>
            <p:cNvCxnSpPr/>
            <p:nvPr/>
          </p:nvCxnSpPr>
          <p:spPr bwMode="gray">
            <a:xfrm>
              <a:off x="872710" y="2045006"/>
              <a:ext cx="3653241"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F8010C18-3262-DF03-24B4-153E53F887A6}"/>
              </a:ext>
            </a:extLst>
          </p:cNvPr>
          <p:cNvGrpSpPr/>
          <p:nvPr/>
        </p:nvGrpSpPr>
        <p:grpSpPr>
          <a:xfrm>
            <a:off x="5062526" y="4247969"/>
            <a:ext cx="4357688" cy="1860854"/>
            <a:chOff x="5160680" y="1550537"/>
            <a:chExt cx="4357688" cy="1860854"/>
          </a:xfrm>
        </p:grpSpPr>
        <p:sp>
          <p:nvSpPr>
            <p:cNvPr id="27" name="正方形/長方形 26">
              <a:extLst>
                <a:ext uri="{FF2B5EF4-FFF2-40B4-BE49-F238E27FC236}">
                  <a16:creationId xmlns:a16="http://schemas.microsoft.com/office/drawing/2014/main" id="{5EAFA9AC-6ABA-760A-4802-00E1E7E108FD}"/>
                </a:ext>
              </a:extLst>
            </p:cNvPr>
            <p:cNvSpPr/>
            <p:nvPr/>
          </p:nvSpPr>
          <p:spPr bwMode="gray">
            <a:xfrm>
              <a:off x="5160680" y="2124381"/>
              <a:ext cx="4357688" cy="1287010"/>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人権侵害に関する</a:t>
              </a:r>
              <a:r>
                <a:rPr lang="ja-JP" altLang="en-US" sz="1600" u="sng" dirty="0">
                  <a:latin typeface="Calibri" panose="020F0502020204030204" pitchFamily="34" charset="0"/>
                  <a:cs typeface="Calibri" panose="020F0502020204030204" pitchFamily="34" charset="0"/>
                </a:rPr>
                <a:t>訴訟対応</a:t>
              </a:r>
              <a:r>
                <a:rPr lang="ja-JP" altLang="en-US" sz="1600" dirty="0">
                  <a:latin typeface="Calibri" panose="020F0502020204030204" pitchFamily="34" charset="0"/>
                  <a:cs typeface="Calibri" panose="020F0502020204030204" pitchFamily="34" charset="0"/>
                </a:rPr>
                <a:t>や、</a:t>
              </a:r>
              <a:r>
                <a:rPr lang="ja-JP" altLang="en-US" sz="1600" u="sng" dirty="0">
                  <a:latin typeface="Calibri" panose="020F0502020204030204" pitchFamily="34" charset="0"/>
                  <a:cs typeface="Calibri" panose="020F0502020204030204" pitchFamily="34" charset="0"/>
                </a:rPr>
                <a:t>被害者に対する損害賠償</a:t>
              </a:r>
              <a:r>
                <a:rPr lang="ja-JP" altLang="en-US" sz="1600" dirty="0">
                  <a:latin typeface="Calibri" panose="020F0502020204030204" pitchFamily="34" charset="0"/>
                  <a:cs typeface="Calibri" panose="020F0502020204030204" pitchFamily="34" charset="0"/>
                </a:rPr>
                <a:t>の支払</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sp>
          <p:nvSpPr>
            <p:cNvPr id="28" name="角丸四角形 27">
              <a:extLst>
                <a:ext uri="{FF2B5EF4-FFF2-40B4-BE49-F238E27FC236}">
                  <a16:creationId xmlns:a16="http://schemas.microsoft.com/office/drawing/2014/main" id="{95BFF3F9-A8F1-C0B6-AC2B-58583EC8DD16}"/>
                </a:ext>
              </a:extLst>
            </p:cNvPr>
            <p:cNvSpPr/>
            <p:nvPr/>
          </p:nvSpPr>
          <p:spPr bwMode="gray">
            <a:xfrm>
              <a:off x="5707466" y="1562712"/>
              <a:ext cx="3166263"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1800" b="1">
                  <a:solidFill>
                    <a:prstClr val="black"/>
                  </a:solidFill>
                  <a:latin typeface="Calibri" panose="020F0502020204030204" pitchFamily="34" charset="0"/>
                  <a:cs typeface="Calibri" panose="020F0502020204030204" pitchFamily="34" charset="0"/>
                </a:rPr>
                <a:t>訴訟提起・損害</a:t>
              </a:r>
              <a:r>
                <a:rPr kumimoji="1" lang="ja-JP" altLang="en-US" sz="1800" b="1" dirty="0">
                  <a:solidFill>
                    <a:prstClr val="black"/>
                  </a:solidFill>
                  <a:latin typeface="Calibri" panose="020F0502020204030204" pitchFamily="34" charset="0"/>
                  <a:cs typeface="Calibri" panose="020F0502020204030204" pitchFamily="34" charset="0"/>
                </a:rPr>
                <a:t>賠償</a:t>
              </a:r>
              <a:r>
                <a:rPr kumimoji="1" lang="ja-JP" altLang="en-US" sz="1800" b="1">
                  <a:solidFill>
                    <a:prstClr val="black"/>
                  </a:solidFill>
                  <a:latin typeface="Calibri" panose="020F0502020204030204" pitchFamily="34" charset="0"/>
                  <a:cs typeface="Calibri" panose="020F0502020204030204" pitchFamily="34" charset="0"/>
                </a:rPr>
                <a:t>の発生（−）</a:t>
              </a:r>
              <a:endParaRPr kumimoji="1" lang="ja-JP" altLang="en-US" sz="1800" b="1" dirty="0">
                <a:solidFill>
                  <a:prstClr val="black"/>
                </a:solidFill>
                <a:latin typeface="Calibri" panose="020F0502020204030204" pitchFamily="34" charset="0"/>
                <a:cs typeface="Calibri" panose="020F0502020204030204" pitchFamily="34" charset="0"/>
              </a:endParaRPr>
            </a:p>
          </p:txBody>
        </p:sp>
        <p:sp>
          <p:nvSpPr>
            <p:cNvPr id="29" name="楕円 41">
              <a:extLst>
                <a:ext uri="{FF2B5EF4-FFF2-40B4-BE49-F238E27FC236}">
                  <a16:creationId xmlns:a16="http://schemas.microsoft.com/office/drawing/2014/main" id="{CAC7DEF7-C199-8026-167C-A5BDCE93E226}"/>
                </a:ext>
              </a:extLst>
            </p:cNvPr>
            <p:cNvSpPr/>
            <p:nvPr/>
          </p:nvSpPr>
          <p:spPr bwMode="gray">
            <a:xfrm>
              <a:off x="5202865" y="1550537"/>
              <a:ext cx="485038" cy="485037"/>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r>
                <a:rPr kumimoji="1" lang="en-US" altLang="ja-JP" sz="240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a:t>
              </a: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0" name="直線コネクタ 29">
              <a:extLst>
                <a:ext uri="{FF2B5EF4-FFF2-40B4-BE49-F238E27FC236}">
                  <a16:creationId xmlns:a16="http://schemas.microsoft.com/office/drawing/2014/main" id="{7D091F90-68BB-5BA0-3568-95B058E2F489}"/>
                </a:ext>
              </a:extLst>
            </p:cNvPr>
            <p:cNvCxnSpPr/>
            <p:nvPr/>
          </p:nvCxnSpPr>
          <p:spPr bwMode="gray">
            <a:xfrm>
              <a:off x="5617779" y="2024895"/>
              <a:ext cx="3653241"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3" name="角丸四角形 2">
            <a:extLst>
              <a:ext uri="{FF2B5EF4-FFF2-40B4-BE49-F238E27FC236}">
                <a16:creationId xmlns:a16="http://schemas.microsoft.com/office/drawing/2014/main" id="{F80D82FD-7F71-B0FA-5902-83528088614B}"/>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
        <p:nvSpPr>
          <p:cNvPr id="32" name="テキスト ボックス 31">
            <a:extLst>
              <a:ext uri="{FF2B5EF4-FFF2-40B4-BE49-F238E27FC236}">
                <a16:creationId xmlns:a16="http://schemas.microsoft.com/office/drawing/2014/main" id="{6FC99382-5205-4084-5FA7-4CEE59A506C1}"/>
              </a:ext>
            </a:extLst>
          </p:cNvPr>
          <p:cNvSpPr txBox="1"/>
          <p:nvPr/>
        </p:nvSpPr>
        <p:spPr>
          <a:xfrm>
            <a:off x="5508918" y="1625878"/>
            <a:ext cx="3575950" cy="646331"/>
          </a:xfrm>
          <a:prstGeom prst="rect">
            <a:avLst/>
          </a:prstGeom>
          <a:noFill/>
        </p:spPr>
        <p:txBody>
          <a:bodyPr wrap="square">
            <a:spAutoFit/>
          </a:bodyPr>
          <a:lstStyle/>
          <a:p>
            <a:pPr lvl="0">
              <a:defRPr/>
            </a:pPr>
            <a:r>
              <a:rPr kumimoji="1" lang="ja-JP" altLang="en-US" sz="1800" b="1" dirty="0">
                <a:solidFill>
                  <a:prstClr val="black"/>
                </a:solidFill>
                <a:latin typeface="Calibri" panose="020F0502020204030204" pitchFamily="34" charset="0"/>
                <a:cs typeface="Calibri" panose="020F0502020204030204" pitchFamily="34" charset="0"/>
              </a:rPr>
              <a:t>採用力・人材定着率の向上</a:t>
            </a:r>
            <a:r>
              <a:rPr kumimoji="1" lang="en-US" altLang="ja-JP" sz="1800" b="1" dirty="0">
                <a:solidFill>
                  <a:prstClr val="black"/>
                </a:solidFill>
                <a:latin typeface="Calibri" panose="020F0502020204030204" pitchFamily="34" charset="0"/>
                <a:cs typeface="Calibri" panose="020F0502020204030204" pitchFamily="34" charset="0"/>
              </a:rPr>
              <a:t>/</a:t>
            </a:r>
            <a:r>
              <a:rPr kumimoji="1" lang="ja-JP" altLang="en-US" sz="1800" b="1" dirty="0">
                <a:solidFill>
                  <a:prstClr val="black"/>
                </a:solidFill>
                <a:latin typeface="Calibri" panose="020F0502020204030204" pitchFamily="34" charset="0"/>
                <a:cs typeface="Calibri" panose="020F0502020204030204" pitchFamily="34" charset="0"/>
              </a:rPr>
              <a:t>低下（＋</a:t>
            </a:r>
            <a:r>
              <a:rPr kumimoji="1" lang="en-US" altLang="ja-JP" sz="1800" b="1" dirty="0">
                <a:solidFill>
                  <a:prstClr val="black"/>
                </a:solidFill>
                <a:latin typeface="Calibri" panose="020F0502020204030204" pitchFamily="34" charset="0"/>
                <a:cs typeface="Calibri" panose="020F0502020204030204" pitchFamily="34" charset="0"/>
              </a:rPr>
              <a:t>/</a:t>
            </a:r>
            <a:r>
              <a:rPr kumimoji="1" lang="ja-JP" altLang="en-US" sz="1800" b="1" dirty="0">
                <a:solidFill>
                  <a:prstClr val="black"/>
                </a:solidFill>
                <a:latin typeface="Calibri" panose="020F0502020204030204" pitchFamily="34" charset="0"/>
                <a:cs typeface="Calibri" panose="020F0502020204030204" pitchFamily="34" charset="0"/>
              </a:rPr>
              <a:t>−）</a:t>
            </a:r>
          </a:p>
        </p:txBody>
      </p:sp>
      <p:cxnSp>
        <p:nvCxnSpPr>
          <p:cNvPr id="31" name="直線コネクタ 30"/>
          <p:cNvCxnSpPr>
            <a:cxnSpLocks/>
          </p:cNvCxnSpPr>
          <p:nvPr/>
        </p:nvCxnSpPr>
        <p:spPr>
          <a:xfrm flipV="1">
            <a:off x="129396" y="1034000"/>
            <a:ext cx="8516510" cy="1874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6F5247-EC50-DB94-2713-CA0E4C72799D}"/>
              </a:ext>
            </a:extLst>
          </p:cNvPr>
          <p:cNvSpPr>
            <a:spLocks noGrp="1"/>
          </p:cNvSpPr>
          <p:nvPr>
            <p:ph type="sldNum" sz="quarter" idx="11"/>
          </p:nvPr>
        </p:nvSpPr>
        <p:spPr/>
        <p:txBody>
          <a:bodyPr/>
          <a:lstStyle/>
          <a:p>
            <a:fld id="{AA5FCFE5-FE56-4EF1-80A8-07776887C2A1}" type="slidenum">
              <a:rPr lang="ja-JP" altLang="en-US" smtClean="0"/>
              <a:pPr/>
              <a:t>13</a:t>
            </a:fld>
            <a:endParaRPr lang="ja-JP" altLang="en-US" dirty="0"/>
          </a:p>
        </p:txBody>
      </p:sp>
      <p:sp>
        <p:nvSpPr>
          <p:cNvPr id="6" name="ホームベース 5">
            <a:extLst>
              <a:ext uri="{FF2B5EF4-FFF2-40B4-BE49-F238E27FC236}">
                <a16:creationId xmlns:a16="http://schemas.microsoft.com/office/drawing/2014/main" id="{317D054B-A155-8C0E-137D-0C82A93B1A4A}"/>
              </a:ext>
            </a:extLst>
          </p:cNvPr>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7" name="タイトル 7">
            <a:extLst>
              <a:ext uri="{FF2B5EF4-FFF2-40B4-BE49-F238E27FC236}">
                <a16:creationId xmlns:a16="http://schemas.microsoft.com/office/drawing/2014/main" id="{5ECE90CE-D5FB-C102-A91F-C3FEC1C78717}"/>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企業による人権への取組の必要性と影響</a:t>
            </a:r>
          </a:p>
        </p:txBody>
      </p:sp>
      <p:sp>
        <p:nvSpPr>
          <p:cNvPr id="9" name="正方形/長方形 8">
            <a:extLst>
              <a:ext uri="{FF2B5EF4-FFF2-40B4-BE49-F238E27FC236}">
                <a16:creationId xmlns:a16="http://schemas.microsoft.com/office/drawing/2014/main" id="{57A2133C-D718-E90C-1736-28E8A515CBF4}"/>
              </a:ext>
            </a:extLst>
          </p:cNvPr>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人権に関する取組の充実又は不足は、事業に様々な影響をもたらします</a:t>
            </a:r>
          </a:p>
        </p:txBody>
      </p:sp>
      <p:sp>
        <p:nvSpPr>
          <p:cNvPr id="10" name="テキスト プレースホルダー 5">
            <a:extLst>
              <a:ext uri="{FF2B5EF4-FFF2-40B4-BE49-F238E27FC236}">
                <a16:creationId xmlns:a16="http://schemas.microsoft.com/office/drawing/2014/main" id="{109FF646-A567-DBA2-5399-69EC5AC17433}"/>
              </a:ext>
            </a:extLst>
          </p:cNvPr>
          <p:cNvSpPr txBox="1">
            <a:spLocks/>
          </p:cNvSpPr>
          <p:nvPr/>
        </p:nvSpPr>
        <p:spPr bwMode="gray">
          <a:xfrm>
            <a:off x="674645" y="1170958"/>
            <a:ext cx="8636041" cy="364139"/>
          </a:xfrm>
          <a:prstGeom prst="rect">
            <a:avLst/>
          </a:prstGeom>
          <a:ln>
            <a:solidFill>
              <a:srgbClr val="0097A9"/>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fontAlgn="ctr"/>
            <a:r>
              <a:rPr lang="ja-JP" altLang="en-US" b="0" dirty="0">
                <a:solidFill>
                  <a:srgbClr val="0097A9"/>
                </a:solidFill>
                <a:latin typeface="Calibri" panose="020F0502020204030204" pitchFamily="34" charset="0"/>
              </a:rPr>
              <a:t>業績への影響：企業価値への影響</a:t>
            </a:r>
          </a:p>
        </p:txBody>
      </p:sp>
      <p:grpSp>
        <p:nvGrpSpPr>
          <p:cNvPr id="11" name="グループ化 10">
            <a:extLst>
              <a:ext uri="{FF2B5EF4-FFF2-40B4-BE49-F238E27FC236}">
                <a16:creationId xmlns:a16="http://schemas.microsoft.com/office/drawing/2014/main" id="{25EB48A7-E4D1-3B63-8BA8-AAB7F13F8E42}"/>
              </a:ext>
            </a:extLst>
          </p:cNvPr>
          <p:cNvGrpSpPr/>
          <p:nvPr/>
        </p:nvGrpSpPr>
        <p:grpSpPr>
          <a:xfrm>
            <a:off x="634979" y="1667313"/>
            <a:ext cx="4357688" cy="2156289"/>
            <a:chOff x="5131312" y="1808370"/>
            <a:chExt cx="4357688" cy="2156289"/>
          </a:xfrm>
        </p:grpSpPr>
        <p:sp>
          <p:nvSpPr>
            <p:cNvPr id="12" name="正方形/長方形 11">
              <a:extLst>
                <a:ext uri="{FF2B5EF4-FFF2-40B4-BE49-F238E27FC236}">
                  <a16:creationId xmlns:a16="http://schemas.microsoft.com/office/drawing/2014/main" id="{276268BC-8FAD-F56E-7B3D-ED14E8E2E000}"/>
                </a:ext>
              </a:extLst>
            </p:cNvPr>
            <p:cNvSpPr/>
            <p:nvPr/>
          </p:nvSpPr>
          <p:spPr bwMode="gray">
            <a:xfrm>
              <a:off x="5131312" y="2621254"/>
              <a:ext cx="4357688" cy="1343405"/>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人権への取組が、結果的に投資家や消費者等、社会における企業の印象や評価に大きく影響</a:t>
              </a:r>
              <a:endParaRPr lang="en-US" altLang="ja-JP" sz="1600" u="sng" strike="sngStrike" dirty="0">
                <a:latin typeface="Calibri" panose="020F0502020204030204" pitchFamily="34" charset="0"/>
                <a:cs typeface="Calibri" panose="020F0502020204030204" pitchFamily="34" charset="0"/>
              </a:endParaRPr>
            </a:p>
          </p:txBody>
        </p:sp>
        <p:grpSp>
          <p:nvGrpSpPr>
            <p:cNvPr id="13" name="グループ化 12">
              <a:extLst>
                <a:ext uri="{FF2B5EF4-FFF2-40B4-BE49-F238E27FC236}">
                  <a16:creationId xmlns:a16="http://schemas.microsoft.com/office/drawing/2014/main" id="{EDB107C9-72F5-E1A2-E869-2BD823BEE675}"/>
                </a:ext>
              </a:extLst>
            </p:cNvPr>
            <p:cNvGrpSpPr/>
            <p:nvPr/>
          </p:nvGrpSpPr>
          <p:grpSpPr>
            <a:xfrm>
              <a:off x="5222429" y="1808370"/>
              <a:ext cx="4060988" cy="639055"/>
              <a:chOff x="593244" y="1819758"/>
              <a:chExt cx="2940207" cy="462684"/>
            </a:xfrm>
          </p:grpSpPr>
          <p:sp>
            <p:nvSpPr>
              <p:cNvPr id="14" name="角丸四角形 13">
                <a:extLst>
                  <a:ext uri="{FF2B5EF4-FFF2-40B4-BE49-F238E27FC236}">
                    <a16:creationId xmlns:a16="http://schemas.microsoft.com/office/drawing/2014/main" id="{BF821A40-BF1E-A54E-4E54-05094E0BE26A}"/>
                  </a:ext>
                </a:extLst>
              </p:cNvPr>
              <p:cNvSpPr/>
              <p:nvPr/>
            </p:nvSpPr>
            <p:spPr bwMode="gray">
              <a:xfrm>
                <a:off x="967518" y="1819758"/>
                <a:ext cx="2418225" cy="413033"/>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a:solidFill>
                      <a:prstClr val="black"/>
                    </a:solidFill>
                    <a:latin typeface="Calibri" panose="020F0502020204030204" pitchFamily="34" charset="0"/>
                    <a:cs typeface="Calibri" panose="020F0502020204030204" pitchFamily="34" charset="0"/>
                  </a:rPr>
                  <a:t>投資家や消費者等の評価の向上</a:t>
                </a:r>
                <a:r>
                  <a:rPr kumimoji="1" lang="en-US" altLang="ja-JP" sz="2000" dirty="0">
                    <a:solidFill>
                      <a:prstClr val="black"/>
                    </a:solidFill>
                    <a:latin typeface="Calibri" panose="020F0502020204030204" pitchFamily="34" charset="0"/>
                    <a:cs typeface="Calibri" panose="020F0502020204030204" pitchFamily="34" charset="0"/>
                  </a:rPr>
                  <a:t>/</a:t>
                </a:r>
                <a:r>
                  <a:rPr kumimoji="1" lang="ja-JP" altLang="en-US" sz="2000">
                    <a:solidFill>
                      <a:prstClr val="black"/>
                    </a:solidFill>
                    <a:latin typeface="Calibri" panose="020F0502020204030204" pitchFamily="34" charset="0"/>
                    <a:cs typeface="Calibri" panose="020F0502020204030204" pitchFamily="34" charset="0"/>
                  </a:rPr>
                  <a:t>低下（＋</a:t>
                </a:r>
                <a:r>
                  <a:rPr kumimoji="1" lang="en-US" altLang="ja-JP" sz="2000" dirty="0">
                    <a:solidFill>
                      <a:prstClr val="black"/>
                    </a:solidFill>
                    <a:latin typeface="Calibri" panose="020F0502020204030204" pitchFamily="34" charset="0"/>
                    <a:cs typeface="Calibri" panose="020F0502020204030204" pitchFamily="34" charset="0"/>
                  </a:rPr>
                  <a:t>/</a:t>
                </a:r>
                <a:r>
                  <a:rPr kumimoji="1" lang="ja-JP" altLang="en-US" sz="2000">
                    <a:solidFill>
                      <a:prstClr val="black"/>
                    </a:solidFill>
                    <a:latin typeface="Calibri" panose="020F0502020204030204" pitchFamily="34" charset="0"/>
                    <a:cs typeface="Calibri" panose="020F0502020204030204" pitchFamily="34" charset="0"/>
                  </a:rPr>
                  <a:t>−）</a:t>
                </a:r>
                <a:endParaRPr kumimoji="1" lang="ja-JP" altLang="en-US" sz="2000" dirty="0">
                  <a:solidFill>
                    <a:prstClr val="black"/>
                  </a:solidFill>
                  <a:latin typeface="Calibri" panose="020F0502020204030204" pitchFamily="34" charset="0"/>
                  <a:cs typeface="Calibri" panose="020F0502020204030204" pitchFamily="34" charset="0"/>
                </a:endParaRPr>
              </a:p>
            </p:txBody>
          </p:sp>
          <p:sp>
            <p:nvSpPr>
              <p:cNvPr id="15" name="楕円 41">
                <a:extLst>
                  <a:ext uri="{FF2B5EF4-FFF2-40B4-BE49-F238E27FC236}">
                    <a16:creationId xmlns:a16="http://schemas.microsoft.com/office/drawing/2014/main" id="{CE84D141-5FE7-303E-9688-4AC6835BA3F8}"/>
                  </a:ext>
                </a:extLst>
              </p:cNvPr>
              <p:cNvSpPr/>
              <p:nvPr/>
            </p:nvSpPr>
            <p:spPr bwMode="gray">
              <a:xfrm>
                <a:off x="593244" y="1828245"/>
                <a:ext cx="351174" cy="351173"/>
              </a:xfrm>
              <a:prstGeom prst="ellipse">
                <a:avLst/>
              </a:prstGeom>
              <a:solidFill>
                <a:srgbClr val="0097A9"/>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(j)</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16" name="直線コネクタ 15">
                <a:extLst>
                  <a:ext uri="{FF2B5EF4-FFF2-40B4-BE49-F238E27FC236}">
                    <a16:creationId xmlns:a16="http://schemas.microsoft.com/office/drawing/2014/main" id="{D2F04A5F-777E-1FD3-05B2-FE3D731CBA2B}"/>
                  </a:ext>
                </a:extLst>
              </p:cNvPr>
              <p:cNvCxnSpPr/>
              <p:nvPr/>
            </p:nvCxnSpPr>
            <p:spPr bwMode="gray">
              <a:xfrm>
                <a:off x="888458" y="2282442"/>
                <a:ext cx="2644993" cy="0"/>
              </a:xfrm>
              <a:prstGeom prst="line">
                <a:avLst/>
              </a:prstGeom>
              <a:ln w="19050">
                <a:solidFill>
                  <a:srgbClr val="0097A9"/>
                </a:solidFill>
              </a:ln>
            </p:spPr>
            <p:style>
              <a:lnRef idx="1">
                <a:schemeClr val="accent1"/>
              </a:lnRef>
              <a:fillRef idx="0">
                <a:schemeClr val="accent1"/>
              </a:fillRef>
              <a:effectRef idx="0">
                <a:schemeClr val="accent1"/>
              </a:effectRef>
              <a:fontRef idx="minor">
                <a:schemeClr val="tx1"/>
              </a:fontRef>
            </p:style>
          </p:cxnSp>
        </p:grpSp>
      </p:grpSp>
      <p:grpSp>
        <p:nvGrpSpPr>
          <p:cNvPr id="17" name="グループ化 16">
            <a:extLst>
              <a:ext uri="{FF2B5EF4-FFF2-40B4-BE49-F238E27FC236}">
                <a16:creationId xmlns:a16="http://schemas.microsoft.com/office/drawing/2014/main" id="{0B9B443C-BA5F-3E24-A782-103CAE5A7356}"/>
              </a:ext>
            </a:extLst>
          </p:cNvPr>
          <p:cNvGrpSpPr/>
          <p:nvPr/>
        </p:nvGrpSpPr>
        <p:grpSpPr>
          <a:xfrm>
            <a:off x="5198500" y="1648476"/>
            <a:ext cx="4357688" cy="2144566"/>
            <a:chOff x="415883" y="1820093"/>
            <a:chExt cx="4357688" cy="2144566"/>
          </a:xfrm>
        </p:grpSpPr>
        <p:sp>
          <p:nvSpPr>
            <p:cNvPr id="18" name="正方形/長方形 17">
              <a:extLst>
                <a:ext uri="{FF2B5EF4-FFF2-40B4-BE49-F238E27FC236}">
                  <a16:creationId xmlns:a16="http://schemas.microsoft.com/office/drawing/2014/main" id="{91A8CEB9-0E2E-C311-1856-016BE045B19B}"/>
                </a:ext>
              </a:extLst>
            </p:cNvPr>
            <p:cNvSpPr/>
            <p:nvPr/>
          </p:nvSpPr>
          <p:spPr bwMode="gray">
            <a:xfrm>
              <a:off x="415883" y="2621254"/>
              <a:ext cx="4357688" cy="1343405"/>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企業の人権尊重への取組を企業評価や投資の判断基準の中心とする動きが高まり、人権への取組を推進する企業に投資が集中</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grpSp>
          <p:nvGrpSpPr>
            <p:cNvPr id="19" name="グループ化 18">
              <a:extLst>
                <a:ext uri="{FF2B5EF4-FFF2-40B4-BE49-F238E27FC236}">
                  <a16:creationId xmlns:a16="http://schemas.microsoft.com/office/drawing/2014/main" id="{7CC7D1C3-8ED1-5334-75DF-4F8B5BAC0FEF}"/>
                </a:ext>
              </a:extLst>
            </p:cNvPr>
            <p:cNvGrpSpPr/>
            <p:nvPr/>
          </p:nvGrpSpPr>
          <p:grpSpPr>
            <a:xfrm>
              <a:off x="507000" y="1820093"/>
              <a:ext cx="4060988" cy="627333"/>
              <a:chOff x="593244" y="1828245"/>
              <a:chExt cx="2940207" cy="454197"/>
            </a:xfrm>
          </p:grpSpPr>
          <p:sp>
            <p:nvSpPr>
              <p:cNvPr id="20" name="角丸四角形 19">
                <a:extLst>
                  <a:ext uri="{FF2B5EF4-FFF2-40B4-BE49-F238E27FC236}">
                    <a16:creationId xmlns:a16="http://schemas.microsoft.com/office/drawing/2014/main" id="{EA1E78CD-D4D4-22E6-7865-55ABBD0F6520}"/>
                  </a:ext>
                </a:extLst>
              </p:cNvPr>
              <p:cNvSpPr/>
              <p:nvPr/>
            </p:nvSpPr>
            <p:spPr bwMode="gray">
              <a:xfrm>
                <a:off x="988895" y="1881626"/>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株価の上昇</a:t>
                </a:r>
                <a:r>
                  <a:rPr kumimoji="1" lang="en-US" altLang="ja-JP"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下落（＋</a:t>
                </a:r>
                <a:r>
                  <a:rPr kumimoji="1" lang="en-US" altLang="ja-JP"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p:txBody>
          </p:sp>
          <p:sp>
            <p:nvSpPr>
              <p:cNvPr id="21" name="楕円 31">
                <a:extLst>
                  <a:ext uri="{FF2B5EF4-FFF2-40B4-BE49-F238E27FC236}">
                    <a16:creationId xmlns:a16="http://schemas.microsoft.com/office/drawing/2014/main" id="{967BD5A6-13F8-9FEE-B7AF-A3B9DFA3423D}"/>
                  </a:ext>
                </a:extLst>
              </p:cNvPr>
              <p:cNvSpPr/>
              <p:nvPr/>
            </p:nvSpPr>
            <p:spPr bwMode="gray">
              <a:xfrm>
                <a:off x="593244" y="1828245"/>
                <a:ext cx="351174" cy="351173"/>
              </a:xfrm>
              <a:prstGeom prst="ellipse">
                <a:avLst/>
              </a:prstGeom>
              <a:solidFill>
                <a:srgbClr val="0097A9"/>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(k)</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22" name="直線コネクタ 21">
                <a:extLst>
                  <a:ext uri="{FF2B5EF4-FFF2-40B4-BE49-F238E27FC236}">
                    <a16:creationId xmlns:a16="http://schemas.microsoft.com/office/drawing/2014/main" id="{95A1B2A4-7681-7B37-5CD4-2B28E6FF5F17}"/>
                  </a:ext>
                </a:extLst>
              </p:cNvPr>
              <p:cNvCxnSpPr/>
              <p:nvPr/>
            </p:nvCxnSpPr>
            <p:spPr bwMode="gray">
              <a:xfrm>
                <a:off x="888458" y="2282442"/>
                <a:ext cx="2644993" cy="0"/>
              </a:xfrm>
              <a:prstGeom prst="line">
                <a:avLst/>
              </a:prstGeom>
              <a:ln w="19050">
                <a:solidFill>
                  <a:srgbClr val="0097A9"/>
                </a:solidFill>
              </a:ln>
            </p:spPr>
            <p:style>
              <a:lnRef idx="1">
                <a:schemeClr val="accent1"/>
              </a:lnRef>
              <a:fillRef idx="0">
                <a:schemeClr val="accent1"/>
              </a:fillRef>
              <a:effectRef idx="0">
                <a:schemeClr val="accent1"/>
              </a:effectRef>
              <a:fontRef idx="minor">
                <a:schemeClr val="tx1"/>
              </a:fontRef>
            </p:style>
          </p:cxnSp>
        </p:grpSp>
      </p:grpSp>
      <p:grpSp>
        <p:nvGrpSpPr>
          <p:cNvPr id="23" name="グループ化 22">
            <a:extLst>
              <a:ext uri="{FF2B5EF4-FFF2-40B4-BE49-F238E27FC236}">
                <a16:creationId xmlns:a16="http://schemas.microsoft.com/office/drawing/2014/main" id="{198FB212-0BC7-BC40-75D8-258F5F5155C5}"/>
              </a:ext>
            </a:extLst>
          </p:cNvPr>
          <p:cNvGrpSpPr/>
          <p:nvPr/>
        </p:nvGrpSpPr>
        <p:grpSpPr>
          <a:xfrm>
            <a:off x="634979" y="4139727"/>
            <a:ext cx="4357688" cy="2144552"/>
            <a:chOff x="5041313" y="1822035"/>
            <a:chExt cx="4357688" cy="2144552"/>
          </a:xfrm>
        </p:grpSpPr>
        <p:sp>
          <p:nvSpPr>
            <p:cNvPr id="24" name="正方形/長方形 23">
              <a:extLst>
                <a:ext uri="{FF2B5EF4-FFF2-40B4-BE49-F238E27FC236}">
                  <a16:creationId xmlns:a16="http://schemas.microsoft.com/office/drawing/2014/main" id="{6EE73D3D-1BEF-5119-5C4C-0C2AA1DDF477}"/>
                </a:ext>
              </a:extLst>
            </p:cNvPr>
            <p:cNvSpPr/>
            <p:nvPr/>
          </p:nvSpPr>
          <p:spPr bwMode="gray">
            <a:xfrm>
              <a:off x="5041313" y="2623196"/>
              <a:ext cx="4357688" cy="134339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latin typeface="Calibri" panose="020F0502020204030204" pitchFamily="34" charset="0"/>
                  <a:cs typeface="Calibri" panose="020F0502020204030204" pitchFamily="34" charset="0"/>
                </a:rPr>
                <a:t>人権侵害の問題が発生した企業から投資が撤退し、株価等に大きく影響</a:t>
              </a:r>
              <a:endParaRPr lang="ja-JP" altLang="en-US" sz="1600" u="sng" strike="sngStrike" dirty="0">
                <a:latin typeface="Calibri" panose="020F0502020204030204" pitchFamily="34" charset="0"/>
                <a:cs typeface="Calibri" panose="020F0502020204030204" pitchFamily="34" charset="0"/>
              </a:endParaRPr>
            </a:p>
          </p:txBody>
        </p:sp>
        <p:grpSp>
          <p:nvGrpSpPr>
            <p:cNvPr id="25" name="グループ化 24">
              <a:extLst>
                <a:ext uri="{FF2B5EF4-FFF2-40B4-BE49-F238E27FC236}">
                  <a16:creationId xmlns:a16="http://schemas.microsoft.com/office/drawing/2014/main" id="{1453E31E-2DA4-8C2C-6847-7B164C9AD489}"/>
                </a:ext>
              </a:extLst>
            </p:cNvPr>
            <p:cNvGrpSpPr/>
            <p:nvPr/>
          </p:nvGrpSpPr>
          <p:grpSpPr>
            <a:xfrm>
              <a:off x="5132430" y="1822035"/>
              <a:ext cx="4266570" cy="627333"/>
              <a:chOff x="593244" y="1828245"/>
              <a:chExt cx="3089051" cy="454197"/>
            </a:xfrm>
          </p:grpSpPr>
          <p:sp>
            <p:nvSpPr>
              <p:cNvPr id="26" name="角丸四角形 25">
                <a:extLst>
                  <a:ext uri="{FF2B5EF4-FFF2-40B4-BE49-F238E27FC236}">
                    <a16:creationId xmlns:a16="http://schemas.microsoft.com/office/drawing/2014/main" id="{8563CCB5-0713-38C0-623C-E8D7D4F0F319}"/>
                  </a:ext>
                </a:extLst>
              </p:cNvPr>
              <p:cNvSpPr/>
              <p:nvPr/>
            </p:nvSpPr>
            <p:spPr bwMode="gray">
              <a:xfrm>
                <a:off x="988895" y="1881626"/>
                <a:ext cx="269340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a:solidFill>
                      <a:prstClr val="black"/>
                    </a:solidFill>
                    <a:latin typeface="Calibri" panose="020F0502020204030204" pitchFamily="34" charset="0"/>
                    <a:cs typeface="Calibri" panose="020F0502020204030204" pitchFamily="34" charset="0"/>
                  </a:rPr>
                  <a:t>ダイベストメント（投資引揚げ）（−）</a:t>
                </a:r>
                <a:endParaRPr kumimoji="1" lang="ja-JP" altLang="en-US" sz="2000" dirty="0">
                  <a:solidFill>
                    <a:prstClr val="black"/>
                  </a:solidFill>
                  <a:latin typeface="Calibri" panose="020F0502020204030204" pitchFamily="34" charset="0"/>
                  <a:cs typeface="Calibri" panose="020F0502020204030204" pitchFamily="34" charset="0"/>
                </a:endParaRPr>
              </a:p>
            </p:txBody>
          </p:sp>
          <p:sp>
            <p:nvSpPr>
              <p:cNvPr id="27" name="楕円 31">
                <a:extLst>
                  <a:ext uri="{FF2B5EF4-FFF2-40B4-BE49-F238E27FC236}">
                    <a16:creationId xmlns:a16="http://schemas.microsoft.com/office/drawing/2014/main" id="{28B8C70C-76CD-6EC9-AD24-CC83DB49374C}"/>
                  </a:ext>
                </a:extLst>
              </p:cNvPr>
              <p:cNvSpPr/>
              <p:nvPr/>
            </p:nvSpPr>
            <p:spPr bwMode="gray">
              <a:xfrm>
                <a:off x="593244" y="1828245"/>
                <a:ext cx="351174" cy="351173"/>
              </a:xfrm>
              <a:prstGeom prst="ellipse">
                <a:avLst/>
              </a:prstGeom>
              <a:solidFill>
                <a:srgbClr val="0097A9"/>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(l)</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28" name="直線コネクタ 27">
                <a:extLst>
                  <a:ext uri="{FF2B5EF4-FFF2-40B4-BE49-F238E27FC236}">
                    <a16:creationId xmlns:a16="http://schemas.microsoft.com/office/drawing/2014/main" id="{93478436-6565-9F08-1DE5-3F848AF0E86F}"/>
                  </a:ext>
                </a:extLst>
              </p:cNvPr>
              <p:cNvCxnSpPr/>
              <p:nvPr/>
            </p:nvCxnSpPr>
            <p:spPr bwMode="gray">
              <a:xfrm>
                <a:off x="888458" y="2282442"/>
                <a:ext cx="2644993" cy="0"/>
              </a:xfrm>
              <a:prstGeom prst="line">
                <a:avLst/>
              </a:prstGeom>
              <a:ln w="19050">
                <a:solidFill>
                  <a:srgbClr val="0097A9"/>
                </a:solidFill>
              </a:ln>
            </p:spPr>
            <p:style>
              <a:lnRef idx="1">
                <a:schemeClr val="accent1"/>
              </a:lnRef>
              <a:fillRef idx="0">
                <a:schemeClr val="accent1"/>
              </a:fillRef>
              <a:effectRef idx="0">
                <a:schemeClr val="accent1"/>
              </a:effectRef>
              <a:fontRef idx="minor">
                <a:schemeClr val="tx1"/>
              </a:fontRef>
            </p:style>
          </p:cxnSp>
        </p:grpSp>
      </p:grpSp>
      <p:sp>
        <p:nvSpPr>
          <p:cNvPr id="4" name="角丸四角形 3">
            <a:extLst>
              <a:ext uri="{FF2B5EF4-FFF2-40B4-BE49-F238E27FC236}">
                <a16:creationId xmlns:a16="http://schemas.microsoft.com/office/drawing/2014/main" id="{C445382C-774C-42E0-9521-317CBC5AD7F3}"/>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cxnSp>
        <p:nvCxnSpPr>
          <p:cNvPr id="29" name="直線コネクタ 28"/>
          <p:cNvCxnSpPr>
            <a:cxnSpLocks/>
          </p:cNvCxnSpPr>
          <p:nvPr/>
        </p:nvCxnSpPr>
        <p:spPr>
          <a:xfrm>
            <a:off x="129396" y="1025331"/>
            <a:ext cx="8389571"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45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0" name="オブジェクト 19"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5" name="グループ化 14"/>
          <p:cNvGrpSpPr/>
          <p:nvPr/>
        </p:nvGrpSpPr>
        <p:grpSpPr bwMode="gray">
          <a:xfrm>
            <a:off x="764061" y="2205424"/>
            <a:ext cx="8377880" cy="1945472"/>
            <a:chOff x="431800" y="2517373"/>
            <a:chExt cx="7674296" cy="874947"/>
          </a:xfrm>
        </p:grpSpPr>
        <p:sp>
          <p:nvSpPr>
            <p:cNvPr id="16" name="Rectangle 28"/>
            <p:cNvSpPr/>
            <p:nvPr/>
          </p:nvSpPr>
          <p:spPr bwMode="gray">
            <a:xfrm>
              <a:off x="431800" y="2639927"/>
              <a:ext cx="1317942" cy="693420"/>
            </a:xfrm>
            <a:prstGeom prst="rect">
              <a:avLst/>
            </a:prstGeom>
            <a:solidFill>
              <a:srgbClr val="0B6A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7" name="Isosceles Triangle 47"/>
            <p:cNvSpPr/>
            <p:nvPr/>
          </p:nvSpPr>
          <p:spPr bwMode="gray">
            <a:xfrm rot="16200000">
              <a:off x="1371443" y="2955045"/>
              <a:ext cx="246381" cy="510222"/>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8" name="TextBox 55"/>
            <p:cNvSpPr txBox="1"/>
            <p:nvPr/>
          </p:nvSpPr>
          <p:spPr bwMode="gray">
            <a:xfrm>
              <a:off x="490686" y="2580953"/>
              <a:ext cx="691028" cy="811367"/>
            </a:xfrm>
            <a:prstGeom prst="rect">
              <a:avLst/>
            </a:prstGeom>
            <a:noFill/>
          </p:spPr>
          <p:txBody>
            <a:bodyPr wrap="square" lIns="72000" tIns="72000" rIns="72000" bIns="72000" rtlCol="0" anchor="ctr">
              <a:noAutofit/>
            </a:bodyPr>
            <a:lstStyle/>
            <a:p>
              <a:pPr algn="ctr">
                <a:spcAft>
                  <a:spcPts val="0"/>
                </a:spcAft>
              </a:pPr>
              <a:r>
                <a:rPr lang="en-US" sz="6000" dirty="0">
                  <a:solidFill>
                    <a:schemeClr val="bg1"/>
                  </a:solidFill>
                  <a:latin typeface="Calibri" panose="020F0502020204030204" pitchFamily="34" charset="0"/>
                  <a:cs typeface="Calibri" panose="020F0502020204030204" pitchFamily="34" charset="0"/>
                </a:rPr>
                <a:t>2</a:t>
              </a:r>
            </a:p>
          </p:txBody>
        </p:sp>
        <p:sp>
          <p:nvSpPr>
            <p:cNvPr id="19" name="Round Same Side Corner Rectangle 50"/>
            <p:cNvSpPr/>
            <p:nvPr/>
          </p:nvSpPr>
          <p:spPr bwMode="gray">
            <a:xfrm rot="5400000">
              <a:off x="4336257" y="-579364"/>
              <a:ext cx="673101" cy="6866576"/>
            </a:xfrm>
            <a:prstGeom prst="round2SameRect">
              <a:avLst>
                <a:gd name="adj1" fmla="val 49336"/>
                <a:gd name="adj2" fmla="val 0"/>
              </a:avLst>
            </a:prstGeom>
            <a:solidFill>
              <a:srgbClr val="0B6AB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ja-JP" altLang="en-US" sz="18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a:cs typeface="+mn-cs"/>
              </a:endParaRPr>
            </a:p>
          </p:txBody>
        </p:sp>
      </p:gr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14</a:t>
            </a:fld>
            <a:endParaRPr lang="ja-JP" altLang="en-US" dirty="0"/>
          </a:p>
        </p:txBody>
      </p:sp>
      <p:sp>
        <p:nvSpPr>
          <p:cNvPr id="4" name="テキスト ボックス 3">
            <a:extLst>
              <a:ext uri="{FF2B5EF4-FFF2-40B4-BE49-F238E27FC236}">
                <a16:creationId xmlns:a16="http://schemas.microsoft.com/office/drawing/2014/main" id="{DC6AD83E-DFB1-F096-1E79-1F860397D33A}"/>
              </a:ext>
            </a:extLst>
          </p:cNvPr>
          <p:cNvSpPr txBox="1"/>
          <p:nvPr/>
        </p:nvSpPr>
        <p:spPr>
          <a:xfrm>
            <a:off x="1851162" y="2338203"/>
            <a:ext cx="6597099" cy="1231106"/>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企業が配慮すべき主要な人権リスク類型と</a:t>
            </a:r>
            <a:br>
              <a:rPr kumimoji="0" lang="en-US" altLang="ja-JP"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br>
            <a:r>
              <a:rPr kumimoji="0" lang="ja-JP" altLang="en-US"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その内容・近年の動向</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人権に関するリスクとは具体的にどのようなものか</a:t>
            </a:r>
          </a:p>
        </p:txBody>
      </p:sp>
    </p:spTree>
    <p:extLst>
      <p:ext uri="{BB962C8B-B14F-4D97-AF65-F5344CB8AC3E}">
        <p14:creationId xmlns:p14="http://schemas.microsoft.com/office/powerpoint/2010/main" val="397643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41FCFD1-7322-5C4D-9B43-2609C2FEADCD}"/>
              </a:ext>
            </a:extLst>
          </p:cNvPr>
          <p:cNvSpPr>
            <a:spLocks noGrp="1"/>
          </p:cNvSpPr>
          <p:nvPr>
            <p:ph type="sldNum" sz="quarter" idx="11"/>
          </p:nvPr>
        </p:nvSpPr>
        <p:spPr/>
        <p:txBody>
          <a:bodyPr/>
          <a:lstStyle/>
          <a:p>
            <a:fld id="{AA5FCFE5-FE56-4EF1-80A8-07776887C2A1}" type="slidenum">
              <a:rPr lang="ja-JP" altLang="en-US" smtClean="0"/>
              <a:pPr/>
              <a:t>15</a:t>
            </a:fld>
            <a:endParaRPr lang="ja-JP" altLang="en-US" dirty="0"/>
          </a:p>
        </p:txBody>
      </p:sp>
      <p:sp>
        <p:nvSpPr>
          <p:cNvPr id="8" name="タイトル 7">
            <a:extLst>
              <a:ext uri="{FF2B5EF4-FFF2-40B4-BE49-F238E27FC236}">
                <a16:creationId xmlns:a16="http://schemas.microsoft.com/office/drawing/2014/main" id="{25FC4A0D-5AE9-7E49-A072-8FD8F6DFF77A}"/>
              </a:ext>
            </a:extLst>
          </p:cNvPr>
          <p:cNvSpPr txBox="1">
            <a:spLocks noGrp="1"/>
          </p:cNvSpPr>
          <p:nvPr>
            <p:ph type="title"/>
          </p:nvPr>
        </p:nvSpPr>
        <p:spPr bwMode="gray">
          <a:xfrm>
            <a:off x="507000" y="100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a:t>
            </a:r>
            <a:endParaRPr lang="ja-JP" altLang="en-US" b="0" strike="sngStrike" dirty="0">
              <a:solidFill>
                <a:srgbClr val="FF0000"/>
              </a:solidFill>
              <a:latin typeface="Calibri" panose="020F0502020204030204" pitchFamily="34" charset="0"/>
            </a:endParaRPr>
          </a:p>
        </p:txBody>
      </p:sp>
      <p:cxnSp>
        <p:nvCxnSpPr>
          <p:cNvPr id="9" name="直線コネクタ 8">
            <a:extLst>
              <a:ext uri="{FF2B5EF4-FFF2-40B4-BE49-F238E27FC236}">
                <a16:creationId xmlns:a16="http://schemas.microsoft.com/office/drawing/2014/main" id="{9DC679EE-D978-6648-BECE-5958D0AC03EB}"/>
              </a:ext>
            </a:extLst>
          </p:cNvPr>
          <p:cNvCxnSpPr/>
          <p:nvPr/>
        </p:nvCxnSpPr>
        <p:spPr>
          <a:xfrm>
            <a:off x="314400" y="7754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フリーフォーム 22">
            <a:extLst>
              <a:ext uri="{FF2B5EF4-FFF2-40B4-BE49-F238E27FC236}">
                <a16:creationId xmlns:a16="http://schemas.microsoft.com/office/drawing/2014/main" id="{A6DACAB2-7929-9D4C-A8C4-40668F6D8FDD}"/>
              </a:ext>
            </a:extLst>
          </p:cNvPr>
          <p:cNvSpPr/>
          <p:nvPr/>
        </p:nvSpPr>
        <p:spPr bwMode="gray">
          <a:xfrm>
            <a:off x="589428" y="1715918"/>
            <a:ext cx="343492" cy="130096"/>
          </a:xfrm>
          <a:custGeom>
            <a:avLst/>
            <a:gdLst>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64795 w 506730"/>
              <a:gd name="connsiteY6" fmla="*/ 99060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2410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0 w 497205"/>
              <a:gd name="connsiteY0" fmla="*/ 247650 h 247650"/>
              <a:gd name="connsiteX1" fmla="*/ 154305 w 497205"/>
              <a:gd name="connsiteY1" fmla="*/ 198120 h 247650"/>
              <a:gd name="connsiteX2" fmla="*/ 318135 w 497205"/>
              <a:gd name="connsiteY2" fmla="*/ 238125 h 247650"/>
              <a:gd name="connsiteX3" fmla="*/ 497205 w 497205"/>
              <a:gd name="connsiteY3" fmla="*/ 135255 h 247650"/>
              <a:gd name="connsiteX4" fmla="*/ 483870 w 497205"/>
              <a:gd name="connsiteY4" fmla="*/ 85725 h 247650"/>
              <a:gd name="connsiteX5" fmla="*/ 352425 w 497205"/>
              <a:gd name="connsiteY5" fmla="*/ 139065 h 247650"/>
              <a:gd name="connsiteX6" fmla="*/ 241935 w 497205"/>
              <a:gd name="connsiteY6" fmla="*/ 116205 h 247650"/>
              <a:gd name="connsiteX7" fmla="*/ 264795 w 497205"/>
              <a:gd name="connsiteY7" fmla="*/ 66675 h 247650"/>
              <a:gd name="connsiteX8" fmla="*/ 360045 w 497205"/>
              <a:gd name="connsiteY8" fmla="*/ 83820 h 247650"/>
              <a:gd name="connsiteX9" fmla="*/ 360045 w 497205"/>
              <a:gd name="connsiteY9" fmla="*/ 41910 h 247650"/>
              <a:gd name="connsiteX10" fmla="*/ 222885 w 497205"/>
              <a:gd name="connsiteY10" fmla="*/ 0 h 247650"/>
              <a:gd name="connsiteX11" fmla="*/ 104775 w 497205"/>
              <a:gd name="connsiteY11" fmla="*/ 34290 h 247650"/>
              <a:gd name="connsiteX12" fmla="*/ 1905 w 497205"/>
              <a:gd name="connsiteY12" fmla="*/ 110490 h 247650"/>
              <a:gd name="connsiteX13" fmla="*/ 0 w 497205"/>
              <a:gd name="connsiteY13" fmla="*/ 247650 h 247650"/>
              <a:gd name="connsiteX0" fmla="*/ 7620 w 504825"/>
              <a:gd name="connsiteY0" fmla="*/ 247650 h 247650"/>
              <a:gd name="connsiteX1" fmla="*/ 161925 w 504825"/>
              <a:gd name="connsiteY1" fmla="*/ 198120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7620 w 504825"/>
              <a:gd name="connsiteY0" fmla="*/ 247650 h 247650"/>
              <a:gd name="connsiteX1" fmla="*/ 133350 w 504825"/>
              <a:gd name="connsiteY1" fmla="*/ 173355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112395 w 509270"/>
              <a:gd name="connsiteY11" fmla="*/ 34290 h 243840"/>
              <a:gd name="connsiteX12" fmla="*/ 0 w 509270"/>
              <a:gd name="connsiteY12" fmla="*/ 97155 h 243840"/>
              <a:gd name="connsiteX13" fmla="*/ 0 w 509270"/>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54330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15439"/>
              <a:gd name="connsiteY0" fmla="*/ 243840 h 243840"/>
              <a:gd name="connsiteX1" fmla="*/ 133350 w 515439"/>
              <a:gd name="connsiteY1" fmla="*/ 173355 h 243840"/>
              <a:gd name="connsiteX2" fmla="*/ 325755 w 515439"/>
              <a:gd name="connsiteY2" fmla="*/ 238125 h 243840"/>
              <a:gd name="connsiteX3" fmla="*/ 512445 w 515439"/>
              <a:gd name="connsiteY3" fmla="*/ 135255 h 243840"/>
              <a:gd name="connsiteX4" fmla="*/ 491490 w 515439"/>
              <a:gd name="connsiteY4" fmla="*/ 85725 h 243840"/>
              <a:gd name="connsiteX5" fmla="*/ 249555 w 515439"/>
              <a:gd name="connsiteY5" fmla="*/ 116205 h 243840"/>
              <a:gd name="connsiteX6" fmla="*/ 272415 w 515439"/>
              <a:gd name="connsiteY6" fmla="*/ 66675 h 243840"/>
              <a:gd name="connsiteX7" fmla="*/ 377190 w 515439"/>
              <a:gd name="connsiteY7" fmla="*/ 87630 h 243840"/>
              <a:gd name="connsiteX8" fmla="*/ 367665 w 515439"/>
              <a:gd name="connsiteY8" fmla="*/ 41910 h 243840"/>
              <a:gd name="connsiteX9" fmla="*/ 230505 w 515439"/>
              <a:gd name="connsiteY9" fmla="*/ 0 h 243840"/>
              <a:gd name="connsiteX10" fmla="*/ 0 w 515439"/>
              <a:gd name="connsiteY10" fmla="*/ 97155 h 243840"/>
              <a:gd name="connsiteX11" fmla="*/ 0 w 515439"/>
              <a:gd name="connsiteY11"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1905 w 515439"/>
              <a:gd name="connsiteY0" fmla="*/ 251460 h 251460"/>
              <a:gd name="connsiteX1" fmla="*/ 133350 w 515439"/>
              <a:gd name="connsiteY1" fmla="*/ 173355 h 251460"/>
              <a:gd name="connsiteX2" fmla="*/ 512445 w 515439"/>
              <a:gd name="connsiteY2" fmla="*/ 135255 h 251460"/>
              <a:gd name="connsiteX3" fmla="*/ 491490 w 515439"/>
              <a:gd name="connsiteY3" fmla="*/ 85725 h 251460"/>
              <a:gd name="connsiteX4" fmla="*/ 249555 w 515439"/>
              <a:gd name="connsiteY4" fmla="*/ 116205 h 251460"/>
              <a:gd name="connsiteX5" fmla="*/ 272415 w 515439"/>
              <a:gd name="connsiteY5" fmla="*/ 66675 h 251460"/>
              <a:gd name="connsiteX6" fmla="*/ 377190 w 515439"/>
              <a:gd name="connsiteY6" fmla="*/ 87630 h 251460"/>
              <a:gd name="connsiteX7" fmla="*/ 367665 w 515439"/>
              <a:gd name="connsiteY7" fmla="*/ 41910 h 251460"/>
              <a:gd name="connsiteX8" fmla="*/ 230505 w 515439"/>
              <a:gd name="connsiteY8" fmla="*/ 0 h 251460"/>
              <a:gd name="connsiteX9" fmla="*/ 0 w 515439"/>
              <a:gd name="connsiteY9" fmla="*/ 97155 h 251460"/>
              <a:gd name="connsiteX10" fmla="*/ 1905 w 515439"/>
              <a:gd name="connsiteY10" fmla="*/ 2514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439" h="251460">
                <a:moveTo>
                  <a:pt x="1905" y="251460"/>
                </a:moveTo>
                <a:lnTo>
                  <a:pt x="133350" y="173355"/>
                </a:lnTo>
                <a:cubicBezTo>
                  <a:pt x="318770" y="297815"/>
                  <a:pt x="359410" y="212725"/>
                  <a:pt x="512445" y="135255"/>
                </a:cubicBezTo>
                <a:cubicBezTo>
                  <a:pt x="521335" y="116840"/>
                  <a:pt x="509270" y="96520"/>
                  <a:pt x="491490" y="85725"/>
                </a:cubicBezTo>
                <a:cubicBezTo>
                  <a:pt x="391795" y="126365"/>
                  <a:pt x="335915" y="168910"/>
                  <a:pt x="249555" y="116205"/>
                </a:cubicBezTo>
                <a:cubicBezTo>
                  <a:pt x="240030" y="92075"/>
                  <a:pt x="251460" y="77470"/>
                  <a:pt x="272415" y="66675"/>
                </a:cubicBezTo>
                <a:lnTo>
                  <a:pt x="377190" y="87630"/>
                </a:lnTo>
                <a:cubicBezTo>
                  <a:pt x="382905" y="73660"/>
                  <a:pt x="382905" y="59690"/>
                  <a:pt x="367665" y="41910"/>
                </a:cubicBezTo>
                <a:cubicBezTo>
                  <a:pt x="321945" y="27940"/>
                  <a:pt x="287655" y="6350"/>
                  <a:pt x="230505" y="0"/>
                </a:cubicBezTo>
                <a:cubicBezTo>
                  <a:pt x="155575" y="13335"/>
                  <a:pt x="105410" y="24765"/>
                  <a:pt x="0" y="97155"/>
                </a:cubicBezTo>
                <a:lnTo>
                  <a:pt x="1905" y="25146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31" name="フリーフォーム 30">
            <a:extLst>
              <a:ext uri="{FF2B5EF4-FFF2-40B4-BE49-F238E27FC236}">
                <a16:creationId xmlns:a16="http://schemas.microsoft.com/office/drawing/2014/main" id="{2C838A6F-A61F-EA4A-9438-966EC8E5A976}"/>
              </a:ext>
            </a:extLst>
          </p:cNvPr>
          <p:cNvSpPr/>
          <p:nvPr/>
        </p:nvSpPr>
        <p:spPr bwMode="gray">
          <a:xfrm>
            <a:off x="787444" y="2913273"/>
            <a:ext cx="216781" cy="207386"/>
          </a:xfrm>
          <a:custGeom>
            <a:avLst/>
            <a:gdLst>
              <a:gd name="connsiteX0" fmla="*/ 126813 w 267687"/>
              <a:gd name="connsiteY0" fmla="*/ 223467 h 477092"/>
              <a:gd name="connsiteX1" fmla="*/ 140874 w 267687"/>
              <a:gd name="connsiteY1" fmla="*/ 223467 h 477092"/>
              <a:gd name="connsiteX2" fmla="*/ 267687 w 267687"/>
              <a:gd name="connsiteY2" fmla="*/ 350280 h 477092"/>
              <a:gd name="connsiteX3" fmla="*/ 267686 w 267687"/>
              <a:gd name="connsiteY3" fmla="*/ 477092 h 477092"/>
              <a:gd name="connsiteX4" fmla="*/ 0 w 267687"/>
              <a:gd name="connsiteY4" fmla="*/ 477092 h 477092"/>
              <a:gd name="connsiteX5" fmla="*/ 0 w 267687"/>
              <a:gd name="connsiteY5" fmla="*/ 350280 h 477092"/>
              <a:gd name="connsiteX6" fmla="*/ 126813 w 267687"/>
              <a:gd name="connsiteY6" fmla="*/ 223467 h 477092"/>
              <a:gd name="connsiteX7" fmla="*/ 30294 w 267687"/>
              <a:gd name="connsiteY7" fmla="*/ 88592 h 477092"/>
              <a:gd name="connsiteX8" fmla="*/ 238378 w 267687"/>
              <a:gd name="connsiteY8" fmla="*/ 88592 h 477092"/>
              <a:gd name="connsiteX9" fmla="*/ 242286 w 267687"/>
              <a:gd name="connsiteY9" fmla="*/ 107950 h 477092"/>
              <a:gd name="connsiteX10" fmla="*/ 134336 w 267687"/>
              <a:gd name="connsiteY10" fmla="*/ 215900 h 477092"/>
              <a:gd name="connsiteX11" fmla="*/ 26386 w 267687"/>
              <a:gd name="connsiteY11" fmla="*/ 107950 h 477092"/>
              <a:gd name="connsiteX12" fmla="*/ 134336 w 267687"/>
              <a:gd name="connsiteY12" fmla="*/ 0 h 477092"/>
              <a:gd name="connsiteX13" fmla="*/ 233803 w 267687"/>
              <a:gd name="connsiteY13" fmla="*/ 65931 h 477092"/>
              <a:gd name="connsiteX14" fmla="*/ 236197 w 267687"/>
              <a:gd name="connsiteY14" fmla="*/ 77792 h 477092"/>
              <a:gd name="connsiteX15" fmla="*/ 32475 w 267687"/>
              <a:gd name="connsiteY15" fmla="*/ 77792 h 477092"/>
              <a:gd name="connsiteX16" fmla="*/ 34869 w 267687"/>
              <a:gd name="connsiteY16" fmla="*/ 65931 h 477092"/>
              <a:gd name="connsiteX17" fmla="*/ 134336 w 267687"/>
              <a:gd name="connsiteY17" fmla="*/ 0 h 477092"/>
              <a:gd name="connsiteX0" fmla="*/ 126813 w 267687"/>
              <a:gd name="connsiteY0" fmla="*/ 223467 h 477092"/>
              <a:gd name="connsiteX1" fmla="*/ 131591 w 267687"/>
              <a:gd name="connsiteY1" fmla="*/ 10259 h 477092"/>
              <a:gd name="connsiteX2" fmla="*/ 140874 w 267687"/>
              <a:gd name="connsiteY2" fmla="*/ 223467 h 477092"/>
              <a:gd name="connsiteX3" fmla="*/ 267687 w 267687"/>
              <a:gd name="connsiteY3" fmla="*/ 350280 h 477092"/>
              <a:gd name="connsiteX4" fmla="*/ 267686 w 267687"/>
              <a:gd name="connsiteY4" fmla="*/ 477092 h 477092"/>
              <a:gd name="connsiteX5" fmla="*/ 0 w 267687"/>
              <a:gd name="connsiteY5" fmla="*/ 477092 h 477092"/>
              <a:gd name="connsiteX6" fmla="*/ 0 w 267687"/>
              <a:gd name="connsiteY6" fmla="*/ 350280 h 477092"/>
              <a:gd name="connsiteX7" fmla="*/ 126813 w 267687"/>
              <a:gd name="connsiteY7" fmla="*/ 223467 h 477092"/>
              <a:gd name="connsiteX8" fmla="*/ 30294 w 267687"/>
              <a:gd name="connsiteY8" fmla="*/ 88592 h 477092"/>
              <a:gd name="connsiteX9" fmla="*/ 238378 w 267687"/>
              <a:gd name="connsiteY9" fmla="*/ 88592 h 477092"/>
              <a:gd name="connsiteX10" fmla="*/ 242286 w 267687"/>
              <a:gd name="connsiteY10" fmla="*/ 107950 h 477092"/>
              <a:gd name="connsiteX11" fmla="*/ 134336 w 267687"/>
              <a:gd name="connsiteY11" fmla="*/ 215900 h 477092"/>
              <a:gd name="connsiteX12" fmla="*/ 26386 w 267687"/>
              <a:gd name="connsiteY12" fmla="*/ 107950 h 477092"/>
              <a:gd name="connsiteX13" fmla="*/ 30294 w 267687"/>
              <a:gd name="connsiteY13" fmla="*/ 88592 h 477092"/>
              <a:gd name="connsiteX14" fmla="*/ 134336 w 267687"/>
              <a:gd name="connsiteY14" fmla="*/ 0 h 477092"/>
              <a:gd name="connsiteX15" fmla="*/ 233803 w 267687"/>
              <a:gd name="connsiteY15" fmla="*/ 65931 h 477092"/>
              <a:gd name="connsiteX16" fmla="*/ 236197 w 267687"/>
              <a:gd name="connsiteY16" fmla="*/ 77792 h 477092"/>
              <a:gd name="connsiteX17" fmla="*/ 32475 w 267687"/>
              <a:gd name="connsiteY17" fmla="*/ 77792 h 477092"/>
              <a:gd name="connsiteX18" fmla="*/ 34869 w 267687"/>
              <a:gd name="connsiteY18" fmla="*/ 65931 h 477092"/>
              <a:gd name="connsiteX19" fmla="*/ 134336 w 267687"/>
              <a:gd name="connsiteY19" fmla="*/ 0 h 477092"/>
              <a:gd name="connsiteX0" fmla="*/ 126813 w 267687"/>
              <a:gd name="connsiteY0" fmla="*/ 223467 h 477092"/>
              <a:gd name="connsiteX1" fmla="*/ 137941 w 267687"/>
              <a:gd name="connsiteY1" fmla="*/ 3909 h 477092"/>
              <a:gd name="connsiteX2" fmla="*/ 131591 w 267687"/>
              <a:gd name="connsiteY2" fmla="*/ 10259 h 477092"/>
              <a:gd name="connsiteX3" fmla="*/ 140874 w 267687"/>
              <a:gd name="connsiteY3" fmla="*/ 223467 h 477092"/>
              <a:gd name="connsiteX4" fmla="*/ 267687 w 267687"/>
              <a:gd name="connsiteY4" fmla="*/ 350280 h 477092"/>
              <a:gd name="connsiteX5" fmla="*/ 267686 w 267687"/>
              <a:gd name="connsiteY5" fmla="*/ 477092 h 477092"/>
              <a:gd name="connsiteX6" fmla="*/ 0 w 267687"/>
              <a:gd name="connsiteY6" fmla="*/ 477092 h 477092"/>
              <a:gd name="connsiteX7" fmla="*/ 0 w 267687"/>
              <a:gd name="connsiteY7" fmla="*/ 350280 h 477092"/>
              <a:gd name="connsiteX8" fmla="*/ 126813 w 267687"/>
              <a:gd name="connsiteY8" fmla="*/ 223467 h 477092"/>
              <a:gd name="connsiteX9" fmla="*/ 30294 w 267687"/>
              <a:gd name="connsiteY9" fmla="*/ 88592 h 477092"/>
              <a:gd name="connsiteX10" fmla="*/ 238378 w 267687"/>
              <a:gd name="connsiteY10" fmla="*/ 88592 h 477092"/>
              <a:gd name="connsiteX11" fmla="*/ 242286 w 267687"/>
              <a:gd name="connsiteY11" fmla="*/ 107950 h 477092"/>
              <a:gd name="connsiteX12" fmla="*/ 134336 w 267687"/>
              <a:gd name="connsiteY12" fmla="*/ 215900 h 477092"/>
              <a:gd name="connsiteX13" fmla="*/ 26386 w 267687"/>
              <a:gd name="connsiteY13" fmla="*/ 107950 h 477092"/>
              <a:gd name="connsiteX14" fmla="*/ 30294 w 267687"/>
              <a:gd name="connsiteY14" fmla="*/ 88592 h 477092"/>
              <a:gd name="connsiteX15" fmla="*/ 134336 w 267687"/>
              <a:gd name="connsiteY15" fmla="*/ 0 h 477092"/>
              <a:gd name="connsiteX16" fmla="*/ 233803 w 267687"/>
              <a:gd name="connsiteY16" fmla="*/ 65931 h 477092"/>
              <a:gd name="connsiteX17" fmla="*/ 236197 w 267687"/>
              <a:gd name="connsiteY17" fmla="*/ 77792 h 477092"/>
              <a:gd name="connsiteX18" fmla="*/ 32475 w 267687"/>
              <a:gd name="connsiteY18" fmla="*/ 77792 h 477092"/>
              <a:gd name="connsiteX19" fmla="*/ 34869 w 267687"/>
              <a:gd name="connsiteY19" fmla="*/ 65931 h 477092"/>
              <a:gd name="connsiteX20" fmla="*/ 134336 w 267687"/>
              <a:gd name="connsiteY20" fmla="*/ 0 h 477092"/>
              <a:gd name="connsiteX0" fmla="*/ 126813 w 267687"/>
              <a:gd name="connsiteY0" fmla="*/ 219558 h 473183"/>
              <a:gd name="connsiteX1" fmla="*/ 137941 w 267687"/>
              <a:gd name="connsiteY1" fmla="*/ 0 h 473183"/>
              <a:gd name="connsiteX2" fmla="*/ 131591 w 267687"/>
              <a:gd name="connsiteY2" fmla="*/ 6350 h 473183"/>
              <a:gd name="connsiteX3" fmla="*/ 140874 w 267687"/>
              <a:gd name="connsiteY3" fmla="*/ 219558 h 473183"/>
              <a:gd name="connsiteX4" fmla="*/ 267687 w 267687"/>
              <a:gd name="connsiteY4" fmla="*/ 346371 h 473183"/>
              <a:gd name="connsiteX5" fmla="*/ 267686 w 267687"/>
              <a:gd name="connsiteY5" fmla="*/ 473183 h 473183"/>
              <a:gd name="connsiteX6" fmla="*/ 0 w 267687"/>
              <a:gd name="connsiteY6" fmla="*/ 473183 h 473183"/>
              <a:gd name="connsiteX7" fmla="*/ 0 w 267687"/>
              <a:gd name="connsiteY7" fmla="*/ 346371 h 473183"/>
              <a:gd name="connsiteX8" fmla="*/ 126813 w 267687"/>
              <a:gd name="connsiteY8" fmla="*/ 219558 h 473183"/>
              <a:gd name="connsiteX9" fmla="*/ 30294 w 267687"/>
              <a:gd name="connsiteY9" fmla="*/ 84683 h 473183"/>
              <a:gd name="connsiteX10" fmla="*/ 238378 w 267687"/>
              <a:gd name="connsiteY10" fmla="*/ 84683 h 473183"/>
              <a:gd name="connsiteX11" fmla="*/ 242286 w 267687"/>
              <a:gd name="connsiteY11" fmla="*/ 104041 h 473183"/>
              <a:gd name="connsiteX12" fmla="*/ 134336 w 267687"/>
              <a:gd name="connsiteY12" fmla="*/ 211991 h 473183"/>
              <a:gd name="connsiteX13" fmla="*/ 26386 w 267687"/>
              <a:gd name="connsiteY13" fmla="*/ 104041 h 473183"/>
              <a:gd name="connsiteX14" fmla="*/ 30294 w 267687"/>
              <a:gd name="connsiteY14" fmla="*/ 84683 h 473183"/>
              <a:gd name="connsiteX15" fmla="*/ 34869 w 267687"/>
              <a:gd name="connsiteY15" fmla="*/ 62022 h 473183"/>
              <a:gd name="connsiteX16" fmla="*/ 233803 w 267687"/>
              <a:gd name="connsiteY16" fmla="*/ 62022 h 473183"/>
              <a:gd name="connsiteX17" fmla="*/ 236197 w 267687"/>
              <a:gd name="connsiteY17" fmla="*/ 73883 h 473183"/>
              <a:gd name="connsiteX18" fmla="*/ 32475 w 267687"/>
              <a:gd name="connsiteY18" fmla="*/ 73883 h 473183"/>
              <a:gd name="connsiteX19" fmla="*/ 34869 w 267687"/>
              <a:gd name="connsiteY19" fmla="*/ 62022 h 473183"/>
              <a:gd name="connsiteX0" fmla="*/ 126813 w 267687"/>
              <a:gd name="connsiteY0" fmla="*/ 219558 h 473183"/>
              <a:gd name="connsiteX1" fmla="*/ 137941 w 267687"/>
              <a:gd name="connsiteY1" fmla="*/ 0 h 473183"/>
              <a:gd name="connsiteX2" fmla="*/ 140874 w 267687"/>
              <a:gd name="connsiteY2" fmla="*/ 219558 h 473183"/>
              <a:gd name="connsiteX3" fmla="*/ 267687 w 267687"/>
              <a:gd name="connsiteY3" fmla="*/ 346371 h 473183"/>
              <a:gd name="connsiteX4" fmla="*/ 267686 w 267687"/>
              <a:gd name="connsiteY4" fmla="*/ 473183 h 473183"/>
              <a:gd name="connsiteX5" fmla="*/ 0 w 267687"/>
              <a:gd name="connsiteY5" fmla="*/ 473183 h 473183"/>
              <a:gd name="connsiteX6" fmla="*/ 0 w 267687"/>
              <a:gd name="connsiteY6" fmla="*/ 346371 h 473183"/>
              <a:gd name="connsiteX7" fmla="*/ 126813 w 267687"/>
              <a:gd name="connsiteY7" fmla="*/ 219558 h 473183"/>
              <a:gd name="connsiteX8" fmla="*/ 30294 w 267687"/>
              <a:gd name="connsiteY8" fmla="*/ 84683 h 473183"/>
              <a:gd name="connsiteX9" fmla="*/ 238378 w 267687"/>
              <a:gd name="connsiteY9" fmla="*/ 84683 h 473183"/>
              <a:gd name="connsiteX10" fmla="*/ 242286 w 267687"/>
              <a:gd name="connsiteY10" fmla="*/ 104041 h 473183"/>
              <a:gd name="connsiteX11" fmla="*/ 134336 w 267687"/>
              <a:gd name="connsiteY11" fmla="*/ 211991 h 473183"/>
              <a:gd name="connsiteX12" fmla="*/ 26386 w 267687"/>
              <a:gd name="connsiteY12" fmla="*/ 104041 h 473183"/>
              <a:gd name="connsiteX13" fmla="*/ 30294 w 267687"/>
              <a:gd name="connsiteY13" fmla="*/ 84683 h 473183"/>
              <a:gd name="connsiteX14" fmla="*/ 34869 w 267687"/>
              <a:gd name="connsiteY14" fmla="*/ 62022 h 473183"/>
              <a:gd name="connsiteX15" fmla="*/ 233803 w 267687"/>
              <a:gd name="connsiteY15" fmla="*/ 62022 h 473183"/>
              <a:gd name="connsiteX16" fmla="*/ 236197 w 267687"/>
              <a:gd name="connsiteY16" fmla="*/ 73883 h 473183"/>
              <a:gd name="connsiteX17" fmla="*/ 32475 w 267687"/>
              <a:gd name="connsiteY17" fmla="*/ 73883 h 473183"/>
              <a:gd name="connsiteX18" fmla="*/ 34869 w 267687"/>
              <a:gd name="connsiteY18" fmla="*/ 62022 h 473183"/>
              <a:gd name="connsiteX0" fmla="*/ 126813 w 267687"/>
              <a:gd name="connsiteY0" fmla="*/ 159019 h 412644"/>
              <a:gd name="connsiteX1" fmla="*/ 140874 w 267687"/>
              <a:gd name="connsiteY1" fmla="*/ 159019 h 412644"/>
              <a:gd name="connsiteX2" fmla="*/ 267687 w 267687"/>
              <a:gd name="connsiteY2" fmla="*/ 285832 h 412644"/>
              <a:gd name="connsiteX3" fmla="*/ 267686 w 267687"/>
              <a:gd name="connsiteY3" fmla="*/ 412644 h 412644"/>
              <a:gd name="connsiteX4" fmla="*/ 0 w 267687"/>
              <a:gd name="connsiteY4" fmla="*/ 412644 h 412644"/>
              <a:gd name="connsiteX5" fmla="*/ 0 w 267687"/>
              <a:gd name="connsiteY5" fmla="*/ 285832 h 412644"/>
              <a:gd name="connsiteX6" fmla="*/ 126813 w 267687"/>
              <a:gd name="connsiteY6" fmla="*/ 159019 h 412644"/>
              <a:gd name="connsiteX7" fmla="*/ 30294 w 267687"/>
              <a:gd name="connsiteY7" fmla="*/ 24144 h 412644"/>
              <a:gd name="connsiteX8" fmla="*/ 238378 w 267687"/>
              <a:gd name="connsiteY8" fmla="*/ 24144 h 412644"/>
              <a:gd name="connsiteX9" fmla="*/ 242286 w 267687"/>
              <a:gd name="connsiteY9" fmla="*/ 43502 h 412644"/>
              <a:gd name="connsiteX10" fmla="*/ 134336 w 267687"/>
              <a:gd name="connsiteY10" fmla="*/ 151452 h 412644"/>
              <a:gd name="connsiteX11" fmla="*/ 26386 w 267687"/>
              <a:gd name="connsiteY11" fmla="*/ 43502 h 412644"/>
              <a:gd name="connsiteX12" fmla="*/ 30294 w 267687"/>
              <a:gd name="connsiteY12" fmla="*/ 24144 h 412644"/>
              <a:gd name="connsiteX13" fmla="*/ 34869 w 267687"/>
              <a:gd name="connsiteY13" fmla="*/ 1483 h 412644"/>
              <a:gd name="connsiteX14" fmla="*/ 233803 w 267687"/>
              <a:gd name="connsiteY14" fmla="*/ 1483 h 412644"/>
              <a:gd name="connsiteX15" fmla="*/ 236197 w 267687"/>
              <a:gd name="connsiteY15" fmla="*/ 13344 h 412644"/>
              <a:gd name="connsiteX16" fmla="*/ 32475 w 267687"/>
              <a:gd name="connsiteY16" fmla="*/ 13344 h 412644"/>
              <a:gd name="connsiteX17" fmla="*/ 34869 w 267687"/>
              <a:gd name="connsiteY17" fmla="*/ 1483 h 412644"/>
              <a:gd name="connsiteX0" fmla="*/ 126813 w 267687"/>
              <a:gd name="connsiteY0" fmla="*/ 157536 h 411161"/>
              <a:gd name="connsiteX1" fmla="*/ 140874 w 267687"/>
              <a:gd name="connsiteY1" fmla="*/ 157536 h 411161"/>
              <a:gd name="connsiteX2" fmla="*/ 267687 w 267687"/>
              <a:gd name="connsiteY2" fmla="*/ 284349 h 411161"/>
              <a:gd name="connsiteX3" fmla="*/ 267686 w 267687"/>
              <a:gd name="connsiteY3" fmla="*/ 411161 h 411161"/>
              <a:gd name="connsiteX4" fmla="*/ 0 w 267687"/>
              <a:gd name="connsiteY4" fmla="*/ 411161 h 411161"/>
              <a:gd name="connsiteX5" fmla="*/ 0 w 267687"/>
              <a:gd name="connsiteY5" fmla="*/ 284349 h 411161"/>
              <a:gd name="connsiteX6" fmla="*/ 126813 w 267687"/>
              <a:gd name="connsiteY6" fmla="*/ 157536 h 411161"/>
              <a:gd name="connsiteX7" fmla="*/ 30294 w 267687"/>
              <a:gd name="connsiteY7" fmla="*/ 22661 h 411161"/>
              <a:gd name="connsiteX8" fmla="*/ 238378 w 267687"/>
              <a:gd name="connsiteY8" fmla="*/ 22661 h 411161"/>
              <a:gd name="connsiteX9" fmla="*/ 242286 w 267687"/>
              <a:gd name="connsiteY9" fmla="*/ 42019 h 411161"/>
              <a:gd name="connsiteX10" fmla="*/ 134336 w 267687"/>
              <a:gd name="connsiteY10" fmla="*/ 149969 h 411161"/>
              <a:gd name="connsiteX11" fmla="*/ 26386 w 267687"/>
              <a:gd name="connsiteY11" fmla="*/ 42019 h 411161"/>
              <a:gd name="connsiteX12" fmla="*/ 30294 w 267687"/>
              <a:gd name="connsiteY12" fmla="*/ 22661 h 411161"/>
              <a:gd name="connsiteX13" fmla="*/ 32475 w 267687"/>
              <a:gd name="connsiteY13" fmla="*/ 11861 h 411161"/>
              <a:gd name="connsiteX14" fmla="*/ 233803 w 267687"/>
              <a:gd name="connsiteY14" fmla="*/ 0 h 411161"/>
              <a:gd name="connsiteX15" fmla="*/ 236197 w 267687"/>
              <a:gd name="connsiteY15" fmla="*/ 11861 h 411161"/>
              <a:gd name="connsiteX16" fmla="*/ 32475 w 267687"/>
              <a:gd name="connsiteY16" fmla="*/ 11861 h 411161"/>
              <a:gd name="connsiteX0" fmla="*/ 126813 w 267687"/>
              <a:gd name="connsiteY0" fmla="*/ 157536 h 411161"/>
              <a:gd name="connsiteX1" fmla="*/ 140874 w 267687"/>
              <a:gd name="connsiteY1" fmla="*/ 157536 h 411161"/>
              <a:gd name="connsiteX2" fmla="*/ 267687 w 267687"/>
              <a:gd name="connsiteY2" fmla="*/ 284349 h 411161"/>
              <a:gd name="connsiteX3" fmla="*/ 267686 w 267687"/>
              <a:gd name="connsiteY3" fmla="*/ 411161 h 411161"/>
              <a:gd name="connsiteX4" fmla="*/ 0 w 267687"/>
              <a:gd name="connsiteY4" fmla="*/ 411161 h 411161"/>
              <a:gd name="connsiteX5" fmla="*/ 0 w 267687"/>
              <a:gd name="connsiteY5" fmla="*/ 284349 h 411161"/>
              <a:gd name="connsiteX6" fmla="*/ 126813 w 267687"/>
              <a:gd name="connsiteY6" fmla="*/ 157536 h 411161"/>
              <a:gd name="connsiteX7" fmla="*/ 30294 w 267687"/>
              <a:gd name="connsiteY7" fmla="*/ 22661 h 411161"/>
              <a:gd name="connsiteX8" fmla="*/ 238378 w 267687"/>
              <a:gd name="connsiteY8" fmla="*/ 22661 h 411161"/>
              <a:gd name="connsiteX9" fmla="*/ 242286 w 267687"/>
              <a:gd name="connsiteY9" fmla="*/ 42019 h 411161"/>
              <a:gd name="connsiteX10" fmla="*/ 134336 w 267687"/>
              <a:gd name="connsiteY10" fmla="*/ 149969 h 411161"/>
              <a:gd name="connsiteX11" fmla="*/ 26386 w 267687"/>
              <a:gd name="connsiteY11" fmla="*/ 42019 h 411161"/>
              <a:gd name="connsiteX12" fmla="*/ 30294 w 267687"/>
              <a:gd name="connsiteY12" fmla="*/ 22661 h 411161"/>
              <a:gd name="connsiteX13" fmla="*/ 236197 w 267687"/>
              <a:gd name="connsiteY13" fmla="*/ 11861 h 411161"/>
              <a:gd name="connsiteX14" fmla="*/ 233803 w 267687"/>
              <a:gd name="connsiteY14" fmla="*/ 0 h 411161"/>
              <a:gd name="connsiteX15" fmla="*/ 236197 w 267687"/>
              <a:gd name="connsiteY15" fmla="*/ 11861 h 411161"/>
              <a:gd name="connsiteX0" fmla="*/ 126813 w 267687"/>
              <a:gd name="connsiteY0" fmla="*/ 134875 h 388500"/>
              <a:gd name="connsiteX1" fmla="*/ 140874 w 267687"/>
              <a:gd name="connsiteY1" fmla="*/ 134875 h 388500"/>
              <a:gd name="connsiteX2" fmla="*/ 267687 w 267687"/>
              <a:gd name="connsiteY2" fmla="*/ 261688 h 388500"/>
              <a:gd name="connsiteX3" fmla="*/ 267686 w 267687"/>
              <a:gd name="connsiteY3" fmla="*/ 388500 h 388500"/>
              <a:gd name="connsiteX4" fmla="*/ 0 w 267687"/>
              <a:gd name="connsiteY4" fmla="*/ 388500 h 388500"/>
              <a:gd name="connsiteX5" fmla="*/ 0 w 267687"/>
              <a:gd name="connsiteY5" fmla="*/ 261688 h 388500"/>
              <a:gd name="connsiteX6" fmla="*/ 126813 w 267687"/>
              <a:gd name="connsiteY6" fmla="*/ 134875 h 388500"/>
              <a:gd name="connsiteX7" fmla="*/ 30294 w 267687"/>
              <a:gd name="connsiteY7" fmla="*/ 0 h 388500"/>
              <a:gd name="connsiteX8" fmla="*/ 238378 w 267687"/>
              <a:gd name="connsiteY8" fmla="*/ 0 h 388500"/>
              <a:gd name="connsiteX9" fmla="*/ 242286 w 267687"/>
              <a:gd name="connsiteY9" fmla="*/ 19358 h 388500"/>
              <a:gd name="connsiteX10" fmla="*/ 134336 w 267687"/>
              <a:gd name="connsiteY10" fmla="*/ 127308 h 388500"/>
              <a:gd name="connsiteX11" fmla="*/ 26386 w 267687"/>
              <a:gd name="connsiteY11" fmla="*/ 19358 h 388500"/>
              <a:gd name="connsiteX12" fmla="*/ 30294 w 267687"/>
              <a:gd name="connsiteY12" fmla="*/ 0 h 38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687" h="388500">
                <a:moveTo>
                  <a:pt x="126813" y="134875"/>
                </a:moveTo>
                <a:lnTo>
                  <a:pt x="140874" y="134875"/>
                </a:lnTo>
                <a:cubicBezTo>
                  <a:pt x="210911" y="134875"/>
                  <a:pt x="267687" y="191651"/>
                  <a:pt x="267687" y="261688"/>
                </a:cubicBezTo>
                <a:cubicBezTo>
                  <a:pt x="267687" y="303959"/>
                  <a:pt x="267686" y="346229"/>
                  <a:pt x="267686" y="388500"/>
                </a:cubicBezTo>
                <a:lnTo>
                  <a:pt x="0" y="388500"/>
                </a:lnTo>
                <a:lnTo>
                  <a:pt x="0" y="261688"/>
                </a:lnTo>
                <a:cubicBezTo>
                  <a:pt x="0" y="191651"/>
                  <a:pt x="56776" y="134875"/>
                  <a:pt x="126813" y="134875"/>
                </a:cubicBezTo>
                <a:close/>
                <a:moveTo>
                  <a:pt x="30294" y="0"/>
                </a:moveTo>
                <a:lnTo>
                  <a:pt x="238378" y="0"/>
                </a:lnTo>
                <a:lnTo>
                  <a:pt x="242286" y="19358"/>
                </a:lnTo>
                <a:cubicBezTo>
                  <a:pt x="242286" y="78977"/>
                  <a:pt x="193955" y="127308"/>
                  <a:pt x="134336" y="127308"/>
                </a:cubicBezTo>
                <a:cubicBezTo>
                  <a:pt x="74717" y="127308"/>
                  <a:pt x="26386" y="78977"/>
                  <a:pt x="26386" y="19358"/>
                </a:cubicBezTo>
                <a:lnTo>
                  <a:pt x="30294" y="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32" name="フリーフォーム 31">
            <a:extLst>
              <a:ext uri="{FF2B5EF4-FFF2-40B4-BE49-F238E27FC236}">
                <a16:creationId xmlns:a16="http://schemas.microsoft.com/office/drawing/2014/main" id="{B88E500B-A729-1A42-BDF8-72F4E6F01D64}"/>
              </a:ext>
            </a:extLst>
          </p:cNvPr>
          <p:cNvSpPr/>
          <p:nvPr/>
        </p:nvSpPr>
        <p:spPr bwMode="gray">
          <a:xfrm>
            <a:off x="787970" y="2804803"/>
            <a:ext cx="216781" cy="101779"/>
          </a:xfrm>
          <a:custGeom>
            <a:avLst/>
            <a:gdLst>
              <a:gd name="connsiteX0" fmla="*/ 147237 w 331882"/>
              <a:gd name="connsiteY0" fmla="*/ 28958 h 188979"/>
              <a:gd name="connsiteX1" fmla="*/ 147237 w 331882"/>
              <a:gd name="connsiteY1" fmla="*/ 67015 h 188979"/>
              <a:gd name="connsiteX2" fmla="*/ 109180 w 331882"/>
              <a:gd name="connsiteY2" fmla="*/ 67015 h 188979"/>
              <a:gd name="connsiteX3" fmla="*/ 109180 w 331882"/>
              <a:gd name="connsiteY3" fmla="*/ 104423 h 188979"/>
              <a:gd name="connsiteX4" fmla="*/ 147237 w 331882"/>
              <a:gd name="connsiteY4" fmla="*/ 104423 h 188979"/>
              <a:gd name="connsiteX5" fmla="*/ 147237 w 331882"/>
              <a:gd name="connsiteY5" fmla="*/ 142480 h 188979"/>
              <a:gd name="connsiteX6" fmla="*/ 184645 w 331882"/>
              <a:gd name="connsiteY6" fmla="*/ 142480 h 188979"/>
              <a:gd name="connsiteX7" fmla="*/ 184645 w 331882"/>
              <a:gd name="connsiteY7" fmla="*/ 104423 h 188979"/>
              <a:gd name="connsiteX8" fmla="*/ 222702 w 331882"/>
              <a:gd name="connsiteY8" fmla="*/ 104423 h 188979"/>
              <a:gd name="connsiteX9" fmla="*/ 222702 w 331882"/>
              <a:gd name="connsiteY9" fmla="*/ 67015 h 188979"/>
              <a:gd name="connsiteX10" fmla="*/ 184645 w 331882"/>
              <a:gd name="connsiteY10" fmla="*/ 67015 h 188979"/>
              <a:gd name="connsiteX11" fmla="*/ 184645 w 331882"/>
              <a:gd name="connsiteY11" fmla="*/ 28958 h 188979"/>
              <a:gd name="connsiteX12" fmla="*/ 167928 w 331882"/>
              <a:gd name="connsiteY12" fmla="*/ 13 h 188979"/>
              <a:gd name="connsiteX13" fmla="*/ 249994 w 331882"/>
              <a:gd name="connsiteY13" fmla="*/ 27492 h 188979"/>
              <a:gd name="connsiteX14" fmla="*/ 292581 w 331882"/>
              <a:gd name="connsiteY14" fmla="*/ 77472 h 188979"/>
              <a:gd name="connsiteX15" fmla="*/ 292863 w 331882"/>
              <a:gd name="connsiteY15" fmla="*/ 78607 h 188979"/>
              <a:gd name="connsiteX16" fmla="*/ 252105 w 331882"/>
              <a:gd name="connsiteY16" fmla="*/ 78607 h 188979"/>
              <a:gd name="connsiteX17" fmla="*/ 252105 w 331882"/>
              <a:gd name="connsiteY17" fmla="*/ 92831 h 188979"/>
              <a:gd name="connsiteX18" fmla="*/ 296401 w 331882"/>
              <a:gd name="connsiteY18" fmla="*/ 92831 h 188979"/>
              <a:gd name="connsiteX19" fmla="*/ 308169 w 331882"/>
              <a:gd name="connsiteY19" fmla="*/ 140145 h 188979"/>
              <a:gd name="connsiteX20" fmla="*/ 307966 w 331882"/>
              <a:gd name="connsiteY20" fmla="*/ 141567 h 188979"/>
              <a:gd name="connsiteX21" fmla="*/ 331882 w 331882"/>
              <a:gd name="connsiteY21" fmla="*/ 141567 h 188979"/>
              <a:gd name="connsiteX22" fmla="*/ 331882 w 331882"/>
              <a:gd name="connsiteY22" fmla="*/ 188979 h 188979"/>
              <a:gd name="connsiteX23" fmla="*/ 0 w 331882"/>
              <a:gd name="connsiteY23" fmla="*/ 188979 h 188979"/>
              <a:gd name="connsiteX24" fmla="*/ 0 w 331882"/>
              <a:gd name="connsiteY24" fmla="*/ 141567 h 188979"/>
              <a:gd name="connsiteX25" fmla="*/ 24443 w 331882"/>
              <a:gd name="connsiteY25" fmla="*/ 141567 h 188979"/>
              <a:gd name="connsiteX26" fmla="*/ 23826 w 331882"/>
              <a:gd name="connsiteY26" fmla="*/ 136173 h 188979"/>
              <a:gd name="connsiteX27" fmla="*/ 35902 w 331882"/>
              <a:gd name="connsiteY27" fmla="*/ 92831 h 188979"/>
              <a:gd name="connsiteX28" fmla="*/ 79777 w 331882"/>
              <a:gd name="connsiteY28" fmla="*/ 92831 h 188979"/>
              <a:gd name="connsiteX29" fmla="*/ 79777 w 331882"/>
              <a:gd name="connsiteY29" fmla="*/ 78607 h 188979"/>
              <a:gd name="connsiteX30" fmla="*/ 39865 w 331882"/>
              <a:gd name="connsiteY30" fmla="*/ 78607 h 188979"/>
              <a:gd name="connsiteX31" fmla="*/ 41159 w 331882"/>
              <a:gd name="connsiteY31" fmla="*/ 73960 h 188979"/>
              <a:gd name="connsiteX32" fmla="*/ 85125 w 331882"/>
              <a:gd name="connsiteY32" fmla="*/ 25189 h 188979"/>
              <a:gd name="connsiteX33" fmla="*/ 167928 w 331882"/>
              <a:gd name="connsiteY33" fmla="*/ 13 h 18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82" h="188979">
                <a:moveTo>
                  <a:pt x="147237" y="28958"/>
                </a:moveTo>
                <a:lnTo>
                  <a:pt x="147237" y="67015"/>
                </a:lnTo>
                <a:lnTo>
                  <a:pt x="109180" y="67015"/>
                </a:lnTo>
                <a:lnTo>
                  <a:pt x="109180" y="104423"/>
                </a:lnTo>
                <a:lnTo>
                  <a:pt x="147237" y="104423"/>
                </a:lnTo>
                <a:lnTo>
                  <a:pt x="147237" y="142480"/>
                </a:lnTo>
                <a:lnTo>
                  <a:pt x="184645" y="142480"/>
                </a:lnTo>
                <a:lnTo>
                  <a:pt x="184645" y="104423"/>
                </a:lnTo>
                <a:lnTo>
                  <a:pt x="222702" y="104423"/>
                </a:lnTo>
                <a:lnTo>
                  <a:pt x="222702" y="67015"/>
                </a:lnTo>
                <a:lnTo>
                  <a:pt x="184645" y="67015"/>
                </a:lnTo>
                <a:lnTo>
                  <a:pt x="184645" y="28958"/>
                </a:lnTo>
                <a:close/>
                <a:moveTo>
                  <a:pt x="167928" y="13"/>
                </a:moveTo>
                <a:cubicBezTo>
                  <a:pt x="196807" y="417"/>
                  <a:pt x="225564" y="9596"/>
                  <a:pt x="249994" y="27492"/>
                </a:cubicBezTo>
                <a:cubicBezTo>
                  <a:pt x="268317" y="40914"/>
                  <a:pt x="282699" y="58135"/>
                  <a:pt x="292581" y="77472"/>
                </a:cubicBezTo>
                <a:lnTo>
                  <a:pt x="292863" y="78607"/>
                </a:lnTo>
                <a:lnTo>
                  <a:pt x="252105" y="78607"/>
                </a:lnTo>
                <a:lnTo>
                  <a:pt x="252105" y="92831"/>
                </a:lnTo>
                <a:lnTo>
                  <a:pt x="296401" y="92831"/>
                </a:lnTo>
                <a:lnTo>
                  <a:pt x="308169" y="140145"/>
                </a:lnTo>
                <a:lnTo>
                  <a:pt x="307966" y="141567"/>
                </a:lnTo>
                <a:lnTo>
                  <a:pt x="331882" y="141567"/>
                </a:lnTo>
                <a:lnTo>
                  <a:pt x="331882" y="188979"/>
                </a:lnTo>
                <a:lnTo>
                  <a:pt x="0" y="188979"/>
                </a:lnTo>
                <a:lnTo>
                  <a:pt x="0" y="141567"/>
                </a:lnTo>
                <a:lnTo>
                  <a:pt x="24443" y="141567"/>
                </a:lnTo>
                <a:lnTo>
                  <a:pt x="23826" y="136173"/>
                </a:lnTo>
                <a:lnTo>
                  <a:pt x="35902" y="92831"/>
                </a:lnTo>
                <a:lnTo>
                  <a:pt x="79777" y="92831"/>
                </a:lnTo>
                <a:lnTo>
                  <a:pt x="79777" y="78607"/>
                </a:lnTo>
                <a:lnTo>
                  <a:pt x="39865" y="78607"/>
                </a:lnTo>
                <a:lnTo>
                  <a:pt x="41159" y="73960"/>
                </a:lnTo>
                <a:cubicBezTo>
                  <a:pt x="51578" y="54907"/>
                  <a:pt x="66435" y="38094"/>
                  <a:pt x="85125" y="25189"/>
                </a:cubicBezTo>
                <a:cubicBezTo>
                  <a:pt x="110046" y="7982"/>
                  <a:pt x="139048" y="-390"/>
                  <a:pt x="167928" y="13"/>
                </a:cubicBez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2" name="角丸四角形 1">
            <a:extLst>
              <a:ext uri="{FF2B5EF4-FFF2-40B4-BE49-F238E27FC236}">
                <a16:creationId xmlns:a16="http://schemas.microsoft.com/office/drawing/2014/main" id="{416A05EF-FC90-A4B6-B5DC-047F1FFAB7E3}"/>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211" name="図 210">
            <a:extLst>
              <a:ext uri="{FF2B5EF4-FFF2-40B4-BE49-F238E27FC236}">
                <a16:creationId xmlns:a16="http://schemas.microsoft.com/office/drawing/2014/main" id="{6F50E1AE-57BB-EB82-2818-7BF23C3D3133}"/>
              </a:ext>
            </a:extLst>
          </p:cNvPr>
          <p:cNvPicPr>
            <a:picLocks noChangeAspect="1"/>
          </p:cNvPicPr>
          <p:nvPr/>
        </p:nvPicPr>
        <p:blipFill>
          <a:blip r:embed="rId3"/>
          <a:stretch>
            <a:fillRect/>
          </a:stretch>
        </p:blipFill>
        <p:spPr>
          <a:xfrm>
            <a:off x="418092" y="1064989"/>
            <a:ext cx="2763585" cy="5233427"/>
          </a:xfrm>
          <a:prstGeom prst="rect">
            <a:avLst/>
          </a:prstGeom>
        </p:spPr>
      </p:pic>
      <p:pic>
        <p:nvPicPr>
          <p:cNvPr id="213" name="図 212">
            <a:extLst>
              <a:ext uri="{FF2B5EF4-FFF2-40B4-BE49-F238E27FC236}">
                <a16:creationId xmlns:a16="http://schemas.microsoft.com/office/drawing/2014/main" id="{FDA05A28-2962-74BF-073D-6030A0B5977C}"/>
              </a:ext>
            </a:extLst>
          </p:cNvPr>
          <p:cNvPicPr>
            <a:picLocks noChangeAspect="1"/>
          </p:cNvPicPr>
          <p:nvPr/>
        </p:nvPicPr>
        <p:blipFill>
          <a:blip r:embed="rId4"/>
          <a:stretch>
            <a:fillRect/>
          </a:stretch>
        </p:blipFill>
        <p:spPr>
          <a:xfrm>
            <a:off x="3571753" y="1064989"/>
            <a:ext cx="2763585" cy="539529"/>
          </a:xfrm>
          <a:prstGeom prst="rect">
            <a:avLst/>
          </a:prstGeom>
        </p:spPr>
      </p:pic>
      <p:pic>
        <p:nvPicPr>
          <p:cNvPr id="215" name="図 214">
            <a:extLst>
              <a:ext uri="{FF2B5EF4-FFF2-40B4-BE49-F238E27FC236}">
                <a16:creationId xmlns:a16="http://schemas.microsoft.com/office/drawing/2014/main" id="{BEE62409-D2DE-58F6-9C26-A5C5076BE09D}"/>
              </a:ext>
            </a:extLst>
          </p:cNvPr>
          <p:cNvPicPr>
            <a:picLocks noChangeAspect="1"/>
          </p:cNvPicPr>
          <p:nvPr/>
        </p:nvPicPr>
        <p:blipFill>
          <a:blip r:embed="rId5"/>
          <a:stretch>
            <a:fillRect/>
          </a:stretch>
        </p:blipFill>
        <p:spPr>
          <a:xfrm>
            <a:off x="3580327" y="1632234"/>
            <a:ext cx="2763584" cy="4666182"/>
          </a:xfrm>
          <a:prstGeom prst="rect">
            <a:avLst/>
          </a:prstGeom>
        </p:spPr>
      </p:pic>
      <p:pic>
        <p:nvPicPr>
          <p:cNvPr id="217" name="図 216">
            <a:extLst>
              <a:ext uri="{FF2B5EF4-FFF2-40B4-BE49-F238E27FC236}">
                <a16:creationId xmlns:a16="http://schemas.microsoft.com/office/drawing/2014/main" id="{BD502567-EC51-C41C-06DE-AD9FA074C832}"/>
              </a:ext>
            </a:extLst>
          </p:cNvPr>
          <p:cNvPicPr>
            <a:picLocks noChangeAspect="1"/>
          </p:cNvPicPr>
          <p:nvPr/>
        </p:nvPicPr>
        <p:blipFill>
          <a:blip r:embed="rId6"/>
          <a:stretch>
            <a:fillRect/>
          </a:stretch>
        </p:blipFill>
        <p:spPr>
          <a:xfrm>
            <a:off x="6725415" y="1016087"/>
            <a:ext cx="2763585" cy="1123457"/>
          </a:xfrm>
          <a:prstGeom prst="rect">
            <a:avLst/>
          </a:prstGeom>
        </p:spPr>
      </p:pic>
      <p:pic>
        <p:nvPicPr>
          <p:cNvPr id="219" name="図 218">
            <a:extLst>
              <a:ext uri="{FF2B5EF4-FFF2-40B4-BE49-F238E27FC236}">
                <a16:creationId xmlns:a16="http://schemas.microsoft.com/office/drawing/2014/main" id="{2BD00BEE-AF85-6775-3757-04037B5A19D1}"/>
              </a:ext>
            </a:extLst>
          </p:cNvPr>
          <p:cNvPicPr>
            <a:picLocks noChangeAspect="1"/>
          </p:cNvPicPr>
          <p:nvPr/>
        </p:nvPicPr>
        <p:blipFill>
          <a:blip r:embed="rId7"/>
          <a:stretch>
            <a:fillRect/>
          </a:stretch>
        </p:blipFill>
        <p:spPr>
          <a:xfrm>
            <a:off x="6725415" y="2213744"/>
            <a:ext cx="2763585" cy="1720497"/>
          </a:xfrm>
          <a:prstGeom prst="rect">
            <a:avLst/>
          </a:prstGeom>
        </p:spPr>
      </p:pic>
      <p:pic>
        <p:nvPicPr>
          <p:cNvPr id="221" name="図 220">
            <a:extLst>
              <a:ext uri="{FF2B5EF4-FFF2-40B4-BE49-F238E27FC236}">
                <a16:creationId xmlns:a16="http://schemas.microsoft.com/office/drawing/2014/main" id="{E5CF4D79-AB8D-A416-3B21-59546C00F54D}"/>
              </a:ext>
            </a:extLst>
          </p:cNvPr>
          <p:cNvPicPr>
            <a:picLocks noChangeAspect="1"/>
          </p:cNvPicPr>
          <p:nvPr/>
        </p:nvPicPr>
        <p:blipFill>
          <a:blip r:embed="rId8"/>
          <a:stretch>
            <a:fillRect/>
          </a:stretch>
        </p:blipFill>
        <p:spPr>
          <a:xfrm>
            <a:off x="6742562" y="3994566"/>
            <a:ext cx="2763586" cy="1714502"/>
          </a:xfrm>
          <a:prstGeom prst="rect">
            <a:avLst/>
          </a:prstGeom>
        </p:spPr>
      </p:pic>
    </p:spTree>
    <p:extLst>
      <p:ext uri="{BB962C8B-B14F-4D97-AF65-F5344CB8AC3E}">
        <p14:creationId xmlns:p14="http://schemas.microsoft.com/office/powerpoint/2010/main" val="420563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1F253AC0-F65F-C241-90B9-2B7E9E225345}"/>
              </a:ext>
            </a:extLst>
          </p:cNvPr>
          <p:cNvSpPr/>
          <p:nvPr/>
        </p:nvSpPr>
        <p:spPr bwMode="gray">
          <a:xfrm>
            <a:off x="5469539" y="5646807"/>
            <a:ext cx="3939541" cy="545501"/>
          </a:xfrm>
          <a:prstGeom prst="rect">
            <a:avLst/>
          </a:prstGeom>
          <a:solidFill>
            <a:schemeClr val="bg1"/>
          </a:solidFill>
          <a:ln w="19050" algn="ctr">
            <a:noFill/>
            <a:miter lim="800000"/>
            <a:headEnd/>
            <a:tailEnd/>
          </a:ln>
        </p:spPr>
        <p:txBody>
          <a:bodyPr wrap="square" lIns="36000" tIns="36000" rIns="36000" bIns="36000" rtlCol="0" anchor="t"/>
          <a:lstStyle/>
          <a:p>
            <a:pPr marL="274638" indent="-176213">
              <a:spcBef>
                <a:spcPts val="200"/>
              </a:spcBef>
              <a:buFont typeface="Arial" panose="020B0604020202020204" pitchFamily="34" charset="0"/>
              <a:buChar char="•"/>
              <a:defRPr/>
            </a:pPr>
            <a:r>
              <a:rPr lang="ja-JP" altLang="en-US" sz="1400" dirty="0">
                <a:solidFill>
                  <a:prstClr val="black"/>
                </a:solidFill>
                <a:latin typeface="Calibri" panose="020F0502020204030204" pitchFamily="34" charset="0"/>
                <a:cs typeface="Calibri" panose="020F0502020204030204" pitchFamily="34" charset="0"/>
              </a:rPr>
              <a:t>労働者に対し、契約上合意された業務災害手当を給付しない</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9C488D95-AA45-1144-B840-76CE765F7B92}"/>
              </a:ext>
            </a:extLst>
          </p:cNvPr>
          <p:cNvSpPr>
            <a:spLocks noGrp="1"/>
          </p:cNvSpPr>
          <p:nvPr>
            <p:ph type="sldNum" sz="quarter" idx="11"/>
          </p:nvPr>
        </p:nvSpPr>
        <p:spPr/>
        <p:txBody>
          <a:bodyPr/>
          <a:lstStyle/>
          <a:p>
            <a:fld id="{AA5FCFE5-FE56-4EF1-80A8-07776887C2A1}" type="slidenum">
              <a:rPr lang="ja-JP" altLang="en-US" smtClean="0"/>
              <a:pPr/>
              <a:t>16</a:t>
            </a:fld>
            <a:endParaRPr lang="ja-JP" altLang="en-US" dirty="0"/>
          </a:p>
        </p:txBody>
      </p:sp>
      <p:sp>
        <p:nvSpPr>
          <p:cNvPr id="8" name="タイトル 7">
            <a:extLst>
              <a:ext uri="{FF2B5EF4-FFF2-40B4-BE49-F238E27FC236}">
                <a16:creationId xmlns:a16="http://schemas.microsoft.com/office/drawing/2014/main" id="{66EB6384-E6D0-BF42-9D72-E79D2A596126}"/>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1/7</a:t>
            </a:r>
            <a:r>
              <a:rPr lang="ja-JP" altLang="en-US" b="0" dirty="0">
                <a:latin typeface="Calibri" panose="020F0502020204030204" pitchFamily="34" charset="0"/>
              </a:rPr>
              <a:t>）</a:t>
            </a:r>
          </a:p>
        </p:txBody>
      </p:sp>
      <p:cxnSp>
        <p:nvCxnSpPr>
          <p:cNvPr id="9" name="直線コネクタ 8">
            <a:extLst>
              <a:ext uri="{FF2B5EF4-FFF2-40B4-BE49-F238E27FC236}">
                <a16:creationId xmlns:a16="http://schemas.microsoft.com/office/drawing/2014/main" id="{90EC1B85-3959-D14B-A57E-83A92C05321D}"/>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8C2D1591-6E80-4E40-8136-E412E60BACD6}"/>
              </a:ext>
            </a:extLst>
          </p:cNvPr>
          <p:cNvSpPr/>
          <p:nvPr/>
        </p:nvSpPr>
        <p:spPr bwMode="gray">
          <a:xfrm>
            <a:off x="259892" y="1867393"/>
            <a:ext cx="4311568" cy="102743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400" dirty="0">
                <a:latin typeface="Calibri" panose="020F0502020204030204" pitchFamily="34" charset="0"/>
                <a:cs typeface="Calibri" panose="020F0502020204030204" pitchFamily="34" charset="0"/>
              </a:rPr>
              <a:t>・使用者があらかじめ労働契約や就業規則で</a:t>
            </a:r>
            <a:r>
              <a:rPr lang="ja-JP" altLang="en-US" sz="1400" u="sng" dirty="0">
                <a:latin typeface="Calibri" panose="020F0502020204030204" pitchFamily="34" charset="0"/>
                <a:cs typeface="Calibri" panose="020F0502020204030204" pitchFamily="34" charset="0"/>
              </a:rPr>
              <a:t>定められた</a:t>
            </a:r>
            <a:endParaRPr lang="en-US" altLang="ja-JP" sz="1400" u="sng"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a:t>
            </a:r>
            <a:r>
              <a:rPr lang="ja-JP" altLang="en-US" sz="1400" u="sng" dirty="0">
                <a:latin typeface="Calibri" panose="020F0502020204030204" pitchFamily="34" charset="0"/>
                <a:cs typeface="Calibri" panose="020F0502020204030204" pitchFamily="34" charset="0"/>
              </a:rPr>
              <a:t>賃金を</a:t>
            </a:r>
            <a:r>
              <a:rPr lang="ja-JP" altLang="en-US" sz="1400" dirty="0">
                <a:latin typeface="Calibri" panose="020F0502020204030204" pitchFamily="34" charset="0"/>
                <a:cs typeface="Calibri" panose="020F0502020204030204" pitchFamily="34" charset="0"/>
              </a:rPr>
              <a:t>、</a:t>
            </a:r>
            <a:r>
              <a:rPr lang="ja-JP" altLang="en-US" sz="1400" u="sng" dirty="0">
                <a:latin typeface="Calibri" panose="020F0502020204030204" pitchFamily="34" charset="0"/>
                <a:cs typeface="Calibri" panose="020F0502020204030204" pitchFamily="34" charset="0"/>
              </a:rPr>
              <a:t>所定の支払日</a:t>
            </a:r>
            <a:r>
              <a:rPr lang="ja-JP" altLang="en-US" sz="1400" dirty="0">
                <a:latin typeface="Calibri" panose="020F0502020204030204" pitchFamily="34" charset="0"/>
                <a:cs typeface="Calibri" panose="020F0502020204030204" pitchFamily="34" charset="0"/>
              </a:rPr>
              <a:t>に支払わないこと</a:t>
            </a:r>
            <a:endParaRPr lang="en-US" altLang="ja-JP" sz="1400"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・労働者とその家族の基本的ニーズを満たすために十分</a:t>
            </a:r>
            <a:endParaRPr lang="en-US" altLang="ja-JP" sz="1400"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な賃金（生活賃金）の支払を行わないこと</a:t>
            </a:r>
          </a:p>
        </p:txBody>
      </p:sp>
      <p:sp>
        <p:nvSpPr>
          <p:cNvPr id="16" name="正方形/長方形 15">
            <a:extLst>
              <a:ext uri="{FF2B5EF4-FFF2-40B4-BE49-F238E27FC236}">
                <a16:creationId xmlns:a16="http://schemas.microsoft.com/office/drawing/2014/main" id="{E0317CF5-BA6B-2A48-93DE-BE599CC2903A}"/>
              </a:ext>
            </a:extLst>
          </p:cNvPr>
          <p:cNvSpPr/>
          <p:nvPr/>
        </p:nvSpPr>
        <p:spPr bwMode="gray">
          <a:xfrm>
            <a:off x="677974" y="2970220"/>
            <a:ext cx="3595864" cy="811667"/>
          </a:xfrm>
          <a:prstGeom prst="rect">
            <a:avLst/>
          </a:prstGeom>
          <a:solidFill>
            <a:schemeClr val="bg1"/>
          </a:solidFill>
          <a:ln w="19050" algn="ctr">
            <a:noFill/>
            <a:miter lim="800000"/>
            <a:headEnd/>
            <a:tailEnd/>
          </a:ln>
        </p:spPr>
        <p:txBody>
          <a:bodyPr wrap="square" lIns="36000" tIns="36000" rIns="36000" bIns="36000" rtlCol="0" anchor="t"/>
          <a:lstStyle/>
          <a:p>
            <a:pPr marL="363538" lvl="0" indent="-182563">
              <a:spcBef>
                <a:spcPts val="200"/>
              </a:spcBef>
              <a:buFont typeface="Arial" panose="020B0604020202020204" pitchFamily="34" charset="0"/>
              <a:buChar char="•"/>
              <a:defRPr/>
            </a:pPr>
            <a:r>
              <a:rPr lang="ja-JP" altLang="en-US" sz="1400" dirty="0">
                <a:latin typeface="Calibri" panose="020F0502020204030204" pitchFamily="34" charset="0"/>
                <a:cs typeface="Calibri" panose="020F0502020204030204" pitchFamily="34" charset="0"/>
              </a:rPr>
              <a:t>管理者が、残業中の労働者のタイムカードを通常の終業時刻に打刻し、残業代を支払わない</a:t>
            </a:r>
          </a:p>
        </p:txBody>
      </p:sp>
      <p:sp>
        <p:nvSpPr>
          <p:cNvPr id="20" name="正方形/長方形 19">
            <a:extLst>
              <a:ext uri="{FF2B5EF4-FFF2-40B4-BE49-F238E27FC236}">
                <a16:creationId xmlns:a16="http://schemas.microsoft.com/office/drawing/2014/main" id="{FBFA2981-9ECF-374B-AC1D-61347BE45F38}"/>
              </a:ext>
            </a:extLst>
          </p:cNvPr>
          <p:cNvSpPr/>
          <p:nvPr/>
        </p:nvSpPr>
        <p:spPr bwMode="gray">
          <a:xfrm>
            <a:off x="4991111" y="1867393"/>
            <a:ext cx="4357688" cy="98973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400" dirty="0">
                <a:latin typeface="Calibri" panose="020F0502020204030204" pitchFamily="34" charset="0"/>
                <a:cs typeface="Calibri" panose="020F0502020204030204" pitchFamily="34" charset="0"/>
              </a:rPr>
              <a:t>・週８時間</a:t>
            </a:r>
            <a:r>
              <a:rPr lang="en-US" altLang="ja-JP" sz="1400" dirty="0">
                <a:latin typeface="Calibri" panose="020F0502020204030204" pitchFamily="34" charset="0"/>
                <a:cs typeface="Calibri" panose="020F0502020204030204" pitchFamily="34" charset="0"/>
              </a:rPr>
              <a:t>×</a:t>
            </a:r>
            <a:r>
              <a:rPr lang="ja-JP" altLang="en-US" sz="1400" dirty="0">
                <a:latin typeface="Calibri" panose="020F0502020204030204" pitchFamily="34" charset="0"/>
                <a:cs typeface="Calibri" panose="020F0502020204030204" pitchFamily="34" charset="0"/>
              </a:rPr>
              <a:t>５日の労働時間に加え、</a:t>
            </a:r>
            <a:r>
              <a:rPr lang="en-US" altLang="ja-JP" sz="1400" u="sng" dirty="0">
                <a:latin typeface="Calibri" panose="020F0502020204030204" pitchFamily="34" charset="0"/>
                <a:cs typeface="Calibri" panose="020F0502020204030204" pitchFamily="34" charset="0"/>
              </a:rPr>
              <a:t>36</a:t>
            </a:r>
            <a:r>
              <a:rPr lang="ja-JP" altLang="en-US" sz="1400" u="sng" dirty="0">
                <a:latin typeface="Calibri" panose="020F0502020204030204" pitchFamily="34" charset="0"/>
                <a:cs typeface="Calibri" panose="020F0502020204030204" pitchFamily="34" charset="0"/>
              </a:rPr>
              <a:t>協定</a:t>
            </a:r>
            <a:r>
              <a:rPr lang="ja-JP" altLang="en-US" sz="1400" dirty="0">
                <a:latin typeface="Calibri" panose="020F0502020204030204" pitchFamily="34" charset="0"/>
                <a:cs typeface="Calibri" panose="020F0502020204030204" pitchFamily="34" charset="0"/>
              </a:rPr>
              <a:t>で定める</a:t>
            </a:r>
            <a:endParaRPr lang="en-US" altLang="ja-JP" sz="1400"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時間外労働の上限（月</a:t>
            </a:r>
            <a:r>
              <a:rPr lang="en-US" altLang="ja-JP" sz="1400" dirty="0">
                <a:latin typeface="Calibri" panose="020F0502020204030204" pitchFamily="34" charset="0"/>
                <a:cs typeface="Calibri" panose="020F0502020204030204" pitchFamily="34" charset="0"/>
              </a:rPr>
              <a:t>45</a:t>
            </a:r>
            <a:r>
              <a:rPr lang="ja-JP" altLang="en-US" sz="1400" dirty="0">
                <a:latin typeface="Calibri" panose="020F0502020204030204" pitchFamily="34" charset="0"/>
                <a:cs typeface="Calibri" panose="020F0502020204030204" pitchFamily="34" charset="0"/>
              </a:rPr>
              <a:t>時間・年</a:t>
            </a:r>
            <a:r>
              <a:rPr lang="en-US" altLang="ja-JP" sz="1400" dirty="0">
                <a:latin typeface="Calibri" panose="020F0502020204030204" pitchFamily="34" charset="0"/>
                <a:cs typeface="Calibri" panose="020F0502020204030204" pitchFamily="34" charset="0"/>
              </a:rPr>
              <a:t>360</a:t>
            </a:r>
            <a:r>
              <a:rPr lang="ja-JP" altLang="en-US" sz="1400" dirty="0">
                <a:latin typeface="Calibri" panose="020F0502020204030204" pitchFamily="34" charset="0"/>
                <a:cs typeface="Calibri" panose="020F0502020204030204" pitchFamily="34" charset="0"/>
              </a:rPr>
              <a:t>時間）を超えて</a:t>
            </a:r>
            <a:endParaRPr lang="en-US" altLang="ja-JP" sz="1400"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労働させること</a:t>
            </a:r>
            <a:br>
              <a:rPr lang="en-US" altLang="ja-JP" sz="1400" dirty="0">
                <a:latin typeface="Calibri" panose="020F0502020204030204" pitchFamily="34" charset="0"/>
                <a:cs typeface="Calibri" panose="020F0502020204030204" pitchFamily="34" charset="0"/>
              </a:rPr>
            </a:br>
            <a:r>
              <a:rPr lang="ja-JP" altLang="en-US" sz="1400" dirty="0">
                <a:latin typeface="Calibri" panose="020F0502020204030204" pitchFamily="34" charset="0"/>
                <a:cs typeface="Calibri" panose="020F0502020204030204" pitchFamily="34" charset="0"/>
              </a:rPr>
              <a:t>・適切な休憩の取得を妨げること</a:t>
            </a:r>
          </a:p>
        </p:txBody>
      </p:sp>
      <p:sp>
        <p:nvSpPr>
          <p:cNvPr id="21" name="正方形/長方形 20">
            <a:extLst>
              <a:ext uri="{FF2B5EF4-FFF2-40B4-BE49-F238E27FC236}">
                <a16:creationId xmlns:a16="http://schemas.microsoft.com/office/drawing/2014/main" id="{71545B25-4F31-0E4B-B8F3-99367424571E}"/>
              </a:ext>
            </a:extLst>
          </p:cNvPr>
          <p:cNvSpPr/>
          <p:nvPr/>
        </p:nvSpPr>
        <p:spPr bwMode="gray">
          <a:xfrm>
            <a:off x="5375569" y="2937871"/>
            <a:ext cx="4079742" cy="73790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人手不足により８時間以上連続して業務が続き、適切な休憩を取得できない</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繁忙期に長時間労働が続いた結果、鬱病等を発病する</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404AF814-E07D-4F43-91C3-E34D79653313}"/>
              </a:ext>
            </a:extLst>
          </p:cNvPr>
          <p:cNvSpPr/>
          <p:nvPr/>
        </p:nvSpPr>
        <p:spPr bwMode="gray">
          <a:xfrm>
            <a:off x="259892" y="4711261"/>
            <a:ext cx="4311568" cy="83820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労働に関係して</a:t>
            </a:r>
            <a:r>
              <a:rPr lang="ja-JP" altLang="en-US" sz="1400" u="sng" dirty="0">
                <a:latin typeface="Calibri" panose="020F0502020204030204" pitchFamily="34" charset="0"/>
                <a:cs typeface="Calibri" panose="020F0502020204030204" pitchFamily="34" charset="0"/>
              </a:rPr>
              <a:t>負傷及び疾病（人の身体、</a:t>
            </a:r>
            <a:endParaRPr lang="en-US" altLang="ja-JP" sz="1400" u="sng"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精神又は認知状態への悪影響）</a:t>
            </a:r>
            <a:r>
              <a:rPr lang="ja-JP" altLang="en-US" sz="1400" dirty="0">
                <a:latin typeface="Calibri" panose="020F0502020204030204" pitchFamily="34" charset="0"/>
                <a:cs typeface="Calibri" panose="020F0502020204030204" pitchFamily="34" charset="0"/>
              </a:rPr>
              <a:t>が発生すること</a:t>
            </a:r>
          </a:p>
        </p:txBody>
      </p:sp>
      <p:sp>
        <p:nvSpPr>
          <p:cNvPr id="25" name="正方形/長方形 24">
            <a:extLst>
              <a:ext uri="{FF2B5EF4-FFF2-40B4-BE49-F238E27FC236}">
                <a16:creationId xmlns:a16="http://schemas.microsoft.com/office/drawing/2014/main" id="{1614F9C3-5EBC-8E42-8689-04CAC30E037E}"/>
              </a:ext>
            </a:extLst>
          </p:cNvPr>
          <p:cNvSpPr/>
          <p:nvPr/>
        </p:nvSpPr>
        <p:spPr bwMode="gray">
          <a:xfrm>
            <a:off x="576561" y="5586934"/>
            <a:ext cx="4140000" cy="891902"/>
          </a:xfrm>
          <a:prstGeom prst="rect">
            <a:avLst/>
          </a:prstGeom>
          <a:solidFill>
            <a:schemeClr val="bg1"/>
          </a:solidFill>
          <a:ln w="19050" algn="ctr">
            <a:noFill/>
            <a:miter lim="800000"/>
            <a:headEnd/>
            <a:tailEnd/>
          </a:ln>
        </p:spPr>
        <p:txBody>
          <a:bodyPr wrap="square" lIns="36000" tIns="36000" rIns="36000" bIns="36000" rtlCol="0" anchor="t"/>
          <a:lstStyle/>
          <a:p>
            <a:pPr marL="269875" lvl="0" indent="-88900">
              <a:spcBef>
                <a:spcPts val="200"/>
              </a:spcBef>
              <a:buFont typeface="Arial" panose="020B0604020202020204" pitchFamily="34" charset="0"/>
              <a:buChar char="•"/>
              <a:defRPr/>
            </a:pPr>
            <a:r>
              <a:rPr lang="ja-JP" altLang="en-US" sz="1400" dirty="0">
                <a:latin typeface="Calibri" panose="020F0502020204030204" pitchFamily="34" charset="0"/>
                <a:cs typeface="Calibri" panose="020F0502020204030204" pitchFamily="34" charset="0"/>
              </a:rPr>
              <a:t>従業員が定期健康診断を受診できない</a:t>
            </a:r>
            <a:endParaRPr lang="en-US" altLang="ja-JP" sz="1400" dirty="0">
              <a:latin typeface="Calibri" panose="020F0502020204030204" pitchFamily="34" charset="0"/>
              <a:cs typeface="Calibri" panose="020F0502020204030204" pitchFamily="34" charset="0"/>
            </a:endParaRPr>
          </a:p>
          <a:p>
            <a:pPr marL="269875" indent="-88900">
              <a:spcBef>
                <a:spcPts val="200"/>
              </a:spcBef>
              <a:buFont typeface="Arial" panose="020B0604020202020204" pitchFamily="34" charset="0"/>
              <a:buChar char="•"/>
              <a:defRPr/>
            </a:pPr>
            <a:r>
              <a:rPr lang="ja-JP" altLang="en-US" sz="1400" dirty="0">
                <a:latin typeface="Calibri" panose="020F0502020204030204" pitchFamily="34" charset="0"/>
                <a:cs typeface="Calibri" panose="020F0502020204030204" pitchFamily="34" charset="0"/>
              </a:rPr>
              <a:t>就業中に転倒、転落、怪我、衛生状態の悪化等が発生する可能性があることへの対策を行わない</a:t>
            </a:r>
          </a:p>
        </p:txBody>
      </p:sp>
      <p:sp>
        <p:nvSpPr>
          <p:cNvPr id="28" name="正方形/長方形 27">
            <a:extLst>
              <a:ext uri="{FF2B5EF4-FFF2-40B4-BE49-F238E27FC236}">
                <a16:creationId xmlns:a16="http://schemas.microsoft.com/office/drawing/2014/main" id="{D107FCA2-EECD-0A4F-8600-AA243C8B5836}"/>
              </a:ext>
            </a:extLst>
          </p:cNvPr>
          <p:cNvSpPr/>
          <p:nvPr/>
        </p:nvSpPr>
        <p:spPr bwMode="gray">
          <a:xfrm>
            <a:off x="4991111" y="4748733"/>
            <a:ext cx="4357688" cy="83820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傷病や失業、退職等で生活が不安定になった時に、</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社会保障制度へアクセスする権利が侵害されること</a:t>
            </a:r>
          </a:p>
        </p:txBody>
      </p:sp>
      <p:sp>
        <p:nvSpPr>
          <p:cNvPr id="47" name="フリーフォーム 46">
            <a:extLst>
              <a:ext uri="{FF2B5EF4-FFF2-40B4-BE49-F238E27FC236}">
                <a16:creationId xmlns:a16="http://schemas.microsoft.com/office/drawing/2014/main" id="{100AEF49-BEC7-274B-A211-61668A701EEB}"/>
              </a:ext>
            </a:extLst>
          </p:cNvPr>
          <p:cNvSpPr/>
          <p:nvPr/>
        </p:nvSpPr>
        <p:spPr bwMode="gray">
          <a:xfrm>
            <a:off x="576561" y="1550117"/>
            <a:ext cx="507386" cy="220598"/>
          </a:xfrm>
          <a:custGeom>
            <a:avLst/>
            <a:gdLst>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64795 w 506730"/>
              <a:gd name="connsiteY6" fmla="*/ 99060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2410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0 w 497205"/>
              <a:gd name="connsiteY0" fmla="*/ 247650 h 247650"/>
              <a:gd name="connsiteX1" fmla="*/ 154305 w 497205"/>
              <a:gd name="connsiteY1" fmla="*/ 198120 h 247650"/>
              <a:gd name="connsiteX2" fmla="*/ 318135 w 497205"/>
              <a:gd name="connsiteY2" fmla="*/ 238125 h 247650"/>
              <a:gd name="connsiteX3" fmla="*/ 497205 w 497205"/>
              <a:gd name="connsiteY3" fmla="*/ 135255 h 247650"/>
              <a:gd name="connsiteX4" fmla="*/ 483870 w 497205"/>
              <a:gd name="connsiteY4" fmla="*/ 85725 h 247650"/>
              <a:gd name="connsiteX5" fmla="*/ 352425 w 497205"/>
              <a:gd name="connsiteY5" fmla="*/ 139065 h 247650"/>
              <a:gd name="connsiteX6" fmla="*/ 241935 w 497205"/>
              <a:gd name="connsiteY6" fmla="*/ 116205 h 247650"/>
              <a:gd name="connsiteX7" fmla="*/ 264795 w 497205"/>
              <a:gd name="connsiteY7" fmla="*/ 66675 h 247650"/>
              <a:gd name="connsiteX8" fmla="*/ 360045 w 497205"/>
              <a:gd name="connsiteY8" fmla="*/ 83820 h 247650"/>
              <a:gd name="connsiteX9" fmla="*/ 360045 w 497205"/>
              <a:gd name="connsiteY9" fmla="*/ 41910 h 247650"/>
              <a:gd name="connsiteX10" fmla="*/ 222885 w 497205"/>
              <a:gd name="connsiteY10" fmla="*/ 0 h 247650"/>
              <a:gd name="connsiteX11" fmla="*/ 104775 w 497205"/>
              <a:gd name="connsiteY11" fmla="*/ 34290 h 247650"/>
              <a:gd name="connsiteX12" fmla="*/ 1905 w 497205"/>
              <a:gd name="connsiteY12" fmla="*/ 110490 h 247650"/>
              <a:gd name="connsiteX13" fmla="*/ 0 w 497205"/>
              <a:gd name="connsiteY13" fmla="*/ 247650 h 247650"/>
              <a:gd name="connsiteX0" fmla="*/ 7620 w 504825"/>
              <a:gd name="connsiteY0" fmla="*/ 247650 h 247650"/>
              <a:gd name="connsiteX1" fmla="*/ 161925 w 504825"/>
              <a:gd name="connsiteY1" fmla="*/ 198120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7620 w 504825"/>
              <a:gd name="connsiteY0" fmla="*/ 247650 h 247650"/>
              <a:gd name="connsiteX1" fmla="*/ 133350 w 504825"/>
              <a:gd name="connsiteY1" fmla="*/ 173355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112395 w 509270"/>
              <a:gd name="connsiteY11" fmla="*/ 34290 h 243840"/>
              <a:gd name="connsiteX12" fmla="*/ 0 w 509270"/>
              <a:gd name="connsiteY12" fmla="*/ 97155 h 243840"/>
              <a:gd name="connsiteX13" fmla="*/ 0 w 509270"/>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54330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15439"/>
              <a:gd name="connsiteY0" fmla="*/ 243840 h 243840"/>
              <a:gd name="connsiteX1" fmla="*/ 133350 w 515439"/>
              <a:gd name="connsiteY1" fmla="*/ 173355 h 243840"/>
              <a:gd name="connsiteX2" fmla="*/ 325755 w 515439"/>
              <a:gd name="connsiteY2" fmla="*/ 238125 h 243840"/>
              <a:gd name="connsiteX3" fmla="*/ 512445 w 515439"/>
              <a:gd name="connsiteY3" fmla="*/ 135255 h 243840"/>
              <a:gd name="connsiteX4" fmla="*/ 491490 w 515439"/>
              <a:gd name="connsiteY4" fmla="*/ 85725 h 243840"/>
              <a:gd name="connsiteX5" fmla="*/ 249555 w 515439"/>
              <a:gd name="connsiteY5" fmla="*/ 116205 h 243840"/>
              <a:gd name="connsiteX6" fmla="*/ 272415 w 515439"/>
              <a:gd name="connsiteY6" fmla="*/ 66675 h 243840"/>
              <a:gd name="connsiteX7" fmla="*/ 377190 w 515439"/>
              <a:gd name="connsiteY7" fmla="*/ 87630 h 243840"/>
              <a:gd name="connsiteX8" fmla="*/ 367665 w 515439"/>
              <a:gd name="connsiteY8" fmla="*/ 41910 h 243840"/>
              <a:gd name="connsiteX9" fmla="*/ 230505 w 515439"/>
              <a:gd name="connsiteY9" fmla="*/ 0 h 243840"/>
              <a:gd name="connsiteX10" fmla="*/ 0 w 515439"/>
              <a:gd name="connsiteY10" fmla="*/ 97155 h 243840"/>
              <a:gd name="connsiteX11" fmla="*/ 0 w 515439"/>
              <a:gd name="connsiteY11"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1905 w 515439"/>
              <a:gd name="connsiteY0" fmla="*/ 251460 h 251460"/>
              <a:gd name="connsiteX1" fmla="*/ 133350 w 515439"/>
              <a:gd name="connsiteY1" fmla="*/ 173355 h 251460"/>
              <a:gd name="connsiteX2" fmla="*/ 512445 w 515439"/>
              <a:gd name="connsiteY2" fmla="*/ 135255 h 251460"/>
              <a:gd name="connsiteX3" fmla="*/ 491490 w 515439"/>
              <a:gd name="connsiteY3" fmla="*/ 85725 h 251460"/>
              <a:gd name="connsiteX4" fmla="*/ 249555 w 515439"/>
              <a:gd name="connsiteY4" fmla="*/ 116205 h 251460"/>
              <a:gd name="connsiteX5" fmla="*/ 272415 w 515439"/>
              <a:gd name="connsiteY5" fmla="*/ 66675 h 251460"/>
              <a:gd name="connsiteX6" fmla="*/ 377190 w 515439"/>
              <a:gd name="connsiteY6" fmla="*/ 87630 h 251460"/>
              <a:gd name="connsiteX7" fmla="*/ 367665 w 515439"/>
              <a:gd name="connsiteY7" fmla="*/ 41910 h 251460"/>
              <a:gd name="connsiteX8" fmla="*/ 230505 w 515439"/>
              <a:gd name="connsiteY8" fmla="*/ 0 h 251460"/>
              <a:gd name="connsiteX9" fmla="*/ 0 w 515439"/>
              <a:gd name="connsiteY9" fmla="*/ 97155 h 251460"/>
              <a:gd name="connsiteX10" fmla="*/ 1905 w 515439"/>
              <a:gd name="connsiteY10" fmla="*/ 2514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439" h="251460">
                <a:moveTo>
                  <a:pt x="1905" y="251460"/>
                </a:moveTo>
                <a:lnTo>
                  <a:pt x="133350" y="173355"/>
                </a:lnTo>
                <a:cubicBezTo>
                  <a:pt x="318770" y="297815"/>
                  <a:pt x="359410" y="212725"/>
                  <a:pt x="512445" y="135255"/>
                </a:cubicBezTo>
                <a:cubicBezTo>
                  <a:pt x="521335" y="116840"/>
                  <a:pt x="509270" y="96520"/>
                  <a:pt x="491490" y="85725"/>
                </a:cubicBezTo>
                <a:cubicBezTo>
                  <a:pt x="391795" y="126365"/>
                  <a:pt x="335915" y="168910"/>
                  <a:pt x="249555" y="116205"/>
                </a:cubicBezTo>
                <a:cubicBezTo>
                  <a:pt x="240030" y="92075"/>
                  <a:pt x="251460" y="77470"/>
                  <a:pt x="272415" y="66675"/>
                </a:cubicBezTo>
                <a:lnTo>
                  <a:pt x="377190" y="87630"/>
                </a:lnTo>
                <a:cubicBezTo>
                  <a:pt x="382905" y="73660"/>
                  <a:pt x="382905" y="59690"/>
                  <a:pt x="367665" y="41910"/>
                </a:cubicBezTo>
                <a:cubicBezTo>
                  <a:pt x="321945" y="27940"/>
                  <a:pt x="287655" y="6350"/>
                  <a:pt x="230505" y="0"/>
                </a:cubicBezTo>
                <a:cubicBezTo>
                  <a:pt x="155575" y="13335"/>
                  <a:pt x="105410" y="24765"/>
                  <a:pt x="0" y="97155"/>
                </a:cubicBezTo>
                <a:lnTo>
                  <a:pt x="1905" y="25146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4" name="テキスト ボックス 3">
            <a:extLst>
              <a:ext uri="{FF2B5EF4-FFF2-40B4-BE49-F238E27FC236}">
                <a16:creationId xmlns:a16="http://schemas.microsoft.com/office/drawing/2014/main" id="{81C019BE-7059-6E46-ABD0-AEFB0B22F1D6}"/>
              </a:ext>
            </a:extLst>
          </p:cNvPr>
          <p:cNvSpPr txBox="1"/>
          <p:nvPr/>
        </p:nvSpPr>
        <p:spPr>
          <a:xfrm>
            <a:off x="3992449" y="2630747"/>
            <a:ext cx="544135"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dirty="0">
                <a:latin typeface="+mn-lt"/>
              </a:rPr>
              <a:t>等</a:t>
            </a:r>
            <a:endParaRPr kumimoji="1" lang="ja-JP" altLang="en-US" sz="1200" baseline="0" dirty="0">
              <a:latin typeface="+mn-lt"/>
            </a:endParaRPr>
          </a:p>
        </p:txBody>
      </p:sp>
      <p:sp>
        <p:nvSpPr>
          <p:cNvPr id="31" name="テキスト ボックス 30">
            <a:extLst>
              <a:ext uri="{FF2B5EF4-FFF2-40B4-BE49-F238E27FC236}">
                <a16:creationId xmlns:a16="http://schemas.microsoft.com/office/drawing/2014/main" id="{B9FB4A78-D459-474F-B8FB-5C31DC5C976C}"/>
              </a:ext>
            </a:extLst>
          </p:cNvPr>
          <p:cNvSpPr txBox="1"/>
          <p:nvPr/>
        </p:nvSpPr>
        <p:spPr>
          <a:xfrm>
            <a:off x="3992449" y="5276859"/>
            <a:ext cx="544135"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a:latin typeface="+mn-lt"/>
              </a:rPr>
              <a:t>等</a:t>
            </a:r>
            <a:endParaRPr kumimoji="1" lang="ja-JP" altLang="en-US" sz="1200" baseline="0" dirty="0">
              <a:latin typeface="+mn-lt"/>
            </a:endParaRPr>
          </a:p>
        </p:txBody>
      </p:sp>
      <p:sp>
        <p:nvSpPr>
          <p:cNvPr id="35" name="楕円 204">
            <a:extLst>
              <a:ext uri="{FF2B5EF4-FFF2-40B4-BE49-F238E27FC236}">
                <a16:creationId xmlns:a16="http://schemas.microsoft.com/office/drawing/2014/main" id="{DB405DC8-3B2E-4A49-A1F0-626C88A96840}"/>
              </a:ext>
            </a:extLst>
          </p:cNvPr>
          <p:cNvSpPr>
            <a:spLocks noChangeAspect="1"/>
          </p:cNvSpPr>
          <p:nvPr/>
        </p:nvSpPr>
        <p:spPr bwMode="gray">
          <a:xfrm>
            <a:off x="225017" y="299328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6" name="楕円 204">
            <a:extLst>
              <a:ext uri="{FF2B5EF4-FFF2-40B4-BE49-F238E27FC236}">
                <a16:creationId xmlns:a16="http://schemas.microsoft.com/office/drawing/2014/main" id="{6B766A75-1CE1-D34B-9516-C36B8EAC2848}"/>
              </a:ext>
            </a:extLst>
          </p:cNvPr>
          <p:cNvSpPr>
            <a:spLocks noChangeAspect="1"/>
          </p:cNvSpPr>
          <p:nvPr/>
        </p:nvSpPr>
        <p:spPr bwMode="gray">
          <a:xfrm>
            <a:off x="4974484" y="2993286"/>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37" name="楕円 204">
            <a:extLst>
              <a:ext uri="{FF2B5EF4-FFF2-40B4-BE49-F238E27FC236}">
                <a16:creationId xmlns:a16="http://schemas.microsoft.com/office/drawing/2014/main" id="{DD37952E-072C-8345-A118-872159740BF7}"/>
              </a:ext>
            </a:extLst>
          </p:cNvPr>
          <p:cNvSpPr>
            <a:spLocks noChangeAspect="1"/>
          </p:cNvSpPr>
          <p:nvPr/>
        </p:nvSpPr>
        <p:spPr bwMode="gray">
          <a:xfrm>
            <a:off x="221715" y="5608630"/>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8" name="楕円 204">
            <a:extLst>
              <a:ext uri="{FF2B5EF4-FFF2-40B4-BE49-F238E27FC236}">
                <a16:creationId xmlns:a16="http://schemas.microsoft.com/office/drawing/2014/main" id="{DE19CD90-4D3B-1941-BA40-96EF87141CB3}"/>
              </a:ext>
            </a:extLst>
          </p:cNvPr>
          <p:cNvSpPr>
            <a:spLocks noChangeAspect="1"/>
          </p:cNvSpPr>
          <p:nvPr/>
        </p:nvSpPr>
        <p:spPr bwMode="gray">
          <a:xfrm>
            <a:off x="4991398" y="564680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2" name="角丸四角形 1">
            <a:extLst>
              <a:ext uri="{FF2B5EF4-FFF2-40B4-BE49-F238E27FC236}">
                <a16:creationId xmlns:a16="http://schemas.microsoft.com/office/drawing/2014/main" id="{AD80857D-214E-AEA8-5910-24039589EEF3}"/>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7" name="図 6">
            <a:extLst>
              <a:ext uri="{FF2B5EF4-FFF2-40B4-BE49-F238E27FC236}">
                <a16:creationId xmlns:a16="http://schemas.microsoft.com/office/drawing/2014/main" id="{231E5096-845A-384D-EF80-A2AE4C49A19F}"/>
              </a:ext>
            </a:extLst>
          </p:cNvPr>
          <p:cNvPicPr>
            <a:picLocks noChangeAspect="1"/>
          </p:cNvPicPr>
          <p:nvPr/>
        </p:nvPicPr>
        <p:blipFill>
          <a:blip r:embed="rId2"/>
          <a:stretch>
            <a:fillRect/>
          </a:stretch>
        </p:blipFill>
        <p:spPr>
          <a:xfrm>
            <a:off x="221715" y="926173"/>
            <a:ext cx="4391638" cy="857370"/>
          </a:xfrm>
          <a:prstGeom prst="rect">
            <a:avLst/>
          </a:prstGeom>
        </p:spPr>
      </p:pic>
      <p:pic>
        <p:nvPicPr>
          <p:cNvPr id="12" name="図 11">
            <a:extLst>
              <a:ext uri="{FF2B5EF4-FFF2-40B4-BE49-F238E27FC236}">
                <a16:creationId xmlns:a16="http://schemas.microsoft.com/office/drawing/2014/main" id="{20AB5D91-DE73-B465-DDA1-D9BB2ED92073}"/>
              </a:ext>
            </a:extLst>
          </p:cNvPr>
          <p:cNvPicPr>
            <a:picLocks noChangeAspect="1"/>
          </p:cNvPicPr>
          <p:nvPr/>
        </p:nvPicPr>
        <p:blipFill>
          <a:blip r:embed="rId3"/>
          <a:stretch>
            <a:fillRect/>
          </a:stretch>
        </p:blipFill>
        <p:spPr>
          <a:xfrm>
            <a:off x="4983662" y="925706"/>
            <a:ext cx="4372585" cy="847843"/>
          </a:xfrm>
          <a:prstGeom prst="rect">
            <a:avLst/>
          </a:prstGeom>
        </p:spPr>
      </p:pic>
      <p:pic>
        <p:nvPicPr>
          <p:cNvPr id="14" name="図 13">
            <a:extLst>
              <a:ext uri="{FF2B5EF4-FFF2-40B4-BE49-F238E27FC236}">
                <a16:creationId xmlns:a16="http://schemas.microsoft.com/office/drawing/2014/main" id="{25EB3D8F-AF10-F2C2-957C-AD15244C8F19}"/>
              </a:ext>
            </a:extLst>
          </p:cNvPr>
          <p:cNvPicPr>
            <a:picLocks noChangeAspect="1"/>
          </p:cNvPicPr>
          <p:nvPr/>
        </p:nvPicPr>
        <p:blipFill>
          <a:blip r:embed="rId4"/>
          <a:stretch>
            <a:fillRect/>
          </a:stretch>
        </p:blipFill>
        <p:spPr>
          <a:xfrm>
            <a:off x="221715" y="3781887"/>
            <a:ext cx="4372585" cy="847843"/>
          </a:xfrm>
          <a:prstGeom prst="rect">
            <a:avLst/>
          </a:prstGeom>
        </p:spPr>
      </p:pic>
      <p:pic>
        <p:nvPicPr>
          <p:cNvPr id="18" name="図 17">
            <a:extLst>
              <a:ext uri="{FF2B5EF4-FFF2-40B4-BE49-F238E27FC236}">
                <a16:creationId xmlns:a16="http://schemas.microsoft.com/office/drawing/2014/main" id="{2CD44A14-E6FB-2674-C659-6BEF770FAB56}"/>
              </a:ext>
            </a:extLst>
          </p:cNvPr>
          <p:cNvPicPr>
            <a:picLocks noChangeAspect="1"/>
          </p:cNvPicPr>
          <p:nvPr/>
        </p:nvPicPr>
        <p:blipFill>
          <a:blip r:embed="rId5"/>
          <a:stretch>
            <a:fillRect/>
          </a:stretch>
        </p:blipFill>
        <p:spPr>
          <a:xfrm>
            <a:off x="4974484" y="3843271"/>
            <a:ext cx="4372585" cy="828791"/>
          </a:xfrm>
          <a:prstGeom prst="rect">
            <a:avLst/>
          </a:prstGeom>
        </p:spPr>
      </p:pic>
    </p:spTree>
    <p:extLst>
      <p:ext uri="{BB962C8B-B14F-4D97-AF65-F5344CB8AC3E}">
        <p14:creationId xmlns:p14="http://schemas.microsoft.com/office/powerpoint/2010/main" val="133267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C7505A6A-FC5D-534B-80A6-4894E70CE6EB}"/>
              </a:ext>
            </a:extLst>
          </p:cNvPr>
          <p:cNvSpPr/>
          <p:nvPr/>
        </p:nvSpPr>
        <p:spPr>
          <a:xfrm>
            <a:off x="812839" y="5831478"/>
            <a:ext cx="3840124" cy="71022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上司に妊娠を報告したところ「他の人を雇うので早めに辞めてもらうしかない」と言われる</a:t>
            </a:r>
          </a:p>
        </p:txBody>
      </p:sp>
      <p:sp>
        <p:nvSpPr>
          <p:cNvPr id="21" name="正方形/長方形 20">
            <a:extLst>
              <a:ext uri="{FF2B5EF4-FFF2-40B4-BE49-F238E27FC236}">
                <a16:creationId xmlns:a16="http://schemas.microsoft.com/office/drawing/2014/main" id="{9CC75194-85F1-994C-9ABA-33279B751195}"/>
              </a:ext>
            </a:extLst>
          </p:cNvPr>
          <p:cNvSpPr/>
          <p:nvPr/>
        </p:nvSpPr>
        <p:spPr bwMode="gray">
          <a:xfrm>
            <a:off x="5558519" y="2902103"/>
            <a:ext cx="3930481" cy="855247"/>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必要なく身体へ接触したり、食事やデートに執拗に誘う</a:t>
            </a:r>
          </a:p>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性的な事実関係を尋ねたり、個人的な性的体験談を話す</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C57A8E54-7133-9C4A-9BFB-1EA8604BB00C}"/>
              </a:ext>
            </a:extLst>
          </p:cNvPr>
          <p:cNvSpPr/>
          <p:nvPr/>
        </p:nvSpPr>
        <p:spPr bwMode="gray">
          <a:xfrm>
            <a:off x="873258" y="2991875"/>
            <a:ext cx="3900341" cy="57940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皆の前で起立させたまま、大声で長時間</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怒鳴り続ける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2C81C45E-68B3-BC44-AD21-600605AB76F7}"/>
              </a:ext>
            </a:extLst>
          </p:cNvPr>
          <p:cNvSpPr>
            <a:spLocks noGrp="1"/>
          </p:cNvSpPr>
          <p:nvPr>
            <p:ph type="sldNum" sz="quarter" idx="11"/>
          </p:nvPr>
        </p:nvSpPr>
        <p:spPr/>
        <p:txBody>
          <a:bodyPr/>
          <a:lstStyle/>
          <a:p>
            <a:fld id="{AA5FCFE5-FE56-4EF1-80A8-07776887C2A1}" type="slidenum">
              <a:rPr lang="ja-JP" altLang="en-US" smtClean="0"/>
              <a:pPr/>
              <a:t>17</a:t>
            </a:fld>
            <a:endParaRPr lang="ja-JP" altLang="en-US" dirty="0"/>
          </a:p>
        </p:txBody>
      </p:sp>
      <p:sp>
        <p:nvSpPr>
          <p:cNvPr id="15" name="正方形/長方形 14">
            <a:extLst>
              <a:ext uri="{FF2B5EF4-FFF2-40B4-BE49-F238E27FC236}">
                <a16:creationId xmlns:a16="http://schemas.microsoft.com/office/drawing/2014/main" id="{5223EC59-7D81-3C46-AB86-20B47A14CD8F}"/>
              </a:ext>
            </a:extLst>
          </p:cNvPr>
          <p:cNvSpPr/>
          <p:nvPr/>
        </p:nvSpPr>
        <p:spPr bwMode="gray">
          <a:xfrm>
            <a:off x="416998" y="1742619"/>
            <a:ext cx="4274272" cy="10960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u="sng" dirty="0">
                <a:latin typeface="Calibri" panose="020F0502020204030204" pitchFamily="34" charset="0"/>
                <a:cs typeface="Calibri" panose="020F0502020204030204" pitchFamily="34" charset="0"/>
              </a:rPr>
              <a:t>優越的な関係を背景とした言動</a:t>
            </a:r>
            <a:r>
              <a:rPr lang="ja-JP" altLang="en-US" sz="1400" dirty="0">
                <a:latin typeface="Calibri" panose="020F0502020204030204" pitchFamily="34" charset="0"/>
                <a:cs typeface="Calibri" panose="020F0502020204030204" pitchFamily="34" charset="0"/>
              </a:rPr>
              <a:t>であって、</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業務上必要かつ相当な範囲を超えた</a:t>
            </a:r>
            <a:r>
              <a:rPr lang="ja-JP" altLang="en-US" sz="1400" dirty="0">
                <a:latin typeface="Calibri" panose="020F0502020204030204" pitchFamily="34" charset="0"/>
                <a:cs typeface="Calibri" panose="020F0502020204030204" pitchFamily="34" charset="0"/>
              </a:rPr>
              <a:t>ものであり、</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労働者の就業環境が害される</a:t>
            </a:r>
            <a:r>
              <a:rPr lang="ja-JP" altLang="en-US" sz="1400" dirty="0">
                <a:latin typeface="Calibri" panose="020F0502020204030204" pitchFamily="34" charset="0"/>
                <a:cs typeface="Calibri" panose="020F0502020204030204" pitchFamily="34" charset="0"/>
              </a:rPr>
              <a:t>こと</a:t>
            </a:r>
          </a:p>
        </p:txBody>
      </p:sp>
      <p:sp>
        <p:nvSpPr>
          <p:cNvPr id="20" name="正方形/長方形 19">
            <a:extLst>
              <a:ext uri="{FF2B5EF4-FFF2-40B4-BE49-F238E27FC236}">
                <a16:creationId xmlns:a16="http://schemas.microsoft.com/office/drawing/2014/main" id="{6B0CECCD-BB20-654C-8952-7EFABA9462F0}"/>
              </a:ext>
            </a:extLst>
          </p:cNvPr>
          <p:cNvSpPr/>
          <p:nvPr/>
        </p:nvSpPr>
        <p:spPr bwMode="gray">
          <a:xfrm>
            <a:off x="5125941" y="1734989"/>
            <a:ext cx="4331644" cy="10960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労働者の意に反する</a:t>
            </a:r>
            <a:endParaRPr lang="en-US" altLang="ja-JP" sz="1400" strike="sngStrike"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性的な言動</a:t>
            </a:r>
            <a:r>
              <a:rPr lang="ja-JP" altLang="en-US" sz="1400" dirty="0">
                <a:latin typeface="Calibri" panose="020F0502020204030204" pitchFamily="34" charset="0"/>
                <a:cs typeface="Calibri" panose="020F0502020204030204" pitchFamily="34" charset="0"/>
              </a:rPr>
              <a:t>に対する</a:t>
            </a:r>
            <a:r>
              <a:rPr lang="ja-JP" altLang="en-US" sz="1400" u="sng" dirty="0">
                <a:latin typeface="Calibri" panose="020F0502020204030204" pitchFamily="34" charset="0"/>
                <a:cs typeface="Calibri" panose="020F0502020204030204" pitchFamily="34" charset="0"/>
              </a:rPr>
              <a:t>労働者の対応</a:t>
            </a:r>
            <a:r>
              <a:rPr lang="ja-JP" altLang="en-US" sz="1400" dirty="0">
                <a:latin typeface="Calibri" panose="020F0502020204030204" pitchFamily="34" charset="0"/>
                <a:cs typeface="Calibri" panose="020F0502020204030204" pitchFamily="34" charset="0"/>
              </a:rPr>
              <a:t>により</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その労働者が</a:t>
            </a:r>
            <a:r>
              <a:rPr lang="ja-JP" altLang="en-US" sz="1400" u="sng" dirty="0">
                <a:latin typeface="Calibri" panose="020F0502020204030204" pitchFamily="34" charset="0"/>
                <a:cs typeface="Calibri" panose="020F0502020204030204" pitchFamily="34" charset="0"/>
              </a:rPr>
              <a:t>労働条件について不利益</a:t>
            </a:r>
            <a:r>
              <a:rPr lang="ja-JP" altLang="en-US" sz="1400" dirty="0">
                <a:latin typeface="Calibri" panose="020F0502020204030204" pitchFamily="34" charset="0"/>
                <a:cs typeface="Calibri" panose="020F0502020204030204" pitchFamily="34" charset="0"/>
              </a:rPr>
              <a:t>を受けたり、</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性的な言動により</a:t>
            </a:r>
            <a:r>
              <a:rPr lang="ja-JP" altLang="en-US" sz="1400" u="sng" dirty="0">
                <a:latin typeface="Calibri" panose="020F0502020204030204" pitchFamily="34" charset="0"/>
                <a:cs typeface="Calibri" panose="020F0502020204030204" pitchFamily="34" charset="0"/>
              </a:rPr>
              <a:t>就業環境が害される</a:t>
            </a:r>
            <a:r>
              <a:rPr lang="ja-JP" altLang="en-US" sz="1400" dirty="0">
                <a:latin typeface="Calibri" panose="020F0502020204030204" pitchFamily="34" charset="0"/>
                <a:cs typeface="Calibri" panose="020F0502020204030204" pitchFamily="34" charset="0"/>
              </a:rPr>
              <a:t>こと</a:t>
            </a:r>
            <a:endParaRPr lang="en-US" altLang="ja-JP" sz="1400" dirty="0">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757DDE56-B8DE-F043-96EB-EC36DAF4F242}"/>
              </a:ext>
            </a:extLst>
          </p:cNvPr>
          <p:cNvSpPr/>
          <p:nvPr/>
        </p:nvSpPr>
        <p:spPr bwMode="gray">
          <a:xfrm>
            <a:off x="413728" y="4874262"/>
            <a:ext cx="4328135" cy="8688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妊娠・出産等に伴う勤務時間の制限や</a:t>
            </a:r>
            <a:br>
              <a:rPr lang="en-US" altLang="ja-JP" sz="1400" dirty="0">
                <a:latin typeface="Calibri" panose="020F0502020204030204" pitchFamily="34" charset="0"/>
                <a:cs typeface="Calibri" panose="020F0502020204030204" pitchFamily="34" charset="0"/>
              </a:rPr>
            </a:br>
            <a:r>
              <a:rPr lang="ja-JP" altLang="en-US" sz="1400" dirty="0">
                <a:latin typeface="Calibri" panose="020F0502020204030204" pitchFamily="34" charset="0"/>
                <a:cs typeface="Calibri" panose="020F0502020204030204" pitchFamily="34" charset="0"/>
              </a:rPr>
              <a:t>育児休業等の利用に関して、職場の上司等からの言動によって、当該労働者の就業環境が害されること</a:t>
            </a:r>
          </a:p>
        </p:txBody>
      </p:sp>
      <p:sp>
        <p:nvSpPr>
          <p:cNvPr id="29" name="正方形/長方形 28">
            <a:extLst>
              <a:ext uri="{FF2B5EF4-FFF2-40B4-BE49-F238E27FC236}">
                <a16:creationId xmlns:a16="http://schemas.microsoft.com/office/drawing/2014/main" id="{E969592E-F995-F84D-A571-EAA4EDB56DB0}"/>
              </a:ext>
            </a:extLst>
          </p:cNvPr>
          <p:cNvSpPr/>
          <p:nvPr/>
        </p:nvSpPr>
        <p:spPr bwMode="gray">
          <a:xfrm>
            <a:off x="5113463" y="4845618"/>
            <a:ext cx="4356597" cy="8688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algn="ctr">
              <a:lnSpc>
                <a:spcPts val="1800"/>
              </a:lnSpc>
              <a:defRPr/>
            </a:pPr>
            <a:r>
              <a:rPr lang="ja-JP" altLang="en-US" sz="1400" dirty="0">
                <a:latin typeface="Calibri" panose="020F0502020204030204" pitchFamily="34" charset="0"/>
                <a:cs typeface="Calibri" panose="020F0502020204030204" pitchFamily="34" charset="0"/>
              </a:rPr>
              <a:t>介護休業等の制度を利用することへの妨害や、</a:t>
            </a:r>
            <a:endParaRPr lang="en-US" altLang="ja-JP" sz="1400" dirty="0">
              <a:latin typeface="Calibri" panose="020F0502020204030204" pitchFamily="34" charset="0"/>
              <a:cs typeface="Calibri" panose="020F0502020204030204" pitchFamily="34" charset="0"/>
            </a:endParaRPr>
          </a:p>
          <a:p>
            <a:pPr algn="ctr">
              <a:lnSpc>
                <a:spcPts val="1800"/>
              </a:lnSpc>
              <a:defRPr/>
            </a:pPr>
            <a:r>
              <a:rPr lang="ja-JP" altLang="en-US" sz="1400" dirty="0">
                <a:latin typeface="Calibri" panose="020F0502020204030204" pitchFamily="34" charset="0"/>
                <a:cs typeface="Calibri" panose="020F0502020204030204" pitchFamily="34" charset="0"/>
              </a:rPr>
              <a:t>同僚・上司からの嫌がらせ等により、</a:t>
            </a:r>
            <a:endParaRPr lang="en-US" altLang="ja-JP" sz="1400" dirty="0">
              <a:latin typeface="Calibri" panose="020F0502020204030204" pitchFamily="34" charset="0"/>
              <a:cs typeface="Calibri" panose="020F0502020204030204" pitchFamily="34" charset="0"/>
            </a:endParaRPr>
          </a:p>
          <a:p>
            <a:pPr algn="ctr">
              <a:lnSpc>
                <a:spcPts val="1800"/>
              </a:lnSpc>
              <a:defRPr/>
            </a:pPr>
            <a:r>
              <a:rPr lang="ja-JP" altLang="en-US" sz="1400" dirty="0">
                <a:latin typeface="Calibri" panose="020F0502020204030204" pitchFamily="34" charset="0"/>
                <a:cs typeface="Calibri" panose="020F0502020204030204" pitchFamily="34" charset="0"/>
              </a:rPr>
              <a:t>当該労働者の就業環境が害されること</a:t>
            </a:r>
            <a:endParaRPr lang="en-US" altLang="ja-JP" sz="1400" dirty="0">
              <a:latin typeface="Calibri" panose="020F0502020204030204" pitchFamily="34" charset="0"/>
              <a:cs typeface="Calibri" panose="020F0502020204030204" pitchFamily="34" charset="0"/>
            </a:endParaRPr>
          </a:p>
        </p:txBody>
      </p:sp>
      <p:sp>
        <p:nvSpPr>
          <p:cNvPr id="31" name="正方形/長方形 30">
            <a:extLst>
              <a:ext uri="{FF2B5EF4-FFF2-40B4-BE49-F238E27FC236}">
                <a16:creationId xmlns:a16="http://schemas.microsoft.com/office/drawing/2014/main" id="{45474F0A-3034-464A-A8D1-B861650F1A7A}"/>
              </a:ext>
            </a:extLst>
          </p:cNvPr>
          <p:cNvSpPr/>
          <p:nvPr/>
        </p:nvSpPr>
        <p:spPr>
          <a:xfrm>
            <a:off x="5547574" y="5806206"/>
            <a:ext cx="3930481" cy="738664"/>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介護休業を申請する旨を周囲に伝えたところ、</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同僚から繰り返し批判的な発言をされ、取得を</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諦めざるを得ない状況に追い込まれる</a:t>
            </a:r>
          </a:p>
        </p:txBody>
      </p:sp>
      <p:sp>
        <p:nvSpPr>
          <p:cNvPr id="32" name="タイトル 7">
            <a:extLst>
              <a:ext uri="{FF2B5EF4-FFF2-40B4-BE49-F238E27FC236}">
                <a16:creationId xmlns:a16="http://schemas.microsoft.com/office/drawing/2014/main" id="{49E3E181-8291-E442-84FD-0E68CFE1D59C}"/>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2/7</a:t>
            </a:r>
            <a:r>
              <a:rPr lang="ja-JP" altLang="en-US" b="0" dirty="0">
                <a:latin typeface="Calibri" panose="020F0502020204030204" pitchFamily="34" charset="0"/>
              </a:rPr>
              <a:t>）</a:t>
            </a:r>
          </a:p>
        </p:txBody>
      </p:sp>
      <p:cxnSp>
        <p:nvCxnSpPr>
          <p:cNvPr id="33" name="直線コネクタ 32">
            <a:extLst>
              <a:ext uri="{FF2B5EF4-FFF2-40B4-BE49-F238E27FC236}">
                <a16:creationId xmlns:a16="http://schemas.microsoft.com/office/drawing/2014/main" id="{31C7DBF3-C1D6-154D-BF9B-04EEDC2B950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フリーフォーム 41">
            <a:extLst>
              <a:ext uri="{FF2B5EF4-FFF2-40B4-BE49-F238E27FC236}">
                <a16:creationId xmlns:a16="http://schemas.microsoft.com/office/drawing/2014/main" id="{EF102734-3D50-9949-8DDF-4E2AE51518C9}"/>
              </a:ext>
            </a:extLst>
          </p:cNvPr>
          <p:cNvSpPr/>
          <p:nvPr/>
        </p:nvSpPr>
        <p:spPr bwMode="gray">
          <a:xfrm rot="12000000">
            <a:off x="961862" y="4280598"/>
            <a:ext cx="305897" cy="403827"/>
          </a:xfrm>
          <a:custGeom>
            <a:avLst/>
            <a:gdLst>
              <a:gd name="connsiteX0" fmla="*/ 320972 w 466013"/>
              <a:gd name="connsiteY0" fmla="*/ 500281 h 661955"/>
              <a:gd name="connsiteX1" fmla="*/ 162084 w 466013"/>
              <a:gd name="connsiteY1" fmla="*/ 444749 h 661955"/>
              <a:gd name="connsiteX2" fmla="*/ 140254 w 466013"/>
              <a:gd name="connsiteY2" fmla="*/ 416862 h 661955"/>
              <a:gd name="connsiteX3" fmla="*/ 136699 w 466013"/>
              <a:gd name="connsiteY3" fmla="*/ 416283 h 661955"/>
              <a:gd name="connsiteX4" fmla="*/ 10838 w 466013"/>
              <a:gd name="connsiteY4" fmla="*/ 300030 h 661955"/>
              <a:gd name="connsiteX5" fmla="*/ 1579 w 466013"/>
              <a:gd name="connsiteY5" fmla="*/ 264012 h 661955"/>
              <a:gd name="connsiteX6" fmla="*/ 0 w 466013"/>
              <a:gd name="connsiteY6" fmla="*/ 236201 h 661955"/>
              <a:gd name="connsiteX7" fmla="*/ 123873 w 466013"/>
              <a:gd name="connsiteY7" fmla="*/ 191115 h 661955"/>
              <a:gd name="connsiteX8" fmla="*/ 96047 w 466013"/>
              <a:gd name="connsiteY8" fmla="*/ 60668 h 661955"/>
              <a:gd name="connsiteX9" fmla="*/ 124693 w 466013"/>
              <a:gd name="connsiteY9" fmla="*/ 2957 h 661955"/>
              <a:gd name="connsiteX10" fmla="*/ 183733 w 466013"/>
              <a:gd name="connsiteY10" fmla="*/ 28753 h 661955"/>
              <a:gd name="connsiteX11" fmla="*/ 228913 w 466013"/>
              <a:gd name="connsiteY11" fmla="*/ 152884 h 661955"/>
              <a:gd name="connsiteX12" fmla="*/ 244806 w 466013"/>
              <a:gd name="connsiteY12" fmla="*/ 147099 h 661955"/>
              <a:gd name="connsiteX13" fmla="*/ 352718 w 466013"/>
              <a:gd name="connsiteY13" fmla="*/ 444722 h 661955"/>
              <a:gd name="connsiteX14" fmla="*/ 320972 w 466013"/>
              <a:gd name="connsiteY14" fmla="*/ 500281 h 661955"/>
              <a:gd name="connsiteX15" fmla="*/ 373146 w 466013"/>
              <a:gd name="connsiteY15" fmla="*/ 657162 h 661955"/>
              <a:gd name="connsiteX16" fmla="*/ 277450 w 466013"/>
              <a:gd name="connsiteY16" fmla="*/ 615350 h 661955"/>
              <a:gd name="connsiteX17" fmla="*/ 323882 w 466013"/>
              <a:gd name="connsiteY17" fmla="*/ 521809 h 661955"/>
              <a:gd name="connsiteX18" fmla="*/ 404405 w 466013"/>
              <a:gd name="connsiteY18" fmla="*/ 539310 h 661955"/>
              <a:gd name="connsiteX19" fmla="*/ 411580 w 466013"/>
              <a:gd name="connsiteY19" fmla="*/ 550806 h 661955"/>
              <a:gd name="connsiteX20" fmla="*/ 414422 w 466013"/>
              <a:gd name="connsiteY20" fmla="*/ 533312 h 661955"/>
              <a:gd name="connsiteX21" fmla="*/ 439308 w 466013"/>
              <a:gd name="connsiteY21" fmla="*/ 465119 h 661955"/>
              <a:gd name="connsiteX22" fmla="*/ 466013 w 466013"/>
              <a:gd name="connsiteY22" fmla="*/ 556420 h 661955"/>
              <a:gd name="connsiteX23" fmla="*/ 438340 w 466013"/>
              <a:gd name="connsiteY23" fmla="*/ 609119 h 661955"/>
              <a:gd name="connsiteX24" fmla="*/ 422683 w 466013"/>
              <a:gd name="connsiteY24" fmla="*/ 595279 h 661955"/>
              <a:gd name="connsiteX25" fmla="*/ 416181 w 466013"/>
              <a:gd name="connsiteY25" fmla="*/ 619051 h 661955"/>
              <a:gd name="connsiteX26" fmla="*/ 373146 w 466013"/>
              <a:gd name="connsiteY26" fmla="*/ 657162 h 661955"/>
              <a:gd name="connsiteX0" fmla="*/ 320972 w 466013"/>
              <a:gd name="connsiteY0" fmla="*/ 500281 h 661955"/>
              <a:gd name="connsiteX1" fmla="*/ 162084 w 466013"/>
              <a:gd name="connsiteY1" fmla="*/ 444749 h 661955"/>
              <a:gd name="connsiteX2" fmla="*/ 140254 w 466013"/>
              <a:gd name="connsiteY2" fmla="*/ 416862 h 661955"/>
              <a:gd name="connsiteX3" fmla="*/ 136699 w 466013"/>
              <a:gd name="connsiteY3" fmla="*/ 416283 h 661955"/>
              <a:gd name="connsiteX4" fmla="*/ 10838 w 466013"/>
              <a:gd name="connsiteY4" fmla="*/ 300030 h 661955"/>
              <a:gd name="connsiteX5" fmla="*/ 1579 w 466013"/>
              <a:gd name="connsiteY5" fmla="*/ 264012 h 661955"/>
              <a:gd name="connsiteX6" fmla="*/ 0 w 466013"/>
              <a:gd name="connsiteY6" fmla="*/ 236201 h 661955"/>
              <a:gd name="connsiteX7" fmla="*/ 153653 w 466013"/>
              <a:gd name="connsiteY7" fmla="*/ 178249 h 661955"/>
              <a:gd name="connsiteX8" fmla="*/ 96047 w 466013"/>
              <a:gd name="connsiteY8" fmla="*/ 60668 h 661955"/>
              <a:gd name="connsiteX9" fmla="*/ 124693 w 466013"/>
              <a:gd name="connsiteY9" fmla="*/ 2957 h 661955"/>
              <a:gd name="connsiteX10" fmla="*/ 183733 w 466013"/>
              <a:gd name="connsiteY10" fmla="*/ 28753 h 661955"/>
              <a:gd name="connsiteX11" fmla="*/ 228913 w 466013"/>
              <a:gd name="connsiteY11" fmla="*/ 152884 h 661955"/>
              <a:gd name="connsiteX12" fmla="*/ 244806 w 466013"/>
              <a:gd name="connsiteY12" fmla="*/ 147099 h 661955"/>
              <a:gd name="connsiteX13" fmla="*/ 352718 w 466013"/>
              <a:gd name="connsiteY13" fmla="*/ 444722 h 661955"/>
              <a:gd name="connsiteX14" fmla="*/ 320972 w 466013"/>
              <a:gd name="connsiteY14" fmla="*/ 500281 h 661955"/>
              <a:gd name="connsiteX15" fmla="*/ 373146 w 466013"/>
              <a:gd name="connsiteY15" fmla="*/ 657162 h 661955"/>
              <a:gd name="connsiteX16" fmla="*/ 277450 w 466013"/>
              <a:gd name="connsiteY16" fmla="*/ 615350 h 661955"/>
              <a:gd name="connsiteX17" fmla="*/ 323882 w 466013"/>
              <a:gd name="connsiteY17" fmla="*/ 521809 h 661955"/>
              <a:gd name="connsiteX18" fmla="*/ 404405 w 466013"/>
              <a:gd name="connsiteY18" fmla="*/ 539310 h 661955"/>
              <a:gd name="connsiteX19" fmla="*/ 411580 w 466013"/>
              <a:gd name="connsiteY19" fmla="*/ 550806 h 661955"/>
              <a:gd name="connsiteX20" fmla="*/ 414422 w 466013"/>
              <a:gd name="connsiteY20" fmla="*/ 533312 h 661955"/>
              <a:gd name="connsiteX21" fmla="*/ 439308 w 466013"/>
              <a:gd name="connsiteY21" fmla="*/ 465119 h 661955"/>
              <a:gd name="connsiteX22" fmla="*/ 466013 w 466013"/>
              <a:gd name="connsiteY22" fmla="*/ 556420 h 661955"/>
              <a:gd name="connsiteX23" fmla="*/ 438340 w 466013"/>
              <a:gd name="connsiteY23" fmla="*/ 609119 h 661955"/>
              <a:gd name="connsiteX24" fmla="*/ 422683 w 466013"/>
              <a:gd name="connsiteY24" fmla="*/ 595279 h 661955"/>
              <a:gd name="connsiteX25" fmla="*/ 416181 w 466013"/>
              <a:gd name="connsiteY25" fmla="*/ 619051 h 661955"/>
              <a:gd name="connsiteX26" fmla="*/ 373146 w 466013"/>
              <a:gd name="connsiteY26" fmla="*/ 657162 h 661955"/>
              <a:gd name="connsiteX0" fmla="*/ 320972 w 466013"/>
              <a:gd name="connsiteY0" fmla="*/ 498008 h 659682"/>
              <a:gd name="connsiteX1" fmla="*/ 162084 w 466013"/>
              <a:gd name="connsiteY1" fmla="*/ 442476 h 659682"/>
              <a:gd name="connsiteX2" fmla="*/ 140254 w 466013"/>
              <a:gd name="connsiteY2" fmla="*/ 414589 h 659682"/>
              <a:gd name="connsiteX3" fmla="*/ 136699 w 466013"/>
              <a:gd name="connsiteY3" fmla="*/ 414010 h 659682"/>
              <a:gd name="connsiteX4" fmla="*/ 10838 w 466013"/>
              <a:gd name="connsiteY4" fmla="*/ 297757 h 659682"/>
              <a:gd name="connsiteX5" fmla="*/ 1579 w 466013"/>
              <a:gd name="connsiteY5" fmla="*/ 261739 h 659682"/>
              <a:gd name="connsiteX6" fmla="*/ 0 w 466013"/>
              <a:gd name="connsiteY6" fmla="*/ 233928 h 659682"/>
              <a:gd name="connsiteX7" fmla="*/ 153653 w 466013"/>
              <a:gd name="connsiteY7" fmla="*/ 175976 h 659682"/>
              <a:gd name="connsiteX8" fmla="*/ 108900 w 466013"/>
              <a:gd name="connsiteY8" fmla="*/ 43581 h 659682"/>
              <a:gd name="connsiteX9" fmla="*/ 124693 w 466013"/>
              <a:gd name="connsiteY9" fmla="*/ 684 h 659682"/>
              <a:gd name="connsiteX10" fmla="*/ 183733 w 466013"/>
              <a:gd name="connsiteY10" fmla="*/ 26480 h 659682"/>
              <a:gd name="connsiteX11" fmla="*/ 228913 w 466013"/>
              <a:gd name="connsiteY11" fmla="*/ 150611 h 659682"/>
              <a:gd name="connsiteX12" fmla="*/ 244806 w 466013"/>
              <a:gd name="connsiteY12" fmla="*/ 144826 h 659682"/>
              <a:gd name="connsiteX13" fmla="*/ 352718 w 466013"/>
              <a:gd name="connsiteY13" fmla="*/ 442449 h 659682"/>
              <a:gd name="connsiteX14" fmla="*/ 320972 w 466013"/>
              <a:gd name="connsiteY14" fmla="*/ 498008 h 659682"/>
              <a:gd name="connsiteX15" fmla="*/ 373146 w 466013"/>
              <a:gd name="connsiteY15" fmla="*/ 654889 h 659682"/>
              <a:gd name="connsiteX16" fmla="*/ 277450 w 466013"/>
              <a:gd name="connsiteY16" fmla="*/ 613077 h 659682"/>
              <a:gd name="connsiteX17" fmla="*/ 323882 w 466013"/>
              <a:gd name="connsiteY17" fmla="*/ 519536 h 659682"/>
              <a:gd name="connsiteX18" fmla="*/ 404405 w 466013"/>
              <a:gd name="connsiteY18" fmla="*/ 537037 h 659682"/>
              <a:gd name="connsiteX19" fmla="*/ 411580 w 466013"/>
              <a:gd name="connsiteY19" fmla="*/ 548533 h 659682"/>
              <a:gd name="connsiteX20" fmla="*/ 414422 w 466013"/>
              <a:gd name="connsiteY20" fmla="*/ 531039 h 659682"/>
              <a:gd name="connsiteX21" fmla="*/ 439308 w 466013"/>
              <a:gd name="connsiteY21" fmla="*/ 462846 h 659682"/>
              <a:gd name="connsiteX22" fmla="*/ 466013 w 466013"/>
              <a:gd name="connsiteY22" fmla="*/ 554147 h 659682"/>
              <a:gd name="connsiteX23" fmla="*/ 438340 w 466013"/>
              <a:gd name="connsiteY23" fmla="*/ 606846 h 659682"/>
              <a:gd name="connsiteX24" fmla="*/ 422683 w 466013"/>
              <a:gd name="connsiteY24" fmla="*/ 593006 h 659682"/>
              <a:gd name="connsiteX25" fmla="*/ 416181 w 466013"/>
              <a:gd name="connsiteY25" fmla="*/ 616778 h 659682"/>
              <a:gd name="connsiteX26" fmla="*/ 373146 w 466013"/>
              <a:gd name="connsiteY26" fmla="*/ 654889 h 659682"/>
              <a:gd name="connsiteX0" fmla="*/ 320972 w 466013"/>
              <a:gd name="connsiteY0" fmla="*/ 498008 h 659682"/>
              <a:gd name="connsiteX1" fmla="*/ 162084 w 466013"/>
              <a:gd name="connsiteY1" fmla="*/ 442476 h 659682"/>
              <a:gd name="connsiteX2" fmla="*/ 140254 w 466013"/>
              <a:gd name="connsiteY2" fmla="*/ 414589 h 659682"/>
              <a:gd name="connsiteX3" fmla="*/ 136699 w 466013"/>
              <a:gd name="connsiteY3" fmla="*/ 414010 h 659682"/>
              <a:gd name="connsiteX4" fmla="*/ 10838 w 466013"/>
              <a:gd name="connsiteY4" fmla="*/ 297757 h 659682"/>
              <a:gd name="connsiteX5" fmla="*/ 1579 w 466013"/>
              <a:gd name="connsiteY5" fmla="*/ 261739 h 659682"/>
              <a:gd name="connsiteX6" fmla="*/ 0 w 466013"/>
              <a:gd name="connsiteY6" fmla="*/ 233928 h 659682"/>
              <a:gd name="connsiteX7" fmla="*/ 166183 w 466013"/>
              <a:gd name="connsiteY7" fmla="*/ 171415 h 659682"/>
              <a:gd name="connsiteX8" fmla="*/ 108900 w 466013"/>
              <a:gd name="connsiteY8" fmla="*/ 43581 h 659682"/>
              <a:gd name="connsiteX9" fmla="*/ 124693 w 466013"/>
              <a:gd name="connsiteY9" fmla="*/ 684 h 659682"/>
              <a:gd name="connsiteX10" fmla="*/ 183733 w 466013"/>
              <a:gd name="connsiteY10" fmla="*/ 26480 h 659682"/>
              <a:gd name="connsiteX11" fmla="*/ 228913 w 466013"/>
              <a:gd name="connsiteY11" fmla="*/ 150611 h 659682"/>
              <a:gd name="connsiteX12" fmla="*/ 244806 w 466013"/>
              <a:gd name="connsiteY12" fmla="*/ 144826 h 659682"/>
              <a:gd name="connsiteX13" fmla="*/ 352718 w 466013"/>
              <a:gd name="connsiteY13" fmla="*/ 442449 h 659682"/>
              <a:gd name="connsiteX14" fmla="*/ 320972 w 466013"/>
              <a:gd name="connsiteY14" fmla="*/ 498008 h 659682"/>
              <a:gd name="connsiteX15" fmla="*/ 373146 w 466013"/>
              <a:gd name="connsiteY15" fmla="*/ 654889 h 659682"/>
              <a:gd name="connsiteX16" fmla="*/ 277450 w 466013"/>
              <a:gd name="connsiteY16" fmla="*/ 613077 h 659682"/>
              <a:gd name="connsiteX17" fmla="*/ 323882 w 466013"/>
              <a:gd name="connsiteY17" fmla="*/ 519536 h 659682"/>
              <a:gd name="connsiteX18" fmla="*/ 404405 w 466013"/>
              <a:gd name="connsiteY18" fmla="*/ 537037 h 659682"/>
              <a:gd name="connsiteX19" fmla="*/ 411580 w 466013"/>
              <a:gd name="connsiteY19" fmla="*/ 548533 h 659682"/>
              <a:gd name="connsiteX20" fmla="*/ 414422 w 466013"/>
              <a:gd name="connsiteY20" fmla="*/ 531039 h 659682"/>
              <a:gd name="connsiteX21" fmla="*/ 439308 w 466013"/>
              <a:gd name="connsiteY21" fmla="*/ 462846 h 659682"/>
              <a:gd name="connsiteX22" fmla="*/ 466013 w 466013"/>
              <a:gd name="connsiteY22" fmla="*/ 554147 h 659682"/>
              <a:gd name="connsiteX23" fmla="*/ 438340 w 466013"/>
              <a:gd name="connsiteY23" fmla="*/ 606846 h 659682"/>
              <a:gd name="connsiteX24" fmla="*/ 422683 w 466013"/>
              <a:gd name="connsiteY24" fmla="*/ 593006 h 659682"/>
              <a:gd name="connsiteX25" fmla="*/ 416181 w 466013"/>
              <a:gd name="connsiteY25" fmla="*/ 616778 h 659682"/>
              <a:gd name="connsiteX26" fmla="*/ 373146 w 466013"/>
              <a:gd name="connsiteY26" fmla="*/ 654889 h 659682"/>
              <a:gd name="connsiteX0" fmla="*/ 320972 w 466013"/>
              <a:gd name="connsiteY0" fmla="*/ 497708 h 659382"/>
              <a:gd name="connsiteX1" fmla="*/ 162084 w 466013"/>
              <a:gd name="connsiteY1" fmla="*/ 442176 h 659382"/>
              <a:gd name="connsiteX2" fmla="*/ 140254 w 466013"/>
              <a:gd name="connsiteY2" fmla="*/ 414289 h 659382"/>
              <a:gd name="connsiteX3" fmla="*/ 136699 w 466013"/>
              <a:gd name="connsiteY3" fmla="*/ 413710 h 659382"/>
              <a:gd name="connsiteX4" fmla="*/ 10838 w 466013"/>
              <a:gd name="connsiteY4" fmla="*/ 297457 h 659382"/>
              <a:gd name="connsiteX5" fmla="*/ 1579 w 466013"/>
              <a:gd name="connsiteY5" fmla="*/ 261439 h 659382"/>
              <a:gd name="connsiteX6" fmla="*/ 0 w 466013"/>
              <a:gd name="connsiteY6" fmla="*/ 233628 h 659382"/>
              <a:gd name="connsiteX7" fmla="*/ 166183 w 466013"/>
              <a:gd name="connsiteY7" fmla="*/ 171115 h 659382"/>
              <a:gd name="connsiteX8" fmla="*/ 118989 w 466013"/>
              <a:gd name="connsiteY8" fmla="*/ 37582 h 659382"/>
              <a:gd name="connsiteX9" fmla="*/ 124693 w 466013"/>
              <a:gd name="connsiteY9" fmla="*/ 384 h 659382"/>
              <a:gd name="connsiteX10" fmla="*/ 183733 w 466013"/>
              <a:gd name="connsiteY10" fmla="*/ 26180 h 659382"/>
              <a:gd name="connsiteX11" fmla="*/ 228913 w 466013"/>
              <a:gd name="connsiteY11" fmla="*/ 150311 h 659382"/>
              <a:gd name="connsiteX12" fmla="*/ 244806 w 466013"/>
              <a:gd name="connsiteY12" fmla="*/ 144526 h 659382"/>
              <a:gd name="connsiteX13" fmla="*/ 352718 w 466013"/>
              <a:gd name="connsiteY13" fmla="*/ 442149 h 659382"/>
              <a:gd name="connsiteX14" fmla="*/ 320972 w 466013"/>
              <a:gd name="connsiteY14" fmla="*/ 497708 h 659382"/>
              <a:gd name="connsiteX15" fmla="*/ 373146 w 466013"/>
              <a:gd name="connsiteY15" fmla="*/ 654589 h 659382"/>
              <a:gd name="connsiteX16" fmla="*/ 277450 w 466013"/>
              <a:gd name="connsiteY16" fmla="*/ 612777 h 659382"/>
              <a:gd name="connsiteX17" fmla="*/ 323882 w 466013"/>
              <a:gd name="connsiteY17" fmla="*/ 519236 h 659382"/>
              <a:gd name="connsiteX18" fmla="*/ 404405 w 466013"/>
              <a:gd name="connsiteY18" fmla="*/ 536737 h 659382"/>
              <a:gd name="connsiteX19" fmla="*/ 411580 w 466013"/>
              <a:gd name="connsiteY19" fmla="*/ 548233 h 659382"/>
              <a:gd name="connsiteX20" fmla="*/ 414422 w 466013"/>
              <a:gd name="connsiteY20" fmla="*/ 530739 h 659382"/>
              <a:gd name="connsiteX21" fmla="*/ 439308 w 466013"/>
              <a:gd name="connsiteY21" fmla="*/ 462546 h 659382"/>
              <a:gd name="connsiteX22" fmla="*/ 466013 w 466013"/>
              <a:gd name="connsiteY22" fmla="*/ 553847 h 659382"/>
              <a:gd name="connsiteX23" fmla="*/ 438340 w 466013"/>
              <a:gd name="connsiteY23" fmla="*/ 606546 h 659382"/>
              <a:gd name="connsiteX24" fmla="*/ 422683 w 466013"/>
              <a:gd name="connsiteY24" fmla="*/ 592706 h 659382"/>
              <a:gd name="connsiteX25" fmla="*/ 416181 w 466013"/>
              <a:gd name="connsiteY25" fmla="*/ 616478 h 659382"/>
              <a:gd name="connsiteX26" fmla="*/ 373146 w 466013"/>
              <a:gd name="connsiteY26" fmla="*/ 654589 h 659382"/>
              <a:gd name="connsiteX0" fmla="*/ 320972 w 466013"/>
              <a:gd name="connsiteY0" fmla="*/ 498488 h 660162"/>
              <a:gd name="connsiteX1" fmla="*/ 162084 w 466013"/>
              <a:gd name="connsiteY1" fmla="*/ 442956 h 660162"/>
              <a:gd name="connsiteX2" fmla="*/ 140254 w 466013"/>
              <a:gd name="connsiteY2" fmla="*/ 415069 h 660162"/>
              <a:gd name="connsiteX3" fmla="*/ 136699 w 466013"/>
              <a:gd name="connsiteY3" fmla="*/ 414490 h 660162"/>
              <a:gd name="connsiteX4" fmla="*/ 10838 w 466013"/>
              <a:gd name="connsiteY4" fmla="*/ 298237 h 660162"/>
              <a:gd name="connsiteX5" fmla="*/ 1579 w 466013"/>
              <a:gd name="connsiteY5" fmla="*/ 262219 h 660162"/>
              <a:gd name="connsiteX6" fmla="*/ 0 w 466013"/>
              <a:gd name="connsiteY6" fmla="*/ 234408 h 660162"/>
              <a:gd name="connsiteX7" fmla="*/ 166183 w 466013"/>
              <a:gd name="connsiteY7" fmla="*/ 171895 h 660162"/>
              <a:gd name="connsiteX8" fmla="*/ 118989 w 466013"/>
              <a:gd name="connsiteY8" fmla="*/ 38362 h 660162"/>
              <a:gd name="connsiteX9" fmla="*/ 132505 w 466013"/>
              <a:gd name="connsiteY9" fmla="*/ 348 h 660162"/>
              <a:gd name="connsiteX10" fmla="*/ 183733 w 466013"/>
              <a:gd name="connsiteY10" fmla="*/ 26960 h 660162"/>
              <a:gd name="connsiteX11" fmla="*/ 228913 w 466013"/>
              <a:gd name="connsiteY11" fmla="*/ 151091 h 660162"/>
              <a:gd name="connsiteX12" fmla="*/ 244806 w 466013"/>
              <a:gd name="connsiteY12" fmla="*/ 145306 h 660162"/>
              <a:gd name="connsiteX13" fmla="*/ 352718 w 466013"/>
              <a:gd name="connsiteY13" fmla="*/ 442929 h 660162"/>
              <a:gd name="connsiteX14" fmla="*/ 320972 w 466013"/>
              <a:gd name="connsiteY14" fmla="*/ 498488 h 660162"/>
              <a:gd name="connsiteX15" fmla="*/ 373146 w 466013"/>
              <a:gd name="connsiteY15" fmla="*/ 655369 h 660162"/>
              <a:gd name="connsiteX16" fmla="*/ 277450 w 466013"/>
              <a:gd name="connsiteY16" fmla="*/ 613557 h 660162"/>
              <a:gd name="connsiteX17" fmla="*/ 323882 w 466013"/>
              <a:gd name="connsiteY17" fmla="*/ 520016 h 660162"/>
              <a:gd name="connsiteX18" fmla="*/ 404405 w 466013"/>
              <a:gd name="connsiteY18" fmla="*/ 537517 h 660162"/>
              <a:gd name="connsiteX19" fmla="*/ 411580 w 466013"/>
              <a:gd name="connsiteY19" fmla="*/ 549013 h 660162"/>
              <a:gd name="connsiteX20" fmla="*/ 414422 w 466013"/>
              <a:gd name="connsiteY20" fmla="*/ 531519 h 660162"/>
              <a:gd name="connsiteX21" fmla="*/ 439308 w 466013"/>
              <a:gd name="connsiteY21" fmla="*/ 463326 h 660162"/>
              <a:gd name="connsiteX22" fmla="*/ 466013 w 466013"/>
              <a:gd name="connsiteY22" fmla="*/ 554627 h 660162"/>
              <a:gd name="connsiteX23" fmla="*/ 438340 w 466013"/>
              <a:gd name="connsiteY23" fmla="*/ 607326 h 660162"/>
              <a:gd name="connsiteX24" fmla="*/ 422683 w 466013"/>
              <a:gd name="connsiteY24" fmla="*/ 593486 h 660162"/>
              <a:gd name="connsiteX25" fmla="*/ 416181 w 466013"/>
              <a:gd name="connsiteY25" fmla="*/ 617258 h 660162"/>
              <a:gd name="connsiteX26" fmla="*/ 373146 w 466013"/>
              <a:gd name="connsiteY26" fmla="*/ 655369 h 660162"/>
              <a:gd name="connsiteX0" fmla="*/ 320972 w 466013"/>
              <a:gd name="connsiteY0" fmla="*/ 499183 h 660857"/>
              <a:gd name="connsiteX1" fmla="*/ 162084 w 466013"/>
              <a:gd name="connsiteY1" fmla="*/ 443651 h 660857"/>
              <a:gd name="connsiteX2" fmla="*/ 140254 w 466013"/>
              <a:gd name="connsiteY2" fmla="*/ 415764 h 660857"/>
              <a:gd name="connsiteX3" fmla="*/ 136699 w 466013"/>
              <a:gd name="connsiteY3" fmla="*/ 415185 h 660857"/>
              <a:gd name="connsiteX4" fmla="*/ 10838 w 466013"/>
              <a:gd name="connsiteY4" fmla="*/ 298932 h 660857"/>
              <a:gd name="connsiteX5" fmla="*/ 1579 w 466013"/>
              <a:gd name="connsiteY5" fmla="*/ 262914 h 660857"/>
              <a:gd name="connsiteX6" fmla="*/ 0 w 466013"/>
              <a:gd name="connsiteY6" fmla="*/ 235103 h 660857"/>
              <a:gd name="connsiteX7" fmla="*/ 166183 w 466013"/>
              <a:gd name="connsiteY7" fmla="*/ 172590 h 660857"/>
              <a:gd name="connsiteX8" fmla="*/ 127782 w 466013"/>
              <a:gd name="connsiteY8" fmla="*/ 52075 h 660857"/>
              <a:gd name="connsiteX9" fmla="*/ 132505 w 466013"/>
              <a:gd name="connsiteY9" fmla="*/ 1043 h 660857"/>
              <a:gd name="connsiteX10" fmla="*/ 183733 w 466013"/>
              <a:gd name="connsiteY10" fmla="*/ 27655 h 660857"/>
              <a:gd name="connsiteX11" fmla="*/ 228913 w 466013"/>
              <a:gd name="connsiteY11" fmla="*/ 151786 h 660857"/>
              <a:gd name="connsiteX12" fmla="*/ 244806 w 466013"/>
              <a:gd name="connsiteY12" fmla="*/ 146001 h 660857"/>
              <a:gd name="connsiteX13" fmla="*/ 352718 w 466013"/>
              <a:gd name="connsiteY13" fmla="*/ 443624 h 660857"/>
              <a:gd name="connsiteX14" fmla="*/ 320972 w 466013"/>
              <a:gd name="connsiteY14" fmla="*/ 499183 h 660857"/>
              <a:gd name="connsiteX15" fmla="*/ 373146 w 466013"/>
              <a:gd name="connsiteY15" fmla="*/ 656064 h 660857"/>
              <a:gd name="connsiteX16" fmla="*/ 277450 w 466013"/>
              <a:gd name="connsiteY16" fmla="*/ 614252 h 660857"/>
              <a:gd name="connsiteX17" fmla="*/ 323882 w 466013"/>
              <a:gd name="connsiteY17" fmla="*/ 520711 h 660857"/>
              <a:gd name="connsiteX18" fmla="*/ 404405 w 466013"/>
              <a:gd name="connsiteY18" fmla="*/ 538212 h 660857"/>
              <a:gd name="connsiteX19" fmla="*/ 411580 w 466013"/>
              <a:gd name="connsiteY19" fmla="*/ 549708 h 660857"/>
              <a:gd name="connsiteX20" fmla="*/ 414422 w 466013"/>
              <a:gd name="connsiteY20" fmla="*/ 532214 h 660857"/>
              <a:gd name="connsiteX21" fmla="*/ 439308 w 466013"/>
              <a:gd name="connsiteY21" fmla="*/ 464021 h 660857"/>
              <a:gd name="connsiteX22" fmla="*/ 466013 w 466013"/>
              <a:gd name="connsiteY22" fmla="*/ 555322 h 660857"/>
              <a:gd name="connsiteX23" fmla="*/ 438340 w 466013"/>
              <a:gd name="connsiteY23" fmla="*/ 608021 h 660857"/>
              <a:gd name="connsiteX24" fmla="*/ 422683 w 466013"/>
              <a:gd name="connsiteY24" fmla="*/ 594181 h 660857"/>
              <a:gd name="connsiteX25" fmla="*/ 416181 w 466013"/>
              <a:gd name="connsiteY25" fmla="*/ 617953 h 660857"/>
              <a:gd name="connsiteX26" fmla="*/ 373146 w 466013"/>
              <a:gd name="connsiteY26" fmla="*/ 656064 h 660857"/>
              <a:gd name="connsiteX0" fmla="*/ 320972 w 466013"/>
              <a:gd name="connsiteY0" fmla="*/ 492421 h 654095"/>
              <a:gd name="connsiteX1" fmla="*/ 162084 w 466013"/>
              <a:gd name="connsiteY1" fmla="*/ 436889 h 654095"/>
              <a:gd name="connsiteX2" fmla="*/ 140254 w 466013"/>
              <a:gd name="connsiteY2" fmla="*/ 409002 h 654095"/>
              <a:gd name="connsiteX3" fmla="*/ 136699 w 466013"/>
              <a:gd name="connsiteY3" fmla="*/ 408423 h 654095"/>
              <a:gd name="connsiteX4" fmla="*/ 10838 w 466013"/>
              <a:gd name="connsiteY4" fmla="*/ 292170 h 654095"/>
              <a:gd name="connsiteX5" fmla="*/ 1579 w 466013"/>
              <a:gd name="connsiteY5" fmla="*/ 256152 h 654095"/>
              <a:gd name="connsiteX6" fmla="*/ 0 w 466013"/>
              <a:gd name="connsiteY6" fmla="*/ 228341 h 654095"/>
              <a:gd name="connsiteX7" fmla="*/ 166183 w 466013"/>
              <a:gd name="connsiteY7" fmla="*/ 165828 h 654095"/>
              <a:gd name="connsiteX8" fmla="*/ 127782 w 466013"/>
              <a:gd name="connsiteY8" fmla="*/ 45313 h 654095"/>
              <a:gd name="connsiteX9" fmla="*/ 133321 w 466013"/>
              <a:gd name="connsiteY9" fmla="*/ 2093 h 654095"/>
              <a:gd name="connsiteX10" fmla="*/ 183733 w 466013"/>
              <a:gd name="connsiteY10" fmla="*/ 20893 h 654095"/>
              <a:gd name="connsiteX11" fmla="*/ 228913 w 466013"/>
              <a:gd name="connsiteY11" fmla="*/ 145024 h 654095"/>
              <a:gd name="connsiteX12" fmla="*/ 244806 w 466013"/>
              <a:gd name="connsiteY12" fmla="*/ 139239 h 654095"/>
              <a:gd name="connsiteX13" fmla="*/ 352718 w 466013"/>
              <a:gd name="connsiteY13" fmla="*/ 436862 h 654095"/>
              <a:gd name="connsiteX14" fmla="*/ 320972 w 466013"/>
              <a:gd name="connsiteY14" fmla="*/ 492421 h 654095"/>
              <a:gd name="connsiteX15" fmla="*/ 373146 w 466013"/>
              <a:gd name="connsiteY15" fmla="*/ 649302 h 654095"/>
              <a:gd name="connsiteX16" fmla="*/ 277450 w 466013"/>
              <a:gd name="connsiteY16" fmla="*/ 607490 h 654095"/>
              <a:gd name="connsiteX17" fmla="*/ 323882 w 466013"/>
              <a:gd name="connsiteY17" fmla="*/ 513949 h 654095"/>
              <a:gd name="connsiteX18" fmla="*/ 404405 w 466013"/>
              <a:gd name="connsiteY18" fmla="*/ 531450 h 654095"/>
              <a:gd name="connsiteX19" fmla="*/ 411580 w 466013"/>
              <a:gd name="connsiteY19" fmla="*/ 542946 h 654095"/>
              <a:gd name="connsiteX20" fmla="*/ 414422 w 466013"/>
              <a:gd name="connsiteY20" fmla="*/ 525452 h 654095"/>
              <a:gd name="connsiteX21" fmla="*/ 439308 w 466013"/>
              <a:gd name="connsiteY21" fmla="*/ 457259 h 654095"/>
              <a:gd name="connsiteX22" fmla="*/ 466013 w 466013"/>
              <a:gd name="connsiteY22" fmla="*/ 548560 h 654095"/>
              <a:gd name="connsiteX23" fmla="*/ 438340 w 466013"/>
              <a:gd name="connsiteY23" fmla="*/ 601259 h 654095"/>
              <a:gd name="connsiteX24" fmla="*/ 422683 w 466013"/>
              <a:gd name="connsiteY24" fmla="*/ 587419 h 654095"/>
              <a:gd name="connsiteX25" fmla="*/ 416181 w 466013"/>
              <a:gd name="connsiteY25" fmla="*/ 611191 h 654095"/>
              <a:gd name="connsiteX26" fmla="*/ 373146 w 466013"/>
              <a:gd name="connsiteY26" fmla="*/ 649302 h 654095"/>
              <a:gd name="connsiteX0" fmla="*/ 320972 w 466013"/>
              <a:gd name="connsiteY0" fmla="*/ 492995 h 654669"/>
              <a:gd name="connsiteX1" fmla="*/ 162084 w 466013"/>
              <a:gd name="connsiteY1" fmla="*/ 437463 h 654669"/>
              <a:gd name="connsiteX2" fmla="*/ 140254 w 466013"/>
              <a:gd name="connsiteY2" fmla="*/ 409576 h 654669"/>
              <a:gd name="connsiteX3" fmla="*/ 136699 w 466013"/>
              <a:gd name="connsiteY3" fmla="*/ 408997 h 654669"/>
              <a:gd name="connsiteX4" fmla="*/ 10838 w 466013"/>
              <a:gd name="connsiteY4" fmla="*/ 292744 h 654669"/>
              <a:gd name="connsiteX5" fmla="*/ 1579 w 466013"/>
              <a:gd name="connsiteY5" fmla="*/ 256726 h 654669"/>
              <a:gd name="connsiteX6" fmla="*/ 0 w 466013"/>
              <a:gd name="connsiteY6" fmla="*/ 228915 h 654669"/>
              <a:gd name="connsiteX7" fmla="*/ 166183 w 466013"/>
              <a:gd name="connsiteY7" fmla="*/ 166402 h 654669"/>
              <a:gd name="connsiteX8" fmla="*/ 127782 w 466013"/>
              <a:gd name="connsiteY8" fmla="*/ 45887 h 654669"/>
              <a:gd name="connsiteX9" fmla="*/ 133321 w 466013"/>
              <a:gd name="connsiteY9" fmla="*/ 2667 h 654669"/>
              <a:gd name="connsiteX10" fmla="*/ 183733 w 466013"/>
              <a:gd name="connsiteY10" fmla="*/ 21467 h 654669"/>
              <a:gd name="connsiteX11" fmla="*/ 228913 w 466013"/>
              <a:gd name="connsiteY11" fmla="*/ 145598 h 654669"/>
              <a:gd name="connsiteX12" fmla="*/ 244806 w 466013"/>
              <a:gd name="connsiteY12" fmla="*/ 139813 h 654669"/>
              <a:gd name="connsiteX13" fmla="*/ 352718 w 466013"/>
              <a:gd name="connsiteY13" fmla="*/ 437436 h 654669"/>
              <a:gd name="connsiteX14" fmla="*/ 320972 w 466013"/>
              <a:gd name="connsiteY14" fmla="*/ 492995 h 654669"/>
              <a:gd name="connsiteX15" fmla="*/ 373146 w 466013"/>
              <a:gd name="connsiteY15" fmla="*/ 649876 h 654669"/>
              <a:gd name="connsiteX16" fmla="*/ 277450 w 466013"/>
              <a:gd name="connsiteY16" fmla="*/ 608064 h 654669"/>
              <a:gd name="connsiteX17" fmla="*/ 323882 w 466013"/>
              <a:gd name="connsiteY17" fmla="*/ 514523 h 654669"/>
              <a:gd name="connsiteX18" fmla="*/ 404405 w 466013"/>
              <a:gd name="connsiteY18" fmla="*/ 532024 h 654669"/>
              <a:gd name="connsiteX19" fmla="*/ 411580 w 466013"/>
              <a:gd name="connsiteY19" fmla="*/ 543520 h 654669"/>
              <a:gd name="connsiteX20" fmla="*/ 414422 w 466013"/>
              <a:gd name="connsiteY20" fmla="*/ 526026 h 654669"/>
              <a:gd name="connsiteX21" fmla="*/ 439308 w 466013"/>
              <a:gd name="connsiteY21" fmla="*/ 457833 h 654669"/>
              <a:gd name="connsiteX22" fmla="*/ 466013 w 466013"/>
              <a:gd name="connsiteY22" fmla="*/ 549134 h 654669"/>
              <a:gd name="connsiteX23" fmla="*/ 438340 w 466013"/>
              <a:gd name="connsiteY23" fmla="*/ 601833 h 654669"/>
              <a:gd name="connsiteX24" fmla="*/ 422683 w 466013"/>
              <a:gd name="connsiteY24" fmla="*/ 587993 h 654669"/>
              <a:gd name="connsiteX25" fmla="*/ 416181 w 466013"/>
              <a:gd name="connsiteY25" fmla="*/ 611765 h 654669"/>
              <a:gd name="connsiteX26" fmla="*/ 373146 w 466013"/>
              <a:gd name="connsiteY26" fmla="*/ 649876 h 654669"/>
              <a:gd name="connsiteX0" fmla="*/ 320972 w 466013"/>
              <a:gd name="connsiteY0" fmla="*/ 493252 h 654926"/>
              <a:gd name="connsiteX1" fmla="*/ 162084 w 466013"/>
              <a:gd name="connsiteY1" fmla="*/ 437720 h 654926"/>
              <a:gd name="connsiteX2" fmla="*/ 140254 w 466013"/>
              <a:gd name="connsiteY2" fmla="*/ 409833 h 654926"/>
              <a:gd name="connsiteX3" fmla="*/ 136699 w 466013"/>
              <a:gd name="connsiteY3" fmla="*/ 409254 h 654926"/>
              <a:gd name="connsiteX4" fmla="*/ 10838 w 466013"/>
              <a:gd name="connsiteY4" fmla="*/ 293001 h 654926"/>
              <a:gd name="connsiteX5" fmla="*/ 1579 w 466013"/>
              <a:gd name="connsiteY5" fmla="*/ 256983 h 654926"/>
              <a:gd name="connsiteX6" fmla="*/ 0 w 466013"/>
              <a:gd name="connsiteY6" fmla="*/ 229172 h 654926"/>
              <a:gd name="connsiteX7" fmla="*/ 166183 w 466013"/>
              <a:gd name="connsiteY7" fmla="*/ 166659 h 654926"/>
              <a:gd name="connsiteX8" fmla="*/ 127782 w 466013"/>
              <a:gd name="connsiteY8" fmla="*/ 46144 h 654926"/>
              <a:gd name="connsiteX9" fmla="*/ 145365 w 466013"/>
              <a:gd name="connsiteY9" fmla="*/ 2595 h 654926"/>
              <a:gd name="connsiteX10" fmla="*/ 183733 w 466013"/>
              <a:gd name="connsiteY10" fmla="*/ 21724 h 654926"/>
              <a:gd name="connsiteX11" fmla="*/ 228913 w 466013"/>
              <a:gd name="connsiteY11" fmla="*/ 145855 h 654926"/>
              <a:gd name="connsiteX12" fmla="*/ 244806 w 466013"/>
              <a:gd name="connsiteY12" fmla="*/ 140070 h 654926"/>
              <a:gd name="connsiteX13" fmla="*/ 352718 w 466013"/>
              <a:gd name="connsiteY13" fmla="*/ 437693 h 654926"/>
              <a:gd name="connsiteX14" fmla="*/ 320972 w 466013"/>
              <a:gd name="connsiteY14" fmla="*/ 493252 h 654926"/>
              <a:gd name="connsiteX15" fmla="*/ 373146 w 466013"/>
              <a:gd name="connsiteY15" fmla="*/ 650133 h 654926"/>
              <a:gd name="connsiteX16" fmla="*/ 277450 w 466013"/>
              <a:gd name="connsiteY16" fmla="*/ 608321 h 654926"/>
              <a:gd name="connsiteX17" fmla="*/ 323882 w 466013"/>
              <a:gd name="connsiteY17" fmla="*/ 514780 h 654926"/>
              <a:gd name="connsiteX18" fmla="*/ 404405 w 466013"/>
              <a:gd name="connsiteY18" fmla="*/ 532281 h 654926"/>
              <a:gd name="connsiteX19" fmla="*/ 411580 w 466013"/>
              <a:gd name="connsiteY19" fmla="*/ 543777 h 654926"/>
              <a:gd name="connsiteX20" fmla="*/ 414422 w 466013"/>
              <a:gd name="connsiteY20" fmla="*/ 526283 h 654926"/>
              <a:gd name="connsiteX21" fmla="*/ 439308 w 466013"/>
              <a:gd name="connsiteY21" fmla="*/ 458090 h 654926"/>
              <a:gd name="connsiteX22" fmla="*/ 466013 w 466013"/>
              <a:gd name="connsiteY22" fmla="*/ 549391 h 654926"/>
              <a:gd name="connsiteX23" fmla="*/ 438340 w 466013"/>
              <a:gd name="connsiteY23" fmla="*/ 602090 h 654926"/>
              <a:gd name="connsiteX24" fmla="*/ 422683 w 466013"/>
              <a:gd name="connsiteY24" fmla="*/ 588250 h 654926"/>
              <a:gd name="connsiteX25" fmla="*/ 416181 w 466013"/>
              <a:gd name="connsiteY25" fmla="*/ 612022 h 654926"/>
              <a:gd name="connsiteX26" fmla="*/ 373146 w 466013"/>
              <a:gd name="connsiteY26" fmla="*/ 650133 h 654926"/>
              <a:gd name="connsiteX0" fmla="*/ 320972 w 466013"/>
              <a:gd name="connsiteY0" fmla="*/ 492223 h 653897"/>
              <a:gd name="connsiteX1" fmla="*/ 162084 w 466013"/>
              <a:gd name="connsiteY1" fmla="*/ 436691 h 653897"/>
              <a:gd name="connsiteX2" fmla="*/ 140254 w 466013"/>
              <a:gd name="connsiteY2" fmla="*/ 408804 h 653897"/>
              <a:gd name="connsiteX3" fmla="*/ 136699 w 466013"/>
              <a:gd name="connsiteY3" fmla="*/ 408225 h 653897"/>
              <a:gd name="connsiteX4" fmla="*/ 10838 w 466013"/>
              <a:gd name="connsiteY4" fmla="*/ 291972 h 653897"/>
              <a:gd name="connsiteX5" fmla="*/ 1579 w 466013"/>
              <a:gd name="connsiteY5" fmla="*/ 255954 h 653897"/>
              <a:gd name="connsiteX6" fmla="*/ 0 w 466013"/>
              <a:gd name="connsiteY6" fmla="*/ 228143 h 653897"/>
              <a:gd name="connsiteX7" fmla="*/ 166183 w 466013"/>
              <a:gd name="connsiteY7" fmla="*/ 165630 h 653897"/>
              <a:gd name="connsiteX8" fmla="*/ 127782 w 466013"/>
              <a:gd name="connsiteY8" fmla="*/ 45115 h 653897"/>
              <a:gd name="connsiteX9" fmla="*/ 145365 w 466013"/>
              <a:gd name="connsiteY9" fmla="*/ 1566 h 653897"/>
              <a:gd name="connsiteX10" fmla="*/ 184384 w 466013"/>
              <a:gd name="connsiteY10" fmla="*/ 22485 h 653897"/>
              <a:gd name="connsiteX11" fmla="*/ 228913 w 466013"/>
              <a:gd name="connsiteY11" fmla="*/ 144826 h 653897"/>
              <a:gd name="connsiteX12" fmla="*/ 244806 w 466013"/>
              <a:gd name="connsiteY12" fmla="*/ 139041 h 653897"/>
              <a:gd name="connsiteX13" fmla="*/ 352718 w 466013"/>
              <a:gd name="connsiteY13" fmla="*/ 436664 h 653897"/>
              <a:gd name="connsiteX14" fmla="*/ 320972 w 466013"/>
              <a:gd name="connsiteY14" fmla="*/ 492223 h 653897"/>
              <a:gd name="connsiteX15" fmla="*/ 373146 w 466013"/>
              <a:gd name="connsiteY15" fmla="*/ 649104 h 653897"/>
              <a:gd name="connsiteX16" fmla="*/ 277450 w 466013"/>
              <a:gd name="connsiteY16" fmla="*/ 607292 h 653897"/>
              <a:gd name="connsiteX17" fmla="*/ 323882 w 466013"/>
              <a:gd name="connsiteY17" fmla="*/ 513751 h 653897"/>
              <a:gd name="connsiteX18" fmla="*/ 404405 w 466013"/>
              <a:gd name="connsiteY18" fmla="*/ 531252 h 653897"/>
              <a:gd name="connsiteX19" fmla="*/ 411580 w 466013"/>
              <a:gd name="connsiteY19" fmla="*/ 542748 h 653897"/>
              <a:gd name="connsiteX20" fmla="*/ 414422 w 466013"/>
              <a:gd name="connsiteY20" fmla="*/ 525254 h 653897"/>
              <a:gd name="connsiteX21" fmla="*/ 439308 w 466013"/>
              <a:gd name="connsiteY21" fmla="*/ 457061 h 653897"/>
              <a:gd name="connsiteX22" fmla="*/ 466013 w 466013"/>
              <a:gd name="connsiteY22" fmla="*/ 548362 h 653897"/>
              <a:gd name="connsiteX23" fmla="*/ 438340 w 466013"/>
              <a:gd name="connsiteY23" fmla="*/ 601061 h 653897"/>
              <a:gd name="connsiteX24" fmla="*/ 422683 w 466013"/>
              <a:gd name="connsiteY24" fmla="*/ 587221 h 653897"/>
              <a:gd name="connsiteX25" fmla="*/ 416181 w 466013"/>
              <a:gd name="connsiteY25" fmla="*/ 610993 h 653897"/>
              <a:gd name="connsiteX26" fmla="*/ 373146 w 466013"/>
              <a:gd name="connsiteY26" fmla="*/ 649104 h 65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6013" h="653897">
                <a:moveTo>
                  <a:pt x="320972" y="492223"/>
                </a:moveTo>
                <a:cubicBezTo>
                  <a:pt x="279577" y="505454"/>
                  <a:pt x="209096" y="488412"/>
                  <a:pt x="162084" y="436691"/>
                </a:cubicBezTo>
                <a:lnTo>
                  <a:pt x="140254" y="408804"/>
                </a:lnTo>
                <a:lnTo>
                  <a:pt x="136699" y="408225"/>
                </a:lnTo>
                <a:cubicBezTo>
                  <a:pt x="80901" y="393412"/>
                  <a:pt x="32520" y="351542"/>
                  <a:pt x="10838" y="291972"/>
                </a:cubicBezTo>
                <a:cubicBezTo>
                  <a:pt x="6502" y="280058"/>
                  <a:pt x="3439" y="268000"/>
                  <a:pt x="1579" y="255954"/>
                </a:cubicBezTo>
                <a:cubicBezTo>
                  <a:pt x="1053" y="246684"/>
                  <a:pt x="526" y="237413"/>
                  <a:pt x="0" y="228143"/>
                </a:cubicBezTo>
                <a:lnTo>
                  <a:pt x="166183" y="165630"/>
                </a:lnTo>
                <a:cubicBezTo>
                  <a:pt x="156908" y="122148"/>
                  <a:pt x="137057" y="88597"/>
                  <a:pt x="127782" y="45115"/>
                </a:cubicBezTo>
                <a:cubicBezTo>
                  <a:pt x="119389" y="22055"/>
                  <a:pt x="135931" y="5338"/>
                  <a:pt x="145365" y="1566"/>
                </a:cubicBezTo>
                <a:cubicBezTo>
                  <a:pt x="154799" y="-2206"/>
                  <a:pt x="175991" y="-575"/>
                  <a:pt x="184384" y="22485"/>
                </a:cubicBezTo>
                <a:lnTo>
                  <a:pt x="228913" y="144826"/>
                </a:lnTo>
                <a:lnTo>
                  <a:pt x="244806" y="139041"/>
                </a:lnTo>
                <a:lnTo>
                  <a:pt x="352718" y="436664"/>
                </a:lnTo>
                <a:cubicBezTo>
                  <a:pt x="360175" y="465448"/>
                  <a:pt x="345809" y="484285"/>
                  <a:pt x="320972" y="492223"/>
                </a:cubicBezTo>
                <a:close/>
                <a:moveTo>
                  <a:pt x="373146" y="649104"/>
                </a:moveTo>
                <a:cubicBezTo>
                  <a:pt x="333899" y="663389"/>
                  <a:pt x="291054" y="644669"/>
                  <a:pt x="277450" y="607292"/>
                </a:cubicBezTo>
                <a:cubicBezTo>
                  <a:pt x="263846" y="569916"/>
                  <a:pt x="284634" y="528036"/>
                  <a:pt x="323882" y="513751"/>
                </a:cubicBezTo>
                <a:cubicBezTo>
                  <a:pt x="353317" y="503037"/>
                  <a:pt x="384776" y="510889"/>
                  <a:pt x="404405" y="531252"/>
                </a:cubicBezTo>
                <a:lnTo>
                  <a:pt x="411580" y="542748"/>
                </a:lnTo>
                <a:lnTo>
                  <a:pt x="414422" y="525254"/>
                </a:lnTo>
                <a:cubicBezTo>
                  <a:pt x="421186" y="498339"/>
                  <a:pt x="435102" y="463904"/>
                  <a:pt x="439308" y="457061"/>
                </a:cubicBezTo>
                <a:cubicBezTo>
                  <a:pt x="444224" y="465483"/>
                  <a:pt x="466013" y="514218"/>
                  <a:pt x="466013" y="548362"/>
                </a:cubicBezTo>
                <a:cubicBezTo>
                  <a:pt x="466013" y="582505"/>
                  <a:pt x="453623" y="601061"/>
                  <a:pt x="438340" y="601061"/>
                </a:cubicBezTo>
                <a:lnTo>
                  <a:pt x="422683" y="587221"/>
                </a:lnTo>
                <a:lnTo>
                  <a:pt x="416181" y="610993"/>
                </a:lnTo>
                <a:cubicBezTo>
                  <a:pt x="407779" y="627920"/>
                  <a:pt x="392770" y="641961"/>
                  <a:pt x="373146" y="649104"/>
                </a:cubicBez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30" name="楕円 204">
            <a:extLst>
              <a:ext uri="{FF2B5EF4-FFF2-40B4-BE49-F238E27FC236}">
                <a16:creationId xmlns:a16="http://schemas.microsoft.com/office/drawing/2014/main" id="{DA77FC16-2076-894A-AE17-83C726E124FD}"/>
              </a:ext>
            </a:extLst>
          </p:cNvPr>
          <p:cNvSpPr>
            <a:spLocks noChangeAspect="1"/>
          </p:cNvSpPr>
          <p:nvPr/>
        </p:nvSpPr>
        <p:spPr bwMode="gray">
          <a:xfrm>
            <a:off x="416999" y="293942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8" name="楕円 204">
            <a:extLst>
              <a:ext uri="{FF2B5EF4-FFF2-40B4-BE49-F238E27FC236}">
                <a16:creationId xmlns:a16="http://schemas.microsoft.com/office/drawing/2014/main" id="{AE20EC39-DF78-2F4D-BAB4-72DB102A3305}"/>
              </a:ext>
            </a:extLst>
          </p:cNvPr>
          <p:cNvSpPr>
            <a:spLocks noChangeAspect="1"/>
          </p:cNvSpPr>
          <p:nvPr/>
        </p:nvSpPr>
        <p:spPr bwMode="gray">
          <a:xfrm>
            <a:off x="5132403" y="295245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49" name="楕円 204">
            <a:extLst>
              <a:ext uri="{FF2B5EF4-FFF2-40B4-BE49-F238E27FC236}">
                <a16:creationId xmlns:a16="http://schemas.microsoft.com/office/drawing/2014/main" id="{CFC04308-AA2F-FF45-BE40-5630BC59830A}"/>
              </a:ext>
            </a:extLst>
          </p:cNvPr>
          <p:cNvSpPr>
            <a:spLocks noChangeAspect="1"/>
          </p:cNvSpPr>
          <p:nvPr/>
        </p:nvSpPr>
        <p:spPr bwMode="gray">
          <a:xfrm>
            <a:off x="455056" y="5892450"/>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50" name="楕円 204">
            <a:extLst>
              <a:ext uri="{FF2B5EF4-FFF2-40B4-BE49-F238E27FC236}">
                <a16:creationId xmlns:a16="http://schemas.microsoft.com/office/drawing/2014/main" id="{2855D1D5-C04B-9147-873E-594054932EC0}"/>
              </a:ext>
            </a:extLst>
          </p:cNvPr>
          <p:cNvSpPr>
            <a:spLocks noChangeAspect="1"/>
          </p:cNvSpPr>
          <p:nvPr/>
        </p:nvSpPr>
        <p:spPr bwMode="gray">
          <a:xfrm>
            <a:off x="5102260" y="5804273"/>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2" name="角丸四角形 1">
            <a:extLst>
              <a:ext uri="{FF2B5EF4-FFF2-40B4-BE49-F238E27FC236}">
                <a16:creationId xmlns:a16="http://schemas.microsoft.com/office/drawing/2014/main" id="{726F7D0B-DAC5-18A1-55AE-ED0C7D0ECCEE}"/>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5" name="図 4">
            <a:extLst>
              <a:ext uri="{FF2B5EF4-FFF2-40B4-BE49-F238E27FC236}">
                <a16:creationId xmlns:a16="http://schemas.microsoft.com/office/drawing/2014/main" id="{9FC43215-A2F5-7F3E-EC8C-75A7996B18EC}"/>
              </a:ext>
            </a:extLst>
          </p:cNvPr>
          <p:cNvPicPr>
            <a:picLocks noChangeAspect="1"/>
          </p:cNvPicPr>
          <p:nvPr/>
        </p:nvPicPr>
        <p:blipFill>
          <a:blip r:embed="rId2"/>
          <a:stretch>
            <a:fillRect/>
          </a:stretch>
        </p:blipFill>
        <p:spPr>
          <a:xfrm>
            <a:off x="356580" y="833275"/>
            <a:ext cx="4363059" cy="838317"/>
          </a:xfrm>
          <a:prstGeom prst="rect">
            <a:avLst/>
          </a:prstGeom>
        </p:spPr>
      </p:pic>
      <p:pic>
        <p:nvPicPr>
          <p:cNvPr id="7" name="図 6">
            <a:extLst>
              <a:ext uri="{FF2B5EF4-FFF2-40B4-BE49-F238E27FC236}">
                <a16:creationId xmlns:a16="http://schemas.microsoft.com/office/drawing/2014/main" id="{F37E3428-E1D3-1ADF-E236-E24CA1E44A05}"/>
              </a:ext>
            </a:extLst>
          </p:cNvPr>
          <p:cNvPicPr>
            <a:picLocks noChangeAspect="1"/>
          </p:cNvPicPr>
          <p:nvPr/>
        </p:nvPicPr>
        <p:blipFill>
          <a:blip r:embed="rId3"/>
          <a:stretch>
            <a:fillRect/>
          </a:stretch>
        </p:blipFill>
        <p:spPr>
          <a:xfrm>
            <a:off x="5125941" y="825597"/>
            <a:ext cx="4363059" cy="838317"/>
          </a:xfrm>
          <a:prstGeom prst="rect">
            <a:avLst/>
          </a:prstGeom>
        </p:spPr>
      </p:pic>
      <p:pic>
        <p:nvPicPr>
          <p:cNvPr id="9" name="図 8">
            <a:extLst>
              <a:ext uri="{FF2B5EF4-FFF2-40B4-BE49-F238E27FC236}">
                <a16:creationId xmlns:a16="http://schemas.microsoft.com/office/drawing/2014/main" id="{FFA9F496-A432-7205-11B2-AC15866BBA43}"/>
              </a:ext>
            </a:extLst>
          </p:cNvPr>
          <p:cNvPicPr>
            <a:picLocks noChangeAspect="1"/>
          </p:cNvPicPr>
          <p:nvPr/>
        </p:nvPicPr>
        <p:blipFill>
          <a:blip r:embed="rId4"/>
          <a:stretch>
            <a:fillRect/>
          </a:stretch>
        </p:blipFill>
        <p:spPr>
          <a:xfrm>
            <a:off x="369278" y="3941528"/>
            <a:ext cx="4372585" cy="838317"/>
          </a:xfrm>
          <a:prstGeom prst="rect">
            <a:avLst/>
          </a:prstGeom>
        </p:spPr>
      </p:pic>
      <p:pic>
        <p:nvPicPr>
          <p:cNvPr id="11" name="図 10">
            <a:extLst>
              <a:ext uri="{FF2B5EF4-FFF2-40B4-BE49-F238E27FC236}">
                <a16:creationId xmlns:a16="http://schemas.microsoft.com/office/drawing/2014/main" id="{2D970F88-1964-B0BD-298D-4C5095ACC566}"/>
              </a:ext>
            </a:extLst>
          </p:cNvPr>
          <p:cNvPicPr>
            <a:picLocks noChangeAspect="1"/>
          </p:cNvPicPr>
          <p:nvPr/>
        </p:nvPicPr>
        <p:blipFill>
          <a:blip r:embed="rId5"/>
          <a:stretch>
            <a:fillRect/>
          </a:stretch>
        </p:blipFill>
        <p:spPr>
          <a:xfrm>
            <a:off x="5097475" y="3951054"/>
            <a:ext cx="4372585" cy="828791"/>
          </a:xfrm>
          <a:prstGeom prst="rect">
            <a:avLst/>
          </a:prstGeom>
        </p:spPr>
      </p:pic>
    </p:spTree>
    <p:extLst>
      <p:ext uri="{BB962C8B-B14F-4D97-AF65-F5344CB8AC3E}">
        <p14:creationId xmlns:p14="http://schemas.microsoft.com/office/powerpoint/2010/main" val="3369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75CABA-BE18-254B-9AF9-69F2BF3ABD80}"/>
              </a:ext>
            </a:extLst>
          </p:cNvPr>
          <p:cNvSpPr/>
          <p:nvPr/>
        </p:nvSpPr>
        <p:spPr bwMode="gray">
          <a:xfrm>
            <a:off x="5593255" y="5271575"/>
            <a:ext cx="3857071" cy="64841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日本国籍でないことのみを理由に、外国人求職者の採用面接への応募を拒否する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713AA8FE-CCB7-0E4C-A9A7-9F78BA2F981F}"/>
              </a:ext>
            </a:extLst>
          </p:cNvPr>
          <p:cNvSpPr>
            <a:spLocks noGrp="1"/>
          </p:cNvSpPr>
          <p:nvPr>
            <p:ph type="sldNum" sz="quarter" idx="11"/>
          </p:nvPr>
        </p:nvSpPr>
        <p:spPr/>
        <p:txBody>
          <a:bodyPr/>
          <a:lstStyle/>
          <a:p>
            <a:fld id="{AA5FCFE5-FE56-4EF1-80A8-07776887C2A1}" type="slidenum">
              <a:rPr lang="ja-JP" altLang="en-US" smtClean="0"/>
              <a:pPr/>
              <a:t>18</a:t>
            </a:fld>
            <a:endParaRPr lang="ja-JP" altLang="en-US" dirty="0"/>
          </a:p>
        </p:txBody>
      </p:sp>
      <p:sp>
        <p:nvSpPr>
          <p:cNvPr id="13" name="正方形/長方形 12">
            <a:extLst>
              <a:ext uri="{FF2B5EF4-FFF2-40B4-BE49-F238E27FC236}">
                <a16:creationId xmlns:a16="http://schemas.microsoft.com/office/drawing/2014/main" id="{D3EA1894-1448-204A-8F62-D726E0694C7B}"/>
              </a:ext>
            </a:extLst>
          </p:cNvPr>
          <p:cNvSpPr/>
          <p:nvPr/>
        </p:nvSpPr>
        <p:spPr bwMode="gray">
          <a:xfrm>
            <a:off x="337573" y="1711378"/>
            <a:ext cx="4357688" cy="946928"/>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処罰の脅威</a:t>
            </a:r>
            <a:r>
              <a:rPr lang="ja-JP" altLang="en-US" sz="1400" dirty="0">
                <a:solidFill>
                  <a:prstClr val="black"/>
                </a:solidFill>
                <a:latin typeface="Calibri" panose="020F0502020204030204" pitchFamily="34" charset="0"/>
                <a:cs typeface="Calibri" panose="020F0502020204030204" pitchFamily="34" charset="0"/>
              </a:rPr>
              <a:t>によって</a:t>
            </a:r>
            <a:r>
              <a:rPr lang="ja-JP" altLang="en-US" sz="1400" u="sng" dirty="0">
                <a:solidFill>
                  <a:prstClr val="black"/>
                </a:solidFill>
                <a:latin typeface="Calibri" panose="020F0502020204030204" pitchFamily="34" charset="0"/>
                <a:cs typeface="Calibri" panose="020F0502020204030204" pitchFamily="34" charset="0"/>
              </a:rPr>
              <a:t>強制</a:t>
            </a:r>
            <a:r>
              <a:rPr lang="ja-JP" altLang="en-US" sz="1400" dirty="0">
                <a:solidFill>
                  <a:prstClr val="black"/>
                </a:solidFill>
                <a:latin typeface="Calibri" panose="020F0502020204030204" pitchFamily="34" charset="0"/>
                <a:cs typeface="Calibri" panose="020F0502020204030204" pitchFamily="34" charset="0"/>
              </a:rPr>
              <a:t>され、また、</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自らが任意に申し出たものでない全ての労働</a:t>
            </a:r>
          </a:p>
        </p:txBody>
      </p:sp>
      <p:sp>
        <p:nvSpPr>
          <p:cNvPr id="15" name="正方形/長方形 14">
            <a:extLst>
              <a:ext uri="{FF2B5EF4-FFF2-40B4-BE49-F238E27FC236}">
                <a16:creationId xmlns:a16="http://schemas.microsoft.com/office/drawing/2014/main" id="{E6DDF692-AF3B-7C43-9EB3-8C355618F244}"/>
              </a:ext>
            </a:extLst>
          </p:cNvPr>
          <p:cNvSpPr/>
          <p:nvPr/>
        </p:nvSpPr>
        <p:spPr bwMode="gray">
          <a:xfrm>
            <a:off x="831272" y="2676884"/>
            <a:ext cx="3882518" cy="69724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latin typeface="Calibri" panose="020F0502020204030204" pitchFamily="34" charset="0"/>
                <a:cs typeface="Calibri" panose="020F0502020204030204" pitchFamily="34" charset="0"/>
              </a:rPr>
              <a:t>海外の取引先の工場で、地域住民や外国人労働者が強制的に業務に従事させられている</a:t>
            </a:r>
          </a:p>
        </p:txBody>
      </p:sp>
      <p:sp>
        <p:nvSpPr>
          <p:cNvPr id="19" name="正方形/長方形 18">
            <a:extLst>
              <a:ext uri="{FF2B5EF4-FFF2-40B4-BE49-F238E27FC236}">
                <a16:creationId xmlns:a16="http://schemas.microsoft.com/office/drawing/2014/main" id="{523DBEF4-EB33-194B-AE3E-37621756516D}"/>
              </a:ext>
            </a:extLst>
          </p:cNvPr>
          <p:cNvSpPr/>
          <p:nvPr/>
        </p:nvSpPr>
        <p:spPr bwMode="gray">
          <a:xfrm>
            <a:off x="5115495" y="1696449"/>
            <a:ext cx="4357688" cy="96017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本人の意思に反して</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居住地や移動を決定</a:t>
            </a:r>
            <a:r>
              <a:rPr lang="ja-JP" altLang="en-US" sz="1400" dirty="0">
                <a:solidFill>
                  <a:prstClr val="black"/>
                </a:solidFill>
                <a:latin typeface="Calibri" panose="020F0502020204030204" pitchFamily="34" charset="0"/>
                <a:cs typeface="Calibri" panose="020F0502020204030204" pitchFamily="34" charset="0"/>
              </a:rPr>
              <a:t>すること</a:t>
            </a:r>
          </a:p>
        </p:txBody>
      </p:sp>
      <p:sp>
        <p:nvSpPr>
          <p:cNvPr id="20" name="正方形/長方形 19">
            <a:extLst>
              <a:ext uri="{FF2B5EF4-FFF2-40B4-BE49-F238E27FC236}">
                <a16:creationId xmlns:a16="http://schemas.microsoft.com/office/drawing/2014/main" id="{02895BF7-4475-3A45-A2AA-61FD1145AE79}"/>
              </a:ext>
            </a:extLst>
          </p:cNvPr>
          <p:cNvSpPr/>
          <p:nvPr/>
        </p:nvSpPr>
        <p:spPr bwMode="gray">
          <a:xfrm>
            <a:off x="5593255" y="2721464"/>
            <a:ext cx="3870416" cy="625852"/>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企業の事業活動により、地域住民が立ち退きを余儀なくされる</a:t>
            </a:r>
          </a:p>
        </p:txBody>
      </p:sp>
      <p:sp>
        <p:nvSpPr>
          <p:cNvPr id="23" name="正方形/長方形 22">
            <a:extLst>
              <a:ext uri="{FF2B5EF4-FFF2-40B4-BE49-F238E27FC236}">
                <a16:creationId xmlns:a16="http://schemas.microsoft.com/office/drawing/2014/main" id="{C526650A-ABC6-C440-806D-3D42B25B5C57}"/>
              </a:ext>
            </a:extLst>
          </p:cNvPr>
          <p:cNvSpPr/>
          <p:nvPr/>
        </p:nvSpPr>
        <p:spPr bwMode="gray">
          <a:xfrm>
            <a:off x="392792" y="4341900"/>
            <a:ext cx="4268660" cy="8657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労働者の</a:t>
            </a:r>
            <a:r>
              <a:rPr lang="ja-JP" altLang="en-US" sz="1400" u="sng" dirty="0">
                <a:solidFill>
                  <a:prstClr val="black"/>
                </a:solidFill>
                <a:latin typeface="Calibri" panose="020F0502020204030204" pitchFamily="34" charset="0"/>
                <a:cs typeface="Calibri" panose="020F0502020204030204" pitchFamily="34" charset="0"/>
              </a:rPr>
              <a:t>労働組合加入</a:t>
            </a:r>
            <a:r>
              <a:rPr lang="ja-JP" altLang="en-US" sz="1400" dirty="0">
                <a:solidFill>
                  <a:prstClr val="black"/>
                </a:solidFill>
                <a:latin typeface="Calibri" panose="020F0502020204030204" pitchFamily="34" charset="0"/>
                <a:cs typeface="Calibri" panose="020F0502020204030204" pitchFamily="34" charset="0"/>
              </a:rPr>
              <a:t>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自由決定権を侵害したり、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従業員による</a:t>
            </a:r>
            <a:r>
              <a:rPr lang="ja-JP" altLang="en-US" sz="1400" u="sng" dirty="0">
                <a:solidFill>
                  <a:prstClr val="black"/>
                </a:solidFill>
                <a:latin typeface="Calibri" panose="020F0502020204030204" pitchFamily="34" charset="0"/>
                <a:cs typeface="Calibri" panose="020F0502020204030204" pitchFamily="34" charset="0"/>
              </a:rPr>
              <a:t>結社の決定を妨げる</a:t>
            </a:r>
            <a:r>
              <a:rPr lang="ja-JP" altLang="en-US" sz="1400" dirty="0">
                <a:solidFill>
                  <a:prstClr val="black"/>
                </a:solidFill>
                <a:latin typeface="Calibri" panose="020F0502020204030204" pitchFamily="34" charset="0"/>
                <a:cs typeface="Calibri" panose="020F0502020204030204" pitchFamily="34" charset="0"/>
              </a:rPr>
              <a:t>こと　等</a:t>
            </a:r>
          </a:p>
        </p:txBody>
      </p:sp>
      <p:sp>
        <p:nvSpPr>
          <p:cNvPr id="24" name="正方形/長方形 23">
            <a:extLst>
              <a:ext uri="{FF2B5EF4-FFF2-40B4-BE49-F238E27FC236}">
                <a16:creationId xmlns:a16="http://schemas.microsoft.com/office/drawing/2014/main" id="{C224722C-1D4F-E54C-8598-6D3FD4F8F36C}"/>
              </a:ext>
            </a:extLst>
          </p:cNvPr>
          <p:cNvSpPr/>
          <p:nvPr/>
        </p:nvSpPr>
        <p:spPr bwMode="gray">
          <a:xfrm>
            <a:off x="875171" y="5240437"/>
            <a:ext cx="3786280" cy="710692"/>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採用試験応募者に対し、労働組合に加入しないことを採用の条件として提示する</a:t>
            </a:r>
          </a:p>
        </p:txBody>
      </p:sp>
      <p:sp>
        <p:nvSpPr>
          <p:cNvPr id="27" name="正方形/長方形 26">
            <a:extLst>
              <a:ext uri="{FF2B5EF4-FFF2-40B4-BE49-F238E27FC236}">
                <a16:creationId xmlns:a16="http://schemas.microsoft.com/office/drawing/2014/main" id="{25D70FAC-040A-EA48-A58A-2D26D90E8FE2}"/>
              </a:ext>
            </a:extLst>
          </p:cNvPr>
          <p:cNvSpPr/>
          <p:nvPr/>
        </p:nvSpPr>
        <p:spPr bwMode="gray">
          <a:xfrm>
            <a:off x="5105983" y="4351431"/>
            <a:ext cx="4357688" cy="8657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外国人であることを理由に賃金、労働時間、</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その他の労働条件において差別的な扱いを受けること</a:t>
            </a:r>
          </a:p>
        </p:txBody>
      </p:sp>
      <p:sp>
        <p:nvSpPr>
          <p:cNvPr id="32" name="タイトル 7">
            <a:extLst>
              <a:ext uri="{FF2B5EF4-FFF2-40B4-BE49-F238E27FC236}">
                <a16:creationId xmlns:a16="http://schemas.microsoft.com/office/drawing/2014/main" id="{9315A443-07E2-EB43-94D4-A0AEF7A2770A}"/>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3/7</a:t>
            </a:r>
            <a:r>
              <a:rPr lang="ja-JP" altLang="en-US" b="0" dirty="0">
                <a:latin typeface="Calibri" panose="020F0502020204030204" pitchFamily="34" charset="0"/>
              </a:rPr>
              <a:t>）</a:t>
            </a:r>
          </a:p>
        </p:txBody>
      </p:sp>
      <p:cxnSp>
        <p:nvCxnSpPr>
          <p:cNvPr id="33" name="直線コネクタ 32">
            <a:extLst>
              <a:ext uri="{FF2B5EF4-FFF2-40B4-BE49-F238E27FC236}">
                <a16:creationId xmlns:a16="http://schemas.microsoft.com/office/drawing/2014/main" id="{656CB891-0FFA-D941-9487-360A42BBEF00}"/>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楕円 204">
            <a:extLst>
              <a:ext uri="{FF2B5EF4-FFF2-40B4-BE49-F238E27FC236}">
                <a16:creationId xmlns:a16="http://schemas.microsoft.com/office/drawing/2014/main" id="{3411E90A-4840-BD44-9074-1B0151AEE722}"/>
              </a:ext>
            </a:extLst>
          </p:cNvPr>
          <p:cNvSpPr>
            <a:spLocks noChangeAspect="1"/>
          </p:cNvSpPr>
          <p:nvPr/>
        </p:nvSpPr>
        <p:spPr bwMode="gray">
          <a:xfrm>
            <a:off x="375013" y="275683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29" name="楕円 204">
            <a:extLst>
              <a:ext uri="{FF2B5EF4-FFF2-40B4-BE49-F238E27FC236}">
                <a16:creationId xmlns:a16="http://schemas.microsoft.com/office/drawing/2014/main" id="{CAAA22BC-7EDA-784A-B162-5B623C8FC4BB}"/>
              </a:ext>
            </a:extLst>
          </p:cNvPr>
          <p:cNvSpPr>
            <a:spLocks noChangeAspect="1"/>
          </p:cNvSpPr>
          <p:nvPr/>
        </p:nvSpPr>
        <p:spPr bwMode="gray">
          <a:xfrm>
            <a:off x="5192211" y="2746202"/>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31" name="楕円 204">
            <a:extLst>
              <a:ext uri="{FF2B5EF4-FFF2-40B4-BE49-F238E27FC236}">
                <a16:creationId xmlns:a16="http://schemas.microsoft.com/office/drawing/2014/main" id="{11C9BB79-7AD3-D54A-84C2-DB0C87BF3D7A}"/>
              </a:ext>
            </a:extLst>
          </p:cNvPr>
          <p:cNvSpPr>
            <a:spLocks noChangeAspect="1"/>
          </p:cNvSpPr>
          <p:nvPr/>
        </p:nvSpPr>
        <p:spPr bwMode="gray">
          <a:xfrm>
            <a:off x="418912" y="529718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6" name="楕円 204">
            <a:extLst>
              <a:ext uri="{FF2B5EF4-FFF2-40B4-BE49-F238E27FC236}">
                <a16:creationId xmlns:a16="http://schemas.microsoft.com/office/drawing/2014/main" id="{56779F9C-868D-2844-B36E-97F8E12BB6FB}"/>
              </a:ext>
            </a:extLst>
          </p:cNvPr>
          <p:cNvSpPr>
            <a:spLocks noChangeAspect="1"/>
          </p:cNvSpPr>
          <p:nvPr/>
        </p:nvSpPr>
        <p:spPr bwMode="gray">
          <a:xfrm>
            <a:off x="5091071" y="5318056"/>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2" name="角丸四角形 1">
            <a:extLst>
              <a:ext uri="{FF2B5EF4-FFF2-40B4-BE49-F238E27FC236}">
                <a16:creationId xmlns:a16="http://schemas.microsoft.com/office/drawing/2014/main" id="{77954685-DEBA-9536-3636-C4D3E59A7345}"/>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5" name="図 4">
            <a:extLst>
              <a:ext uri="{FF2B5EF4-FFF2-40B4-BE49-F238E27FC236}">
                <a16:creationId xmlns:a16="http://schemas.microsoft.com/office/drawing/2014/main" id="{33D3C9E8-60DF-0FF0-F86E-42315AAD6F16}"/>
              </a:ext>
            </a:extLst>
          </p:cNvPr>
          <p:cNvPicPr>
            <a:picLocks noChangeAspect="1"/>
          </p:cNvPicPr>
          <p:nvPr/>
        </p:nvPicPr>
        <p:blipFill>
          <a:blip r:embed="rId2"/>
          <a:stretch>
            <a:fillRect/>
          </a:stretch>
        </p:blipFill>
        <p:spPr>
          <a:xfrm>
            <a:off x="337573" y="782416"/>
            <a:ext cx="4391638" cy="838317"/>
          </a:xfrm>
          <a:prstGeom prst="rect">
            <a:avLst/>
          </a:prstGeom>
        </p:spPr>
      </p:pic>
      <p:pic>
        <p:nvPicPr>
          <p:cNvPr id="7" name="図 6">
            <a:extLst>
              <a:ext uri="{FF2B5EF4-FFF2-40B4-BE49-F238E27FC236}">
                <a16:creationId xmlns:a16="http://schemas.microsoft.com/office/drawing/2014/main" id="{948B784C-C42E-B28E-184F-21BDF5304998}"/>
              </a:ext>
            </a:extLst>
          </p:cNvPr>
          <p:cNvPicPr>
            <a:picLocks noChangeAspect="1"/>
          </p:cNvPicPr>
          <p:nvPr/>
        </p:nvPicPr>
        <p:blipFill>
          <a:blip r:embed="rId3"/>
          <a:stretch>
            <a:fillRect/>
          </a:stretch>
        </p:blipFill>
        <p:spPr>
          <a:xfrm>
            <a:off x="5115495" y="788619"/>
            <a:ext cx="4372585" cy="847843"/>
          </a:xfrm>
          <a:prstGeom prst="rect">
            <a:avLst/>
          </a:prstGeom>
        </p:spPr>
      </p:pic>
      <p:pic>
        <p:nvPicPr>
          <p:cNvPr id="9" name="図 8">
            <a:extLst>
              <a:ext uri="{FF2B5EF4-FFF2-40B4-BE49-F238E27FC236}">
                <a16:creationId xmlns:a16="http://schemas.microsoft.com/office/drawing/2014/main" id="{3AD9E375-8A0F-D4E1-E155-5F316F3FB985}"/>
              </a:ext>
            </a:extLst>
          </p:cNvPr>
          <p:cNvPicPr>
            <a:picLocks noChangeAspect="1"/>
          </p:cNvPicPr>
          <p:nvPr/>
        </p:nvPicPr>
        <p:blipFill>
          <a:blip r:embed="rId4"/>
          <a:stretch>
            <a:fillRect/>
          </a:stretch>
        </p:blipFill>
        <p:spPr>
          <a:xfrm>
            <a:off x="303623" y="3438856"/>
            <a:ext cx="4391638" cy="838317"/>
          </a:xfrm>
          <a:prstGeom prst="rect">
            <a:avLst/>
          </a:prstGeom>
        </p:spPr>
      </p:pic>
      <p:pic>
        <p:nvPicPr>
          <p:cNvPr id="11" name="図 10">
            <a:extLst>
              <a:ext uri="{FF2B5EF4-FFF2-40B4-BE49-F238E27FC236}">
                <a16:creationId xmlns:a16="http://schemas.microsoft.com/office/drawing/2014/main" id="{46F833A9-494C-168E-987A-A80A928770BB}"/>
              </a:ext>
            </a:extLst>
          </p:cNvPr>
          <p:cNvPicPr>
            <a:picLocks noChangeAspect="1"/>
          </p:cNvPicPr>
          <p:nvPr/>
        </p:nvPicPr>
        <p:blipFill>
          <a:blip r:embed="rId5"/>
          <a:stretch>
            <a:fillRect/>
          </a:stretch>
        </p:blipFill>
        <p:spPr>
          <a:xfrm>
            <a:off x="5091071" y="3421757"/>
            <a:ext cx="4382112" cy="828791"/>
          </a:xfrm>
          <a:prstGeom prst="rect">
            <a:avLst/>
          </a:prstGeom>
        </p:spPr>
      </p:pic>
    </p:spTree>
    <p:extLst>
      <p:ext uri="{BB962C8B-B14F-4D97-AF65-F5344CB8AC3E}">
        <p14:creationId xmlns:p14="http://schemas.microsoft.com/office/powerpoint/2010/main" val="105078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36266F9-84EA-7C4C-9F71-8AE9CB150F8A}"/>
              </a:ext>
            </a:extLst>
          </p:cNvPr>
          <p:cNvSpPr/>
          <p:nvPr/>
        </p:nvSpPr>
        <p:spPr bwMode="gray">
          <a:xfrm>
            <a:off x="5631678" y="5762743"/>
            <a:ext cx="3836334" cy="6660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製品の欠陥が発覚したにもかかわらず、</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迅速かつ適切なリコール手続を実施しない</a:t>
            </a:r>
          </a:p>
        </p:txBody>
      </p:sp>
      <p:sp>
        <p:nvSpPr>
          <p:cNvPr id="30" name="正方形/長方形 29">
            <a:extLst>
              <a:ext uri="{FF2B5EF4-FFF2-40B4-BE49-F238E27FC236}">
                <a16:creationId xmlns:a16="http://schemas.microsoft.com/office/drawing/2014/main" id="{4B9F1669-52E6-CA40-8376-36BDAD9695AA}"/>
              </a:ext>
            </a:extLst>
          </p:cNvPr>
          <p:cNvSpPr/>
          <p:nvPr/>
        </p:nvSpPr>
        <p:spPr bwMode="gray">
          <a:xfrm>
            <a:off x="5522334" y="2617642"/>
            <a:ext cx="3945678" cy="612000"/>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差別的バイアスを含む情報を</a:t>
            </a:r>
            <a:r>
              <a:rPr lang="en-US" altLang="ja-JP" sz="1400" dirty="0">
                <a:solidFill>
                  <a:prstClr val="black"/>
                </a:solidFill>
                <a:latin typeface="Calibri" panose="020F0502020204030204" pitchFamily="34" charset="0"/>
                <a:cs typeface="Calibri" panose="020F0502020204030204" pitchFamily="34" charset="0"/>
              </a:rPr>
              <a:t>AI</a:t>
            </a:r>
            <a:r>
              <a:rPr lang="ja-JP" altLang="en-US" sz="1400" dirty="0">
                <a:solidFill>
                  <a:prstClr val="black"/>
                </a:solidFill>
                <a:latin typeface="Calibri" panose="020F0502020204030204" pitchFamily="34" charset="0"/>
                <a:cs typeface="Calibri" panose="020F0502020204030204" pitchFamily="34" charset="0"/>
              </a:rPr>
              <a:t>が学習し、偏見や差別に基づいたサービスが提供される</a:t>
            </a:r>
          </a:p>
        </p:txBody>
      </p:sp>
      <p:sp>
        <p:nvSpPr>
          <p:cNvPr id="15" name="正方形/長方形 14">
            <a:extLst>
              <a:ext uri="{FF2B5EF4-FFF2-40B4-BE49-F238E27FC236}">
                <a16:creationId xmlns:a16="http://schemas.microsoft.com/office/drawing/2014/main" id="{B490DAB2-5FF5-A245-9B06-9A7F2BAE28DE}"/>
              </a:ext>
            </a:extLst>
          </p:cNvPr>
          <p:cNvSpPr/>
          <p:nvPr/>
        </p:nvSpPr>
        <p:spPr bwMode="gray">
          <a:xfrm>
            <a:off x="634979" y="2603677"/>
            <a:ext cx="3945678" cy="962098"/>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en-US" altLang="ja-JP" sz="1400" dirty="0">
                <a:latin typeface="Calibri" panose="020F0502020204030204" pitchFamily="34" charset="0"/>
                <a:cs typeface="Calibri" panose="020F0502020204030204" pitchFamily="34" charset="0"/>
              </a:rPr>
              <a:t>18</a:t>
            </a:r>
            <a:r>
              <a:rPr lang="ja-JP" altLang="en-US" sz="1400" dirty="0">
                <a:latin typeface="Calibri" panose="020F0502020204030204" pitchFamily="34" charset="0"/>
                <a:cs typeface="Calibri" panose="020F0502020204030204" pitchFamily="34" charset="0"/>
              </a:rPr>
              <a:t>歳未満のこどもを、午前</a:t>
            </a:r>
            <a:r>
              <a:rPr lang="en-US" altLang="ja-JP" sz="1400" dirty="0">
                <a:latin typeface="Calibri" panose="020F0502020204030204" pitchFamily="34" charset="0"/>
                <a:cs typeface="Calibri" panose="020F0502020204030204" pitchFamily="34" charset="0"/>
              </a:rPr>
              <a:t>5</a:t>
            </a:r>
            <a:r>
              <a:rPr lang="ja-JP" altLang="en-US" sz="1400" dirty="0">
                <a:latin typeface="Calibri" panose="020F0502020204030204" pitchFamily="34" charset="0"/>
                <a:cs typeface="Calibri" panose="020F0502020204030204" pitchFamily="34" charset="0"/>
              </a:rPr>
              <a:t>時以前又は午後</a:t>
            </a:r>
            <a:r>
              <a:rPr lang="en-US" altLang="ja-JP" sz="1400" dirty="0">
                <a:latin typeface="Calibri" panose="020F0502020204030204" pitchFamily="34" charset="0"/>
                <a:cs typeface="Calibri" panose="020F0502020204030204" pitchFamily="34" charset="0"/>
              </a:rPr>
              <a:t>10</a:t>
            </a:r>
            <a:r>
              <a:rPr lang="ja-JP" altLang="en-US" sz="1400" dirty="0">
                <a:latin typeface="Calibri" panose="020F0502020204030204" pitchFamily="34" charset="0"/>
                <a:cs typeface="Calibri" panose="020F0502020204030204" pitchFamily="34" charset="0"/>
              </a:rPr>
              <a:t>時以降に労働に従事させる</a:t>
            </a:r>
            <a:endParaRPr lang="en-US" altLang="ja-JP" sz="1400" dirty="0">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dirty="0">
                <a:latin typeface="Calibri" panose="020F0502020204030204" pitchFamily="34" charset="0"/>
                <a:cs typeface="Calibri" panose="020F0502020204030204" pitchFamily="34" charset="0"/>
              </a:rPr>
              <a:t>広告やマーケティングにより、こどもの精神的健康被害が生じる</a:t>
            </a:r>
            <a:endParaRPr lang="en-US" altLang="ja-JP" sz="1400" dirty="0">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1355DF7C-3B49-EB43-94B4-237FF569F9CC}"/>
              </a:ext>
            </a:extLst>
          </p:cNvPr>
          <p:cNvSpPr/>
          <p:nvPr/>
        </p:nvSpPr>
        <p:spPr bwMode="gray">
          <a:xfrm>
            <a:off x="634979" y="5762743"/>
            <a:ext cx="3983435" cy="67536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従業員や顧客、又は他の個人に関して有する</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個人情報の秘密保持を怠る</a:t>
            </a:r>
          </a:p>
        </p:txBody>
      </p:sp>
      <p:sp>
        <p:nvSpPr>
          <p:cNvPr id="3" name="スライド番号プレースホルダー 2">
            <a:extLst>
              <a:ext uri="{FF2B5EF4-FFF2-40B4-BE49-F238E27FC236}">
                <a16:creationId xmlns:a16="http://schemas.microsoft.com/office/drawing/2014/main" id="{42CFE412-263C-6F42-8714-C0958E7B7A28}"/>
              </a:ext>
            </a:extLst>
          </p:cNvPr>
          <p:cNvSpPr>
            <a:spLocks noGrp="1"/>
          </p:cNvSpPr>
          <p:nvPr>
            <p:ph type="sldNum" sz="quarter" idx="11"/>
          </p:nvPr>
        </p:nvSpPr>
        <p:spPr/>
        <p:txBody>
          <a:bodyPr/>
          <a:lstStyle/>
          <a:p>
            <a:fld id="{AA5FCFE5-FE56-4EF1-80A8-07776887C2A1}" type="slidenum">
              <a:rPr lang="ja-JP" altLang="en-US" smtClean="0"/>
              <a:pPr/>
              <a:t>19</a:t>
            </a:fld>
            <a:endParaRPr lang="ja-JP" altLang="en-US" dirty="0"/>
          </a:p>
        </p:txBody>
      </p:sp>
      <p:sp>
        <p:nvSpPr>
          <p:cNvPr id="14" name="正方形/長方形 13">
            <a:extLst>
              <a:ext uri="{FF2B5EF4-FFF2-40B4-BE49-F238E27FC236}">
                <a16:creationId xmlns:a16="http://schemas.microsoft.com/office/drawing/2014/main" id="{AE3A4B50-E0FA-7844-9848-6DD22629545C}"/>
              </a:ext>
            </a:extLst>
          </p:cNvPr>
          <p:cNvSpPr/>
          <p:nvPr/>
        </p:nvSpPr>
        <p:spPr bwMode="gray">
          <a:xfrm>
            <a:off x="274060" y="1710596"/>
            <a:ext cx="4306597" cy="77926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u="sng" dirty="0">
                <a:latin typeface="Calibri" panose="020F0502020204030204" pitchFamily="34" charset="0"/>
                <a:cs typeface="Calibri" panose="020F0502020204030204" pitchFamily="34" charset="0"/>
              </a:rPr>
              <a:t>児童労働</a:t>
            </a:r>
            <a:r>
              <a:rPr lang="en-US" altLang="ja-JP" sz="1400" u="sng" dirty="0">
                <a:latin typeface="Calibri" panose="020F0502020204030204" pitchFamily="34" charset="0"/>
                <a:cs typeface="Calibri" panose="020F0502020204030204" pitchFamily="34" charset="0"/>
              </a:rPr>
              <a:t>(</a:t>
            </a:r>
            <a:r>
              <a:rPr lang="ja-JP" altLang="en-US" sz="1400" u="sng" dirty="0">
                <a:latin typeface="Calibri" panose="020F0502020204030204" pitchFamily="34" charset="0"/>
                <a:cs typeface="Calibri" panose="020F0502020204030204" pitchFamily="34" charset="0"/>
              </a:rPr>
              <a:t>原則</a:t>
            </a:r>
            <a:r>
              <a:rPr lang="en-US" altLang="ja-JP" sz="1400" u="sng" dirty="0">
                <a:latin typeface="Calibri" panose="020F0502020204030204" pitchFamily="34" charset="0"/>
                <a:cs typeface="Calibri" panose="020F0502020204030204" pitchFamily="34" charset="0"/>
              </a:rPr>
              <a:t>15</a:t>
            </a:r>
            <a:r>
              <a:rPr lang="ja-JP" altLang="en-US" sz="1400" u="sng" dirty="0">
                <a:latin typeface="Calibri" panose="020F0502020204030204" pitchFamily="34" charset="0"/>
                <a:cs typeface="Calibri" panose="020F0502020204030204" pitchFamily="34" charset="0"/>
              </a:rPr>
              <a:t>歳未満の労働</a:t>
            </a:r>
            <a:r>
              <a:rPr lang="ja-JP" altLang="en-US" sz="1400" dirty="0">
                <a:latin typeface="Calibri" panose="020F0502020204030204" pitchFamily="34" charset="0"/>
                <a:cs typeface="Calibri" panose="020F0502020204030204" pitchFamily="34" charset="0"/>
              </a:rPr>
              <a:t>と</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en-US" altLang="ja-JP" sz="1400" u="sng" dirty="0">
                <a:latin typeface="Calibri" panose="020F0502020204030204" pitchFamily="34" charset="0"/>
                <a:cs typeface="Calibri" panose="020F0502020204030204" pitchFamily="34" charset="0"/>
              </a:rPr>
              <a:t>18</a:t>
            </a:r>
            <a:r>
              <a:rPr lang="ja-JP" altLang="en-US" sz="1400" u="sng" dirty="0">
                <a:latin typeface="Calibri" panose="020F0502020204030204" pitchFamily="34" charset="0"/>
                <a:cs typeface="Calibri" panose="020F0502020204030204" pitchFamily="34" charset="0"/>
              </a:rPr>
              <a:t>歳未満の危険有害労働</a:t>
            </a:r>
            <a:r>
              <a:rPr lang="en-US" altLang="ja-JP" sz="1400" u="sng" dirty="0">
                <a:latin typeface="Calibri" panose="020F0502020204030204" pitchFamily="34" charset="0"/>
                <a:cs typeface="Calibri" panose="020F0502020204030204" pitchFamily="34" charset="0"/>
              </a:rPr>
              <a:t>)</a:t>
            </a:r>
            <a:r>
              <a:rPr lang="ja-JP" altLang="en-US" sz="1400" u="sng" dirty="0">
                <a:latin typeface="Calibri" panose="020F0502020204030204" pitchFamily="34" charset="0"/>
                <a:cs typeface="Calibri" panose="020F0502020204030204" pitchFamily="34" charset="0"/>
              </a:rPr>
              <a:t>や</a:t>
            </a:r>
            <a:endParaRPr lang="en-US" altLang="ja-JP" sz="1400" u="sng"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「こどもの権利」を侵害すること</a:t>
            </a:r>
          </a:p>
        </p:txBody>
      </p:sp>
      <p:sp>
        <p:nvSpPr>
          <p:cNvPr id="18" name="正方形/長方形 17">
            <a:extLst>
              <a:ext uri="{FF2B5EF4-FFF2-40B4-BE49-F238E27FC236}">
                <a16:creationId xmlns:a16="http://schemas.microsoft.com/office/drawing/2014/main" id="{F5FD8360-81D7-794D-9C00-FD9303802F94}"/>
              </a:ext>
            </a:extLst>
          </p:cNvPr>
          <p:cNvSpPr/>
          <p:nvPr/>
        </p:nvSpPr>
        <p:spPr bwMode="gray">
          <a:xfrm>
            <a:off x="5077176" y="1709348"/>
            <a:ext cx="4340181" cy="79425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en-US" altLang="ja-JP" sz="1400" dirty="0">
                <a:latin typeface="Calibri" panose="020F0502020204030204" pitchFamily="34" charset="0"/>
                <a:cs typeface="Calibri" panose="020F0502020204030204" pitchFamily="34" charset="0"/>
              </a:rPr>
              <a:t>ICT</a:t>
            </a:r>
            <a:r>
              <a:rPr lang="ja-JP" altLang="en-US" sz="1400" dirty="0">
                <a:latin typeface="Calibri" panose="020F0502020204030204" pitchFamily="34" charset="0"/>
                <a:cs typeface="Calibri" panose="020F0502020204030204" pitchFamily="34" charset="0"/>
              </a:rPr>
              <a:t>（情報通信技術）や</a:t>
            </a:r>
            <a:r>
              <a:rPr lang="en-US" altLang="ja-JP" sz="1400" dirty="0">
                <a:latin typeface="Calibri" panose="020F0502020204030204" pitchFamily="34" charset="0"/>
                <a:cs typeface="Calibri" panose="020F0502020204030204" pitchFamily="34" charset="0"/>
              </a:rPr>
              <a:t>AI</a:t>
            </a:r>
            <a:r>
              <a:rPr lang="ja-JP" altLang="en-US" sz="1400" dirty="0">
                <a:latin typeface="Calibri" panose="020F0502020204030204" pitchFamily="34" charset="0"/>
                <a:cs typeface="Calibri" panose="020F0502020204030204" pitchFamily="34" charset="0"/>
              </a:rPr>
              <a:t>（人工知能）等の</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新しい技術の普及に伴い、人々の名誉毀損・</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プライバシー侵害や差別等の人権問題が生じること</a:t>
            </a:r>
          </a:p>
        </p:txBody>
      </p:sp>
      <p:sp>
        <p:nvSpPr>
          <p:cNvPr id="22" name="正方形/長方形 21">
            <a:extLst>
              <a:ext uri="{FF2B5EF4-FFF2-40B4-BE49-F238E27FC236}">
                <a16:creationId xmlns:a16="http://schemas.microsoft.com/office/drawing/2014/main" id="{34E583F2-E983-9B46-B4A2-3DFA6ACB03B2}"/>
              </a:ext>
            </a:extLst>
          </p:cNvPr>
          <p:cNvSpPr/>
          <p:nvPr/>
        </p:nvSpPr>
        <p:spPr bwMode="gray">
          <a:xfrm>
            <a:off x="361699" y="4745878"/>
            <a:ext cx="4236003" cy="93807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a:lnSpc>
                <a:spcPts val="1800"/>
              </a:lnSpc>
            </a:pPr>
            <a:r>
              <a:rPr lang="ja-JP" altLang="en-US" sz="1400" dirty="0">
                <a:latin typeface="Calibri" panose="020F0502020204030204" pitchFamily="34" charset="0"/>
                <a:cs typeface="Calibri" panose="020F0502020204030204" pitchFamily="34" charset="0"/>
              </a:rPr>
              <a:t>・</a:t>
            </a:r>
            <a:r>
              <a:rPr lang="ja-JP" altLang="en-US" sz="1400" u="sng" dirty="0">
                <a:latin typeface="Calibri" panose="020F0502020204030204" pitchFamily="34" charset="0"/>
                <a:cs typeface="Calibri" panose="020F0502020204030204" pitchFamily="34" charset="0"/>
              </a:rPr>
              <a:t>私生活に不当に干渉したり、事実情報等をみだりに</a:t>
            </a:r>
            <a:endParaRPr lang="en-US" altLang="ja-JP" sz="1400" u="sng" dirty="0">
              <a:latin typeface="Calibri" panose="020F0502020204030204" pitchFamily="34" charset="0"/>
              <a:cs typeface="Calibri" panose="020F0502020204030204" pitchFamily="34" charset="0"/>
            </a:endParaRPr>
          </a:p>
          <a:p>
            <a:pPr>
              <a:lnSpc>
                <a:spcPts val="1800"/>
              </a:lnSpc>
            </a:pPr>
            <a:r>
              <a:rPr lang="ja-JP" altLang="en-US" sz="1400" dirty="0">
                <a:latin typeface="Calibri" panose="020F0502020204030204" pitchFamily="34" charset="0"/>
                <a:cs typeface="Calibri" panose="020F0502020204030204" pitchFamily="34" charset="0"/>
              </a:rPr>
              <a:t>　</a:t>
            </a:r>
            <a:r>
              <a:rPr lang="ja-JP" altLang="en-US" sz="1400" u="sng" dirty="0">
                <a:latin typeface="Calibri" panose="020F0502020204030204" pitchFamily="34" charset="0"/>
                <a:cs typeface="Calibri" panose="020F0502020204030204" pitchFamily="34" charset="0"/>
              </a:rPr>
              <a:t>公開</a:t>
            </a:r>
            <a:r>
              <a:rPr lang="ja-JP" altLang="en-US" sz="1400" dirty="0">
                <a:latin typeface="Calibri" panose="020F0502020204030204" pitchFamily="34" charset="0"/>
                <a:cs typeface="Calibri" panose="020F0502020204030204" pitchFamily="34" charset="0"/>
              </a:rPr>
              <a:t>したりすること</a:t>
            </a:r>
            <a:endParaRPr lang="en-US" altLang="ja-JP" sz="1400" dirty="0">
              <a:latin typeface="Calibri" panose="020F0502020204030204" pitchFamily="34" charset="0"/>
              <a:cs typeface="Calibri" panose="020F0502020204030204" pitchFamily="34" charset="0"/>
            </a:endParaRPr>
          </a:p>
          <a:p>
            <a:pPr>
              <a:lnSpc>
                <a:spcPts val="1800"/>
              </a:lnSpc>
            </a:pPr>
            <a:r>
              <a:rPr lang="ja-JP" altLang="en-US" sz="1400" dirty="0">
                <a:latin typeface="Calibri" panose="020F0502020204030204" pitchFamily="34" charset="0"/>
                <a:cs typeface="Calibri" panose="020F0502020204030204" pitchFamily="34" charset="0"/>
              </a:rPr>
              <a:t>・特に</a:t>
            </a:r>
            <a:r>
              <a:rPr lang="ja-JP" altLang="en-US" sz="1400" u="sng" dirty="0">
                <a:latin typeface="Calibri" panose="020F0502020204030204" pitchFamily="34" charset="0"/>
                <a:cs typeface="Calibri" panose="020F0502020204030204" pitchFamily="34" charset="0"/>
              </a:rPr>
              <a:t>個人情報</a:t>
            </a:r>
            <a:r>
              <a:rPr lang="ja-JP" altLang="en-US" sz="1400" dirty="0">
                <a:latin typeface="Calibri" panose="020F0502020204030204" pitchFamily="34" charset="0"/>
                <a:cs typeface="Calibri" panose="020F0502020204030204" pitchFamily="34" charset="0"/>
              </a:rPr>
              <a:t>について、本人の了承を得ずに、</a:t>
            </a:r>
            <a:r>
              <a:rPr lang="ja-JP" altLang="en-US" sz="1400" u="sng" dirty="0">
                <a:latin typeface="Calibri" panose="020F0502020204030204" pitchFamily="34" charset="0"/>
                <a:cs typeface="Calibri" panose="020F0502020204030204" pitchFamily="34" charset="0"/>
              </a:rPr>
              <a:t>取得、</a:t>
            </a:r>
            <a:endParaRPr lang="en-US" altLang="ja-JP" sz="1400" u="sng" dirty="0">
              <a:latin typeface="Calibri" panose="020F0502020204030204" pitchFamily="34" charset="0"/>
              <a:cs typeface="Calibri" panose="020F0502020204030204" pitchFamily="34" charset="0"/>
            </a:endParaRPr>
          </a:p>
          <a:p>
            <a:pPr>
              <a:lnSpc>
                <a:spcPts val="1800"/>
              </a:lnSpc>
            </a:pPr>
            <a:r>
              <a:rPr lang="ja-JP" altLang="en-US" sz="1400" dirty="0">
                <a:latin typeface="Calibri" panose="020F0502020204030204" pitchFamily="34" charset="0"/>
                <a:cs typeface="Calibri" panose="020F0502020204030204" pitchFamily="34" charset="0"/>
              </a:rPr>
              <a:t>　</a:t>
            </a:r>
            <a:r>
              <a:rPr lang="ja-JP" altLang="en-US" sz="1400" u="sng" dirty="0">
                <a:latin typeface="Calibri" panose="020F0502020204030204" pitchFamily="34" charset="0"/>
                <a:cs typeface="Calibri" panose="020F0502020204030204" pitchFamily="34" charset="0"/>
              </a:rPr>
              <a:t>保管、公開又は第三者への提供</a:t>
            </a:r>
            <a:r>
              <a:rPr lang="ja-JP" altLang="en-US" sz="1400" dirty="0">
                <a:latin typeface="Calibri" panose="020F0502020204030204" pitchFamily="34" charset="0"/>
                <a:cs typeface="Calibri" panose="020F0502020204030204" pitchFamily="34" charset="0"/>
              </a:rPr>
              <a:t>を行うこと</a:t>
            </a:r>
            <a:endParaRPr lang="en-US" altLang="ja-JP" sz="1400" dirty="0">
              <a:latin typeface="Calibri" panose="020F0502020204030204" pitchFamily="34" charset="0"/>
              <a:cs typeface="Calibri" panose="020F0502020204030204" pitchFamily="34" charset="0"/>
            </a:endParaRPr>
          </a:p>
        </p:txBody>
      </p:sp>
      <p:sp>
        <p:nvSpPr>
          <p:cNvPr id="28" name="正方形/長方形 27">
            <a:extLst>
              <a:ext uri="{FF2B5EF4-FFF2-40B4-BE49-F238E27FC236}">
                <a16:creationId xmlns:a16="http://schemas.microsoft.com/office/drawing/2014/main" id="{594D9A9F-BD9F-D246-B93E-46ABB98C0B01}"/>
              </a:ext>
            </a:extLst>
          </p:cNvPr>
          <p:cNvSpPr/>
          <p:nvPr/>
        </p:nvSpPr>
        <p:spPr bwMode="gray">
          <a:xfrm>
            <a:off x="5097215" y="4755444"/>
            <a:ext cx="4320142" cy="918945"/>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400" dirty="0">
                <a:latin typeface="Calibri" panose="020F0502020204030204" pitchFamily="34" charset="0"/>
                <a:cs typeface="Calibri" panose="020F0502020204030204" pitchFamily="34" charset="0"/>
              </a:rPr>
              <a:t>・</a:t>
            </a:r>
            <a:r>
              <a:rPr lang="ja-JP" altLang="en-US" sz="1400" u="sng" dirty="0">
                <a:latin typeface="Calibri" panose="020F0502020204030204" pitchFamily="34" charset="0"/>
                <a:cs typeface="Calibri" panose="020F0502020204030204" pitchFamily="34" charset="0"/>
              </a:rPr>
              <a:t>消費者の心身の健康を害するような製品・サービス</a:t>
            </a:r>
            <a:r>
              <a:rPr lang="ja-JP" altLang="en-US" sz="1400" dirty="0">
                <a:latin typeface="Calibri" panose="020F0502020204030204" pitchFamily="34" charset="0"/>
                <a:cs typeface="Calibri" panose="020F0502020204030204" pitchFamily="34" charset="0"/>
              </a:rPr>
              <a:t>の</a:t>
            </a:r>
            <a:endParaRPr lang="en-US" altLang="ja-JP" sz="1400"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提供</a:t>
            </a:r>
            <a:endParaRPr lang="en-US" altLang="ja-JP" sz="1400" strike="sngStrike"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・製品表示等における</a:t>
            </a:r>
            <a:r>
              <a:rPr lang="ja-JP" altLang="en-US" sz="1400" u="sng" dirty="0">
                <a:latin typeface="Calibri" panose="020F0502020204030204" pitchFamily="34" charset="0"/>
                <a:cs typeface="Calibri" panose="020F0502020204030204" pitchFamily="34" charset="0"/>
              </a:rPr>
              <a:t>不当表示</a:t>
            </a:r>
            <a:r>
              <a:rPr lang="ja-JP" altLang="en-US" sz="1400" dirty="0">
                <a:latin typeface="Calibri" panose="020F0502020204030204" pitchFamily="34" charset="0"/>
                <a:cs typeface="Calibri" panose="020F0502020204030204" pitchFamily="34" charset="0"/>
              </a:rPr>
              <a:t>や消費者の</a:t>
            </a:r>
            <a:r>
              <a:rPr lang="ja-JP" altLang="en-US" sz="1400" u="sng" dirty="0">
                <a:latin typeface="Calibri" panose="020F0502020204030204" pitchFamily="34" charset="0"/>
                <a:cs typeface="Calibri" panose="020F0502020204030204" pitchFamily="34" charset="0"/>
              </a:rPr>
              <a:t>知る権利の</a:t>
            </a:r>
            <a:endParaRPr lang="en-US" altLang="ja-JP" sz="1400" u="sng" dirty="0">
              <a:latin typeface="Calibri" panose="020F0502020204030204" pitchFamily="34" charset="0"/>
              <a:cs typeface="Calibri" panose="020F0502020204030204" pitchFamily="34" charset="0"/>
            </a:endParaRPr>
          </a:p>
          <a:p>
            <a:pPr lvl="0">
              <a:lnSpc>
                <a:spcPts val="1800"/>
              </a:lnSpc>
              <a:defRPr/>
            </a:pPr>
            <a:r>
              <a:rPr lang="ja-JP" altLang="en-US" sz="1400" dirty="0">
                <a:latin typeface="Calibri" panose="020F0502020204030204" pitchFamily="34" charset="0"/>
                <a:cs typeface="Calibri" panose="020F0502020204030204" pitchFamily="34" charset="0"/>
              </a:rPr>
              <a:t>　</a:t>
            </a:r>
            <a:r>
              <a:rPr lang="ja-JP" altLang="en-US" sz="1400" u="sng" dirty="0">
                <a:latin typeface="Calibri" panose="020F0502020204030204" pitchFamily="34" charset="0"/>
                <a:cs typeface="Calibri" panose="020F0502020204030204" pitchFamily="34" charset="0"/>
              </a:rPr>
              <a:t>侵害</a:t>
            </a:r>
          </a:p>
        </p:txBody>
      </p:sp>
      <p:sp>
        <p:nvSpPr>
          <p:cNvPr id="32" name="タイトル 7">
            <a:extLst>
              <a:ext uri="{FF2B5EF4-FFF2-40B4-BE49-F238E27FC236}">
                <a16:creationId xmlns:a16="http://schemas.microsoft.com/office/drawing/2014/main" id="{66E159B9-76DB-ED47-A554-E2B7DFB73650}"/>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4/7</a:t>
            </a:r>
            <a:r>
              <a:rPr lang="ja-JP" altLang="en-US" b="0" dirty="0">
                <a:latin typeface="Calibri" panose="020F0502020204030204" pitchFamily="34" charset="0"/>
              </a:rPr>
              <a:t>）</a:t>
            </a:r>
          </a:p>
        </p:txBody>
      </p:sp>
      <p:cxnSp>
        <p:nvCxnSpPr>
          <p:cNvPr id="33" name="直線コネクタ 32">
            <a:extLst>
              <a:ext uri="{FF2B5EF4-FFF2-40B4-BE49-F238E27FC236}">
                <a16:creationId xmlns:a16="http://schemas.microsoft.com/office/drawing/2014/main" id="{4CC1D05D-A721-FE40-82AC-88526CDEDC6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楕円 204">
            <a:extLst>
              <a:ext uri="{FF2B5EF4-FFF2-40B4-BE49-F238E27FC236}">
                <a16:creationId xmlns:a16="http://schemas.microsoft.com/office/drawing/2014/main" id="{E740D49A-F84D-D94C-BDC1-00231703C8E6}"/>
              </a:ext>
            </a:extLst>
          </p:cNvPr>
          <p:cNvSpPr>
            <a:spLocks noChangeAspect="1"/>
          </p:cNvSpPr>
          <p:nvPr/>
        </p:nvSpPr>
        <p:spPr bwMode="gray">
          <a:xfrm>
            <a:off x="361699" y="580672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46" name="楕円 204">
            <a:extLst>
              <a:ext uri="{FF2B5EF4-FFF2-40B4-BE49-F238E27FC236}">
                <a16:creationId xmlns:a16="http://schemas.microsoft.com/office/drawing/2014/main" id="{8F664CB5-8DB8-3043-893F-B2033E097868}"/>
              </a:ext>
            </a:extLst>
          </p:cNvPr>
          <p:cNvSpPr>
            <a:spLocks noChangeAspect="1"/>
          </p:cNvSpPr>
          <p:nvPr/>
        </p:nvSpPr>
        <p:spPr bwMode="gray">
          <a:xfrm>
            <a:off x="274060" y="2632038"/>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7" name="楕円 204">
            <a:extLst>
              <a:ext uri="{FF2B5EF4-FFF2-40B4-BE49-F238E27FC236}">
                <a16:creationId xmlns:a16="http://schemas.microsoft.com/office/drawing/2014/main" id="{2AECA14A-A3BD-704B-AD12-C7678490FAA1}"/>
              </a:ext>
            </a:extLst>
          </p:cNvPr>
          <p:cNvSpPr>
            <a:spLocks noChangeAspect="1"/>
          </p:cNvSpPr>
          <p:nvPr/>
        </p:nvSpPr>
        <p:spPr bwMode="gray">
          <a:xfrm>
            <a:off x="5097215" y="262156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48" name="楕円 204">
            <a:extLst>
              <a:ext uri="{FF2B5EF4-FFF2-40B4-BE49-F238E27FC236}">
                <a16:creationId xmlns:a16="http://schemas.microsoft.com/office/drawing/2014/main" id="{8D6518BD-6644-1847-939B-6CDE3973CA94}"/>
              </a:ext>
            </a:extLst>
          </p:cNvPr>
          <p:cNvSpPr>
            <a:spLocks noChangeAspect="1"/>
          </p:cNvSpPr>
          <p:nvPr/>
        </p:nvSpPr>
        <p:spPr bwMode="gray">
          <a:xfrm>
            <a:off x="5097215" y="577680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2" name="角丸四角形 1">
            <a:extLst>
              <a:ext uri="{FF2B5EF4-FFF2-40B4-BE49-F238E27FC236}">
                <a16:creationId xmlns:a16="http://schemas.microsoft.com/office/drawing/2014/main" id="{2DE8941B-A0CC-4319-0A30-43B1AEE9C62F}"/>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5" name="図 4">
            <a:extLst>
              <a:ext uri="{FF2B5EF4-FFF2-40B4-BE49-F238E27FC236}">
                <a16:creationId xmlns:a16="http://schemas.microsoft.com/office/drawing/2014/main" id="{8530F5EF-9F52-7DCA-21C3-4FC82018913B}"/>
              </a:ext>
            </a:extLst>
          </p:cNvPr>
          <p:cNvPicPr>
            <a:picLocks noChangeAspect="1"/>
          </p:cNvPicPr>
          <p:nvPr/>
        </p:nvPicPr>
        <p:blipFill>
          <a:blip r:embed="rId2"/>
          <a:stretch>
            <a:fillRect/>
          </a:stretch>
        </p:blipFill>
        <p:spPr>
          <a:xfrm>
            <a:off x="236302" y="823146"/>
            <a:ext cx="4382112" cy="838317"/>
          </a:xfrm>
          <a:prstGeom prst="rect">
            <a:avLst/>
          </a:prstGeom>
        </p:spPr>
      </p:pic>
      <p:pic>
        <p:nvPicPr>
          <p:cNvPr id="7" name="図 6">
            <a:extLst>
              <a:ext uri="{FF2B5EF4-FFF2-40B4-BE49-F238E27FC236}">
                <a16:creationId xmlns:a16="http://schemas.microsoft.com/office/drawing/2014/main" id="{58DBDD14-725D-6A10-20B8-B084E302E9A2}"/>
              </a:ext>
            </a:extLst>
          </p:cNvPr>
          <p:cNvPicPr>
            <a:picLocks noChangeAspect="1"/>
          </p:cNvPicPr>
          <p:nvPr/>
        </p:nvPicPr>
        <p:blipFill>
          <a:blip r:embed="rId3"/>
          <a:stretch>
            <a:fillRect/>
          </a:stretch>
        </p:blipFill>
        <p:spPr>
          <a:xfrm>
            <a:off x="5077177" y="799473"/>
            <a:ext cx="4382112" cy="847843"/>
          </a:xfrm>
          <a:prstGeom prst="rect">
            <a:avLst/>
          </a:prstGeom>
        </p:spPr>
      </p:pic>
      <p:pic>
        <p:nvPicPr>
          <p:cNvPr id="9" name="図 8">
            <a:extLst>
              <a:ext uri="{FF2B5EF4-FFF2-40B4-BE49-F238E27FC236}">
                <a16:creationId xmlns:a16="http://schemas.microsoft.com/office/drawing/2014/main" id="{C1874EAB-D66B-04C0-F5F2-540C04C261FC}"/>
              </a:ext>
            </a:extLst>
          </p:cNvPr>
          <p:cNvPicPr>
            <a:picLocks noChangeAspect="1"/>
          </p:cNvPicPr>
          <p:nvPr/>
        </p:nvPicPr>
        <p:blipFill>
          <a:blip r:embed="rId4"/>
          <a:stretch>
            <a:fillRect/>
          </a:stretch>
        </p:blipFill>
        <p:spPr>
          <a:xfrm>
            <a:off x="236302" y="3835468"/>
            <a:ext cx="4382112" cy="828791"/>
          </a:xfrm>
          <a:prstGeom prst="rect">
            <a:avLst/>
          </a:prstGeom>
        </p:spPr>
      </p:pic>
      <p:pic>
        <p:nvPicPr>
          <p:cNvPr id="11" name="図 10">
            <a:extLst>
              <a:ext uri="{FF2B5EF4-FFF2-40B4-BE49-F238E27FC236}">
                <a16:creationId xmlns:a16="http://schemas.microsoft.com/office/drawing/2014/main" id="{D3B6AC14-8B10-27D0-FF67-788AF46A84EF}"/>
              </a:ext>
            </a:extLst>
          </p:cNvPr>
          <p:cNvPicPr>
            <a:picLocks noChangeAspect="1"/>
          </p:cNvPicPr>
          <p:nvPr/>
        </p:nvPicPr>
        <p:blipFill>
          <a:blip r:embed="rId5"/>
          <a:stretch>
            <a:fillRect/>
          </a:stretch>
        </p:blipFill>
        <p:spPr>
          <a:xfrm>
            <a:off x="5044772" y="3825942"/>
            <a:ext cx="4372585" cy="838317"/>
          </a:xfrm>
          <a:prstGeom prst="rect">
            <a:avLst/>
          </a:prstGeom>
        </p:spPr>
      </p:pic>
    </p:spTree>
    <p:extLst>
      <p:ext uri="{BB962C8B-B14F-4D97-AF65-F5344CB8AC3E}">
        <p14:creationId xmlns:p14="http://schemas.microsoft.com/office/powerpoint/2010/main" val="366967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a:t>
            </a:fld>
            <a:endParaRPr lang="ja-JP" altLang="en-US" dirty="0"/>
          </a:p>
        </p:txBody>
      </p:sp>
      <p:grpSp>
        <p:nvGrpSpPr>
          <p:cNvPr id="7" name="グループ化 6"/>
          <p:cNvGrpSpPr/>
          <p:nvPr/>
        </p:nvGrpSpPr>
        <p:grpSpPr bwMode="gray">
          <a:xfrm>
            <a:off x="893141" y="1962922"/>
            <a:ext cx="8377879" cy="1199255"/>
            <a:chOff x="431800" y="1635126"/>
            <a:chExt cx="7674295" cy="848832"/>
          </a:xfrm>
        </p:grpSpPr>
        <p:sp>
          <p:nvSpPr>
            <p:cNvPr id="28" name="Rectangle 27"/>
            <p:cNvSpPr/>
            <p:nvPr/>
          </p:nvSpPr>
          <p:spPr bwMode="gray">
            <a:xfrm>
              <a:off x="431800" y="1745615"/>
              <a:ext cx="1317942" cy="693420"/>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tx2"/>
                </a:solidFill>
                <a:latin typeface="Calibri" panose="020F0502020204030204" pitchFamily="34" charset="0"/>
              </a:endParaRPr>
            </a:p>
          </p:txBody>
        </p:sp>
        <p:sp>
          <p:nvSpPr>
            <p:cNvPr id="29" name="Isosceles Triangle 49"/>
            <p:cNvSpPr/>
            <p:nvPr/>
          </p:nvSpPr>
          <p:spPr bwMode="gray">
            <a:xfrm rot="16200000">
              <a:off x="1371444" y="2060733"/>
              <a:ext cx="246381" cy="510222"/>
            </a:xfrm>
            <a:prstGeom prst="triangle">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tx2"/>
                </a:solidFill>
                <a:latin typeface="Calibri" panose="020F0502020204030204" pitchFamily="34" charset="0"/>
              </a:endParaRPr>
            </a:p>
          </p:txBody>
        </p:sp>
        <p:sp>
          <p:nvSpPr>
            <p:cNvPr id="30" name="Round Same Side Corner Rectangle 50"/>
            <p:cNvSpPr/>
            <p:nvPr/>
          </p:nvSpPr>
          <p:spPr bwMode="gray">
            <a:xfrm rot="5400000">
              <a:off x="4336257" y="-1461611"/>
              <a:ext cx="673101" cy="6866575"/>
            </a:xfrm>
            <a:prstGeom prst="round2SameRect">
              <a:avLst>
                <a:gd name="adj1" fmla="val 50000"/>
                <a:gd name="adj2" fmla="val 0"/>
              </a:avLst>
            </a:prstGeom>
            <a:solidFill>
              <a:schemeClr val="accent5">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dirty="0">
                  <a:solidFill>
                    <a:schemeClr val="bg1"/>
                  </a:solidFill>
                  <a:latin typeface="Calibri" panose="020F0502020204030204" pitchFamily="34" charset="0"/>
                </a:rPr>
                <a:t>企業の人権尊重責任</a:t>
              </a:r>
            </a:p>
            <a:p>
              <a:pPr>
                <a:spcBef>
                  <a:spcPts val="0"/>
                </a:spcBef>
                <a:spcAft>
                  <a:spcPts val="0"/>
                </a:spcAft>
              </a:pPr>
              <a:r>
                <a:rPr lang="ja-JP" altLang="en-US" sz="1400" dirty="0">
                  <a:solidFill>
                    <a:schemeClr val="bg1"/>
                  </a:solidFill>
                  <a:latin typeface="Calibri" panose="020F0502020204030204" pitchFamily="34" charset="0"/>
                </a:rPr>
                <a:t>企業が尊重すべき人権と、人権への取組・充実が事業にもたらす影響とは</a:t>
              </a:r>
            </a:p>
          </p:txBody>
        </p:sp>
        <p:sp>
          <p:nvSpPr>
            <p:cNvPr id="31" name="TextBox 54"/>
            <p:cNvSpPr txBox="1"/>
            <p:nvPr/>
          </p:nvSpPr>
          <p:spPr bwMode="gray">
            <a:xfrm>
              <a:off x="490686" y="1672591"/>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1</a:t>
              </a:r>
            </a:p>
          </p:txBody>
        </p:sp>
      </p:grpSp>
      <p:grpSp>
        <p:nvGrpSpPr>
          <p:cNvPr id="8" name="グループ化 7"/>
          <p:cNvGrpSpPr/>
          <p:nvPr/>
        </p:nvGrpSpPr>
        <p:grpSpPr bwMode="gray">
          <a:xfrm>
            <a:off x="893141" y="3208076"/>
            <a:ext cx="8377879" cy="1236150"/>
            <a:chOff x="431800" y="2517373"/>
            <a:chExt cx="7674295" cy="874947"/>
          </a:xfrm>
        </p:grpSpPr>
        <p:sp>
          <p:nvSpPr>
            <p:cNvPr id="24" name="Rectangle 28"/>
            <p:cNvSpPr/>
            <p:nvPr/>
          </p:nvSpPr>
          <p:spPr bwMode="gray">
            <a:xfrm>
              <a:off x="431800" y="2639927"/>
              <a:ext cx="1317942" cy="693420"/>
            </a:xfrm>
            <a:prstGeom prst="rect">
              <a:avLst/>
            </a:prstGeom>
            <a:solidFill>
              <a:srgbClr val="0B6A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25" name="Isosceles Triangle 47"/>
            <p:cNvSpPr/>
            <p:nvPr/>
          </p:nvSpPr>
          <p:spPr bwMode="gray">
            <a:xfrm rot="16200000">
              <a:off x="1371443" y="2955045"/>
              <a:ext cx="246381" cy="510222"/>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26" name="TextBox 55"/>
            <p:cNvSpPr txBox="1"/>
            <p:nvPr/>
          </p:nvSpPr>
          <p:spPr bwMode="gray">
            <a:xfrm>
              <a:off x="490686" y="2580953"/>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2</a:t>
              </a:r>
            </a:p>
          </p:txBody>
        </p:sp>
        <p:sp>
          <p:nvSpPr>
            <p:cNvPr id="27" name="Round Same Side Corner Rectangle 50"/>
            <p:cNvSpPr/>
            <p:nvPr/>
          </p:nvSpPr>
          <p:spPr bwMode="gray">
            <a:xfrm rot="5400000">
              <a:off x="4336257" y="-579364"/>
              <a:ext cx="673101" cy="6866575"/>
            </a:xfrm>
            <a:prstGeom prst="round2SameRect">
              <a:avLst>
                <a:gd name="adj1" fmla="val 50000"/>
                <a:gd name="adj2" fmla="val 0"/>
              </a:avLst>
            </a:prstGeom>
            <a:solidFill>
              <a:srgbClr val="0B6AB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dirty="0">
                  <a:solidFill>
                    <a:schemeClr val="bg1"/>
                  </a:solidFill>
                  <a:latin typeface="Calibri" panose="020F0502020204030204" pitchFamily="34" charset="0"/>
                </a:rPr>
                <a:t>企業が配慮すべき主要な人権リスク類型と</a:t>
              </a:r>
              <a:br>
                <a:rPr lang="en-US" altLang="ja-JP" sz="2400" dirty="0">
                  <a:solidFill>
                    <a:schemeClr val="bg1"/>
                  </a:solidFill>
                  <a:latin typeface="Calibri" panose="020F0502020204030204" pitchFamily="34" charset="0"/>
                </a:rPr>
              </a:br>
              <a:r>
                <a:rPr lang="ja-JP" altLang="en-US" sz="2400" dirty="0">
                  <a:solidFill>
                    <a:schemeClr val="bg1"/>
                  </a:solidFill>
                  <a:latin typeface="Calibri" panose="020F0502020204030204" pitchFamily="34" charset="0"/>
                </a:rPr>
                <a:t>その内容・近年の動向</a:t>
              </a:r>
            </a:p>
            <a:p>
              <a:pPr>
                <a:spcBef>
                  <a:spcPts val="0"/>
                </a:spcBef>
                <a:spcAft>
                  <a:spcPts val="0"/>
                </a:spcAft>
              </a:pPr>
              <a:r>
                <a:rPr lang="ja-JP" altLang="en-US" sz="1400" dirty="0">
                  <a:solidFill>
                    <a:schemeClr val="bg1"/>
                  </a:solidFill>
                  <a:latin typeface="Calibri" panose="020F0502020204030204" pitchFamily="34" charset="0"/>
                </a:rPr>
                <a:t>人権に関するリスクとは具体的にどのようなものか</a:t>
              </a:r>
            </a:p>
          </p:txBody>
        </p:sp>
      </p:grpSp>
      <p:grpSp>
        <p:nvGrpSpPr>
          <p:cNvPr id="10" name="グループ化 9"/>
          <p:cNvGrpSpPr/>
          <p:nvPr/>
        </p:nvGrpSpPr>
        <p:grpSpPr bwMode="gray">
          <a:xfrm>
            <a:off x="893141" y="4490126"/>
            <a:ext cx="8377879" cy="1231665"/>
            <a:chOff x="431800" y="3432662"/>
            <a:chExt cx="7674295" cy="871772"/>
          </a:xfrm>
        </p:grpSpPr>
        <p:sp>
          <p:nvSpPr>
            <p:cNvPr id="16" name="Rectangle 29"/>
            <p:cNvSpPr/>
            <p:nvPr/>
          </p:nvSpPr>
          <p:spPr bwMode="gray">
            <a:xfrm>
              <a:off x="431800" y="355204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17" name="Isosceles Triangle 33"/>
            <p:cNvSpPr/>
            <p:nvPr/>
          </p:nvSpPr>
          <p:spPr bwMode="gray">
            <a:xfrm rot="16200000">
              <a:off x="1371442" y="3867159"/>
              <a:ext cx="246381" cy="510222"/>
            </a:xfrm>
            <a:prstGeom prst="triangl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18" name="TextBox 56"/>
            <p:cNvSpPr txBox="1"/>
            <p:nvPr/>
          </p:nvSpPr>
          <p:spPr bwMode="gray">
            <a:xfrm>
              <a:off x="490686" y="3493067"/>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3</a:t>
              </a:r>
            </a:p>
          </p:txBody>
        </p:sp>
        <p:sp>
          <p:nvSpPr>
            <p:cNvPr id="19" name="Round Same Side Corner Rectangle 50"/>
            <p:cNvSpPr/>
            <p:nvPr/>
          </p:nvSpPr>
          <p:spPr bwMode="gray">
            <a:xfrm rot="5400000">
              <a:off x="4336257" y="335925"/>
              <a:ext cx="673101" cy="6866575"/>
            </a:xfrm>
            <a:prstGeom prst="round2SameRect">
              <a:avLst>
                <a:gd name="adj1" fmla="val 50000"/>
                <a:gd name="adj2" fmla="val 0"/>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dirty="0">
                  <a:solidFill>
                    <a:schemeClr val="bg1"/>
                  </a:solidFill>
                  <a:latin typeface="Calibri" panose="020F0502020204030204" pitchFamily="34" charset="0"/>
                </a:rPr>
                <a:t>企業による人権尊重への取組の進め方</a:t>
              </a:r>
            </a:p>
            <a:p>
              <a:pPr>
                <a:spcBef>
                  <a:spcPts val="0"/>
                </a:spcBef>
                <a:spcAft>
                  <a:spcPts val="0"/>
                </a:spcAft>
              </a:pPr>
              <a:r>
                <a:rPr lang="ja-JP" altLang="en-US" sz="1400" dirty="0">
                  <a:solidFill>
                    <a:schemeClr val="bg1"/>
                  </a:solidFill>
                  <a:latin typeface="Calibri" panose="020F0502020204030204" pitchFamily="34" charset="0"/>
                </a:rPr>
                <a:t>企業が行うべき人権尊重への取組の全体像と具体的なプロセス</a:t>
              </a:r>
            </a:p>
          </p:txBody>
        </p:sp>
      </p:grpSp>
      <p:sp>
        <p:nvSpPr>
          <p:cNvPr id="33" name="テキスト プレースホルダー 5"/>
          <p:cNvSpPr txBox="1">
            <a:spLocks/>
          </p:cNvSpPr>
          <p:nvPr/>
        </p:nvSpPr>
        <p:spPr bwMode="gray">
          <a:xfrm>
            <a:off x="634979" y="1091669"/>
            <a:ext cx="8636041" cy="450837"/>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sz="1800" b="0" dirty="0">
                <a:solidFill>
                  <a:schemeClr val="tx1"/>
                </a:solidFill>
                <a:latin typeface="Calibri" panose="020F0502020204030204" pitchFamily="34" charset="0"/>
              </a:rPr>
              <a:t>本研修の全体像</a:t>
            </a:r>
          </a:p>
        </p:txBody>
      </p:sp>
    </p:spTree>
    <p:extLst>
      <p:ext uri="{BB962C8B-B14F-4D97-AF65-F5344CB8AC3E}">
        <p14:creationId xmlns:p14="http://schemas.microsoft.com/office/powerpoint/2010/main" val="26151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4562AF9-4318-9346-B7F7-37B3725F40E0}"/>
              </a:ext>
            </a:extLst>
          </p:cNvPr>
          <p:cNvSpPr/>
          <p:nvPr/>
        </p:nvSpPr>
        <p:spPr bwMode="gray">
          <a:xfrm>
            <a:off x="5463671" y="2705349"/>
            <a:ext cx="4136930" cy="699743"/>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latin typeface="Calibri" panose="020F0502020204030204" pitchFamily="34" charset="0"/>
                <a:cs typeface="Calibri" panose="020F0502020204030204" pitchFamily="34" charset="0"/>
              </a:rPr>
              <a:t>男女間で賃金等の待遇に格差が生じている</a:t>
            </a:r>
            <a:endParaRPr lang="en-US" altLang="ja-JP" sz="1400" dirty="0">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dirty="0">
                <a:latin typeface="Calibri" panose="020F0502020204030204" pitchFamily="34" charset="0"/>
                <a:cs typeface="Calibri" panose="020F0502020204030204" pitchFamily="34" charset="0"/>
              </a:rPr>
              <a:t>性的指向やジェンダーアイデンティティを理由に内定取消し、解雇等を行う</a:t>
            </a:r>
          </a:p>
        </p:txBody>
      </p:sp>
      <p:sp>
        <p:nvSpPr>
          <p:cNvPr id="31" name="正方形/長方形 30">
            <a:extLst>
              <a:ext uri="{FF2B5EF4-FFF2-40B4-BE49-F238E27FC236}">
                <a16:creationId xmlns:a16="http://schemas.microsoft.com/office/drawing/2014/main" id="{42E03B4F-A1CA-7046-8D6E-37AEBCF618DB}"/>
              </a:ext>
            </a:extLst>
          </p:cNvPr>
          <p:cNvSpPr/>
          <p:nvPr/>
        </p:nvSpPr>
        <p:spPr bwMode="gray">
          <a:xfrm>
            <a:off x="5401646" y="5384238"/>
            <a:ext cx="4260980" cy="5565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企業</a:t>
            </a:r>
            <a:r>
              <a:rPr lang="ja-JP" altLang="en-US" sz="1400" dirty="0">
                <a:solidFill>
                  <a:prstClr val="black"/>
                </a:solidFill>
                <a:latin typeface="Calibri" panose="020F0502020204030204" pitchFamily="34" charset="0"/>
                <a:cs typeface="Calibri" panose="020F0502020204030204" pitchFamily="34" charset="0"/>
              </a:rPr>
              <a:t>活動により水資源が汚染され、地域</a:t>
            </a:r>
            <a:r>
              <a:rPr lang="ja-JP" altLang="en-US" sz="1400">
                <a:solidFill>
                  <a:prstClr val="black"/>
                </a:solidFill>
                <a:latin typeface="Calibri" panose="020F0502020204030204" pitchFamily="34" charset="0"/>
                <a:cs typeface="Calibri" panose="020F0502020204030204" pitchFamily="34" charset="0"/>
              </a:rPr>
              <a:t>住民が</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清潔</a:t>
            </a:r>
            <a:r>
              <a:rPr lang="ja-JP" altLang="en-US" sz="1400" dirty="0">
                <a:solidFill>
                  <a:prstClr val="black"/>
                </a:solidFill>
                <a:latin typeface="Calibri" panose="020F0502020204030204" pitchFamily="34" charset="0"/>
                <a:cs typeface="Calibri" panose="020F0502020204030204" pitchFamily="34" charset="0"/>
              </a:rPr>
              <a:t>な飲料水を入手することが困難</a:t>
            </a:r>
            <a:r>
              <a:rPr lang="ja-JP" altLang="en-US" sz="1400">
                <a:solidFill>
                  <a:prstClr val="black"/>
                </a:solidFill>
                <a:latin typeface="Calibri" panose="020F0502020204030204" pitchFamily="34" charset="0"/>
                <a:cs typeface="Calibri" panose="020F0502020204030204" pitchFamily="34" charset="0"/>
              </a:rPr>
              <a:t>となる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145B4CAA-0C0C-2346-B9D6-51432C3F51C4}"/>
              </a:ext>
            </a:extLst>
          </p:cNvPr>
          <p:cNvSpPr/>
          <p:nvPr/>
        </p:nvSpPr>
        <p:spPr bwMode="gray">
          <a:xfrm>
            <a:off x="809763" y="5343106"/>
            <a:ext cx="3911340" cy="51813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en-US" altLang="ja-JP" sz="1400" dirty="0">
                <a:solidFill>
                  <a:prstClr val="black"/>
                </a:solidFill>
                <a:latin typeface="Calibri" panose="020F0502020204030204" pitchFamily="34" charset="0"/>
                <a:cs typeface="Calibri" panose="020F0502020204030204" pitchFamily="34" charset="0"/>
              </a:rPr>
              <a:t>NGO</a:t>
            </a:r>
            <a:r>
              <a:rPr lang="ja-JP" altLang="en-US" sz="1400" dirty="0">
                <a:solidFill>
                  <a:prstClr val="black"/>
                </a:solidFill>
                <a:latin typeface="Calibri" panose="020F0502020204030204" pitchFamily="34" charset="0"/>
                <a:cs typeface="Calibri" panose="020F0502020204030204" pitchFamily="34" charset="0"/>
              </a:rPr>
              <a:t>やジャーナリストによる自社に対する批判的な発言を妨害する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BBE3F3B1-E0D8-2D46-ABAB-6712EBC73D62}"/>
              </a:ext>
            </a:extLst>
          </p:cNvPr>
          <p:cNvSpPr>
            <a:spLocks noGrp="1"/>
          </p:cNvSpPr>
          <p:nvPr>
            <p:ph type="sldNum" sz="quarter" idx="11"/>
          </p:nvPr>
        </p:nvSpPr>
        <p:spPr/>
        <p:txBody>
          <a:bodyPr/>
          <a:lstStyle/>
          <a:p>
            <a:fld id="{AA5FCFE5-FE56-4EF1-80A8-07776887C2A1}" type="slidenum">
              <a:rPr lang="ja-JP" altLang="en-US" smtClean="0"/>
              <a:pPr/>
              <a:t>20</a:t>
            </a:fld>
            <a:endParaRPr lang="ja-JP" altLang="en-US" dirty="0"/>
          </a:p>
        </p:txBody>
      </p:sp>
      <p:sp>
        <p:nvSpPr>
          <p:cNvPr id="13" name="正方形/長方形 12">
            <a:extLst>
              <a:ext uri="{FF2B5EF4-FFF2-40B4-BE49-F238E27FC236}">
                <a16:creationId xmlns:a16="http://schemas.microsoft.com/office/drawing/2014/main" id="{65A08A67-2F13-8142-BDF9-99D7E1C12460}"/>
              </a:ext>
            </a:extLst>
          </p:cNvPr>
          <p:cNvSpPr/>
          <p:nvPr/>
        </p:nvSpPr>
        <p:spPr bwMode="gray">
          <a:xfrm>
            <a:off x="305399" y="1645159"/>
            <a:ext cx="4372585" cy="98902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人種、民族、性別、言語、宗教等、遂行すべき業務と</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何ら関係のない属性を理由に、特定個人を事実上、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従属的又は不利な立場に置くこと</a:t>
            </a:r>
          </a:p>
        </p:txBody>
      </p:sp>
      <p:sp>
        <p:nvSpPr>
          <p:cNvPr id="14" name="正方形/長方形 13">
            <a:extLst>
              <a:ext uri="{FF2B5EF4-FFF2-40B4-BE49-F238E27FC236}">
                <a16:creationId xmlns:a16="http://schemas.microsoft.com/office/drawing/2014/main" id="{7440DD2F-4CF5-6047-B6A0-A633F1904B61}"/>
              </a:ext>
            </a:extLst>
          </p:cNvPr>
          <p:cNvSpPr/>
          <p:nvPr/>
        </p:nvSpPr>
        <p:spPr bwMode="gray">
          <a:xfrm>
            <a:off x="739981" y="2728859"/>
            <a:ext cx="3798158" cy="456259"/>
          </a:xfrm>
          <a:prstGeom prst="rect">
            <a:avLst/>
          </a:prstGeom>
          <a:solidFill>
            <a:schemeClr val="bg1"/>
          </a:solidFill>
          <a:ln w="19050" algn="ctr">
            <a:noFill/>
            <a:miter lim="800000"/>
            <a:headEnd/>
            <a:tailEnd/>
          </a:ln>
        </p:spPr>
        <p:txBody>
          <a:bodyPr wrap="square" lIns="36000" tIns="36000" rIns="36000" bIns="36000" rtlCol="0" anchor="t"/>
          <a:lstStyle/>
          <a:p>
            <a:pPr marL="274638" lvl="1" indent="-176213">
              <a:buFont typeface="Arial" panose="020B0604020202020204" pitchFamily="34" charset="0"/>
              <a:buChar char="•"/>
            </a:pPr>
            <a:r>
              <a:rPr lang="ja-JP" altLang="en-US" sz="1400"/>
              <a:t>採用の基準を満たす人の中から、性別や年齢、国籍等を基準として採用する</a:t>
            </a:r>
            <a:endParaRPr lang="ja-JP" altLang="ja-JP" sz="1400" dirty="0"/>
          </a:p>
        </p:txBody>
      </p:sp>
      <p:sp>
        <p:nvSpPr>
          <p:cNvPr id="20" name="正方形/長方形 19">
            <a:extLst>
              <a:ext uri="{FF2B5EF4-FFF2-40B4-BE49-F238E27FC236}">
                <a16:creationId xmlns:a16="http://schemas.microsoft.com/office/drawing/2014/main" id="{2344A81B-D0B9-894C-B822-BCB460177FD4}"/>
              </a:ext>
            </a:extLst>
          </p:cNvPr>
          <p:cNvSpPr/>
          <p:nvPr/>
        </p:nvSpPr>
        <p:spPr bwMode="gray">
          <a:xfrm>
            <a:off x="5008064" y="1655238"/>
            <a:ext cx="4372585" cy="978948"/>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ジェンダー（社会的・文化的に形成された性別）に基づき、</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就職機会や賃金、労働環境などの待遇において</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差別又は不当な扱いを受けること</a:t>
            </a:r>
          </a:p>
        </p:txBody>
      </p:sp>
      <p:sp>
        <p:nvSpPr>
          <p:cNvPr id="24" name="正方形/長方形 23">
            <a:extLst>
              <a:ext uri="{FF2B5EF4-FFF2-40B4-BE49-F238E27FC236}">
                <a16:creationId xmlns:a16="http://schemas.microsoft.com/office/drawing/2014/main" id="{2C513A04-3437-7747-97DB-22C60F38ACF4}"/>
              </a:ext>
            </a:extLst>
          </p:cNvPr>
          <p:cNvSpPr/>
          <p:nvPr/>
        </p:nvSpPr>
        <p:spPr bwMode="gray">
          <a:xfrm>
            <a:off x="348633" y="4454540"/>
            <a:ext cx="4372470" cy="77891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外部から干渉されることなく意見を持ち、</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求め、受け取り、伝える権利を妨げること</a:t>
            </a:r>
          </a:p>
        </p:txBody>
      </p:sp>
      <p:sp>
        <p:nvSpPr>
          <p:cNvPr id="29" name="正方形/長方形 28">
            <a:extLst>
              <a:ext uri="{FF2B5EF4-FFF2-40B4-BE49-F238E27FC236}">
                <a16:creationId xmlns:a16="http://schemas.microsoft.com/office/drawing/2014/main" id="{267D5479-5544-9F43-834F-10834394C583}"/>
              </a:ext>
            </a:extLst>
          </p:cNvPr>
          <p:cNvSpPr/>
          <p:nvPr/>
        </p:nvSpPr>
        <p:spPr bwMode="gray">
          <a:xfrm>
            <a:off x="5008064" y="4459973"/>
            <a:ext cx="4372470" cy="7898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企業活動により、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先住民や地域住民</a:t>
            </a:r>
            <a:r>
              <a:rPr lang="ja-JP" altLang="en-US" sz="1400" dirty="0">
                <a:solidFill>
                  <a:prstClr val="black"/>
                </a:solidFill>
                <a:latin typeface="Calibri" panose="020F0502020204030204" pitchFamily="34" charset="0"/>
                <a:cs typeface="Calibri" panose="020F0502020204030204" pitchFamily="34" charset="0"/>
              </a:rPr>
              <a:t>のあらゆる人権を侵害すること</a:t>
            </a:r>
          </a:p>
        </p:txBody>
      </p:sp>
      <p:sp>
        <p:nvSpPr>
          <p:cNvPr id="33" name="タイトル 7">
            <a:extLst>
              <a:ext uri="{FF2B5EF4-FFF2-40B4-BE49-F238E27FC236}">
                <a16:creationId xmlns:a16="http://schemas.microsoft.com/office/drawing/2014/main" id="{FE63D09A-D54D-2D45-B85E-B2833C14E141}"/>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5/7</a:t>
            </a:r>
            <a:r>
              <a:rPr lang="ja-JP" altLang="en-US" b="0" dirty="0">
                <a:latin typeface="Calibri" panose="020F0502020204030204" pitchFamily="34" charset="0"/>
              </a:rPr>
              <a:t>）</a:t>
            </a:r>
          </a:p>
        </p:txBody>
      </p:sp>
      <p:cxnSp>
        <p:nvCxnSpPr>
          <p:cNvPr id="34" name="直線コネクタ 33">
            <a:extLst>
              <a:ext uri="{FF2B5EF4-FFF2-40B4-BE49-F238E27FC236}">
                <a16:creationId xmlns:a16="http://schemas.microsoft.com/office/drawing/2014/main" id="{274E7DEB-530E-0141-9547-144CBAFADB5A}"/>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楕円 204">
            <a:extLst>
              <a:ext uri="{FF2B5EF4-FFF2-40B4-BE49-F238E27FC236}">
                <a16:creationId xmlns:a16="http://schemas.microsoft.com/office/drawing/2014/main" id="{32851C4B-0021-4246-9C22-234F6ADB5F82}"/>
              </a:ext>
            </a:extLst>
          </p:cNvPr>
          <p:cNvSpPr>
            <a:spLocks noChangeAspect="1"/>
          </p:cNvSpPr>
          <p:nvPr/>
        </p:nvSpPr>
        <p:spPr bwMode="gray">
          <a:xfrm>
            <a:off x="337570" y="270534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0" name="テキスト ボックス 29">
            <a:extLst>
              <a:ext uri="{FF2B5EF4-FFF2-40B4-BE49-F238E27FC236}">
                <a16:creationId xmlns:a16="http://schemas.microsoft.com/office/drawing/2014/main" id="{0289D818-076F-1342-A790-8C7F765C4867}"/>
              </a:ext>
            </a:extLst>
          </p:cNvPr>
          <p:cNvSpPr txBox="1"/>
          <p:nvPr/>
        </p:nvSpPr>
        <p:spPr>
          <a:xfrm>
            <a:off x="9137658" y="2352501"/>
            <a:ext cx="462943"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a:latin typeface="+mn-lt"/>
              </a:rPr>
              <a:t>等</a:t>
            </a:r>
            <a:endParaRPr kumimoji="1" lang="ja-JP" altLang="en-US" sz="1200" baseline="0" dirty="0">
              <a:latin typeface="+mn-lt"/>
            </a:endParaRPr>
          </a:p>
        </p:txBody>
      </p:sp>
      <p:sp>
        <p:nvSpPr>
          <p:cNvPr id="47" name="楕円 204">
            <a:extLst>
              <a:ext uri="{FF2B5EF4-FFF2-40B4-BE49-F238E27FC236}">
                <a16:creationId xmlns:a16="http://schemas.microsoft.com/office/drawing/2014/main" id="{992C9009-07EA-574D-B6C7-1C7D0679A17E}"/>
              </a:ext>
            </a:extLst>
          </p:cNvPr>
          <p:cNvSpPr>
            <a:spLocks noChangeAspect="1"/>
          </p:cNvSpPr>
          <p:nvPr/>
        </p:nvSpPr>
        <p:spPr bwMode="gray">
          <a:xfrm>
            <a:off x="337570" y="5349075"/>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8" name="楕円 204">
            <a:extLst>
              <a:ext uri="{FF2B5EF4-FFF2-40B4-BE49-F238E27FC236}">
                <a16:creationId xmlns:a16="http://schemas.microsoft.com/office/drawing/2014/main" id="{30C6C769-9BCF-3544-971B-84F7815097E3}"/>
              </a:ext>
            </a:extLst>
          </p:cNvPr>
          <p:cNvSpPr>
            <a:spLocks noChangeAspect="1"/>
          </p:cNvSpPr>
          <p:nvPr/>
        </p:nvSpPr>
        <p:spPr bwMode="gray">
          <a:xfrm>
            <a:off x="5008064" y="5343106"/>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49" name="楕円 204">
            <a:extLst>
              <a:ext uri="{FF2B5EF4-FFF2-40B4-BE49-F238E27FC236}">
                <a16:creationId xmlns:a16="http://schemas.microsoft.com/office/drawing/2014/main" id="{777853C4-5CCB-924F-AE47-73F289750251}"/>
              </a:ext>
            </a:extLst>
          </p:cNvPr>
          <p:cNvSpPr>
            <a:spLocks noChangeAspect="1"/>
          </p:cNvSpPr>
          <p:nvPr/>
        </p:nvSpPr>
        <p:spPr bwMode="gray">
          <a:xfrm>
            <a:off x="5050790" y="271411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2" name="角丸四角形 1">
            <a:extLst>
              <a:ext uri="{FF2B5EF4-FFF2-40B4-BE49-F238E27FC236}">
                <a16:creationId xmlns:a16="http://schemas.microsoft.com/office/drawing/2014/main" id="{3F90E239-9E31-A86A-60D6-C6EDFDC72645}"/>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7" name="図 6">
            <a:extLst>
              <a:ext uri="{FF2B5EF4-FFF2-40B4-BE49-F238E27FC236}">
                <a16:creationId xmlns:a16="http://schemas.microsoft.com/office/drawing/2014/main" id="{4D5D977A-2F90-8A3A-C02E-1D5610E25463}"/>
              </a:ext>
            </a:extLst>
          </p:cNvPr>
          <p:cNvPicPr>
            <a:picLocks noChangeAspect="1"/>
          </p:cNvPicPr>
          <p:nvPr/>
        </p:nvPicPr>
        <p:blipFill>
          <a:blip r:embed="rId2"/>
          <a:stretch>
            <a:fillRect/>
          </a:stretch>
        </p:blipFill>
        <p:spPr>
          <a:xfrm>
            <a:off x="305399" y="760505"/>
            <a:ext cx="4372585" cy="828791"/>
          </a:xfrm>
          <a:prstGeom prst="rect">
            <a:avLst/>
          </a:prstGeom>
        </p:spPr>
      </p:pic>
      <p:pic>
        <p:nvPicPr>
          <p:cNvPr id="9" name="図 8">
            <a:extLst>
              <a:ext uri="{FF2B5EF4-FFF2-40B4-BE49-F238E27FC236}">
                <a16:creationId xmlns:a16="http://schemas.microsoft.com/office/drawing/2014/main" id="{CEEDA14A-CA9A-09BE-5164-BECF3DA4A218}"/>
              </a:ext>
            </a:extLst>
          </p:cNvPr>
          <p:cNvPicPr>
            <a:picLocks noChangeAspect="1"/>
          </p:cNvPicPr>
          <p:nvPr/>
        </p:nvPicPr>
        <p:blipFill>
          <a:blip r:embed="rId3"/>
          <a:stretch>
            <a:fillRect/>
          </a:stretch>
        </p:blipFill>
        <p:spPr>
          <a:xfrm>
            <a:off x="5008065" y="737980"/>
            <a:ext cx="4372585" cy="847843"/>
          </a:xfrm>
          <a:prstGeom prst="rect">
            <a:avLst/>
          </a:prstGeom>
        </p:spPr>
      </p:pic>
      <p:pic>
        <p:nvPicPr>
          <p:cNvPr id="11" name="図 10">
            <a:extLst>
              <a:ext uri="{FF2B5EF4-FFF2-40B4-BE49-F238E27FC236}">
                <a16:creationId xmlns:a16="http://schemas.microsoft.com/office/drawing/2014/main" id="{6531DE16-4801-704D-838C-4341E395B2B1}"/>
              </a:ext>
            </a:extLst>
          </p:cNvPr>
          <p:cNvPicPr>
            <a:picLocks noChangeAspect="1"/>
          </p:cNvPicPr>
          <p:nvPr/>
        </p:nvPicPr>
        <p:blipFill>
          <a:blip r:embed="rId4"/>
          <a:stretch>
            <a:fillRect/>
          </a:stretch>
        </p:blipFill>
        <p:spPr>
          <a:xfrm>
            <a:off x="374730" y="3555722"/>
            <a:ext cx="4372585" cy="828791"/>
          </a:xfrm>
          <a:prstGeom prst="rect">
            <a:avLst/>
          </a:prstGeom>
        </p:spPr>
      </p:pic>
      <p:pic>
        <p:nvPicPr>
          <p:cNvPr id="15" name="図 14">
            <a:extLst>
              <a:ext uri="{FF2B5EF4-FFF2-40B4-BE49-F238E27FC236}">
                <a16:creationId xmlns:a16="http://schemas.microsoft.com/office/drawing/2014/main" id="{0F3E6FFB-0012-837E-2227-A092F3C19975}"/>
              </a:ext>
            </a:extLst>
          </p:cNvPr>
          <p:cNvPicPr>
            <a:picLocks noChangeAspect="1"/>
          </p:cNvPicPr>
          <p:nvPr/>
        </p:nvPicPr>
        <p:blipFill>
          <a:blip r:embed="rId5"/>
          <a:stretch>
            <a:fillRect/>
          </a:stretch>
        </p:blipFill>
        <p:spPr>
          <a:xfrm>
            <a:off x="5008064" y="3582659"/>
            <a:ext cx="4372585" cy="828791"/>
          </a:xfrm>
          <a:prstGeom prst="rect">
            <a:avLst/>
          </a:prstGeom>
        </p:spPr>
      </p:pic>
    </p:spTree>
    <p:extLst>
      <p:ext uri="{BB962C8B-B14F-4D97-AF65-F5344CB8AC3E}">
        <p14:creationId xmlns:p14="http://schemas.microsoft.com/office/powerpoint/2010/main" val="326448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706D9AD-DD66-064D-8C37-82D77D4AE4CF}"/>
              </a:ext>
            </a:extLst>
          </p:cNvPr>
          <p:cNvSpPr/>
          <p:nvPr/>
        </p:nvSpPr>
        <p:spPr bwMode="gray">
          <a:xfrm>
            <a:off x="797839" y="2585621"/>
            <a:ext cx="3972966" cy="593591"/>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産業事故により、周辺環境を破壊し、地域住民への健康被害・生計への悪影響等を生じさせる</a:t>
            </a:r>
          </a:p>
        </p:txBody>
      </p:sp>
      <p:sp>
        <p:nvSpPr>
          <p:cNvPr id="3" name="スライド番号プレースホルダー 2">
            <a:extLst>
              <a:ext uri="{FF2B5EF4-FFF2-40B4-BE49-F238E27FC236}">
                <a16:creationId xmlns:a16="http://schemas.microsoft.com/office/drawing/2014/main" id="{E706D5CE-3698-154B-B37D-1B3B897ED288}"/>
              </a:ext>
            </a:extLst>
          </p:cNvPr>
          <p:cNvSpPr>
            <a:spLocks noGrp="1"/>
          </p:cNvSpPr>
          <p:nvPr>
            <p:ph type="sldNum" sz="quarter" idx="11"/>
          </p:nvPr>
        </p:nvSpPr>
        <p:spPr/>
        <p:txBody>
          <a:bodyPr/>
          <a:lstStyle/>
          <a:p>
            <a:fld id="{AA5FCFE5-FE56-4EF1-80A8-07776887C2A1}" type="slidenum">
              <a:rPr lang="ja-JP" altLang="en-US" smtClean="0"/>
              <a:pPr/>
              <a:t>21</a:t>
            </a:fld>
            <a:endParaRPr lang="ja-JP" altLang="en-US" dirty="0"/>
          </a:p>
        </p:txBody>
      </p:sp>
      <p:sp>
        <p:nvSpPr>
          <p:cNvPr id="13" name="正方形/長方形 12">
            <a:extLst>
              <a:ext uri="{FF2B5EF4-FFF2-40B4-BE49-F238E27FC236}">
                <a16:creationId xmlns:a16="http://schemas.microsoft.com/office/drawing/2014/main" id="{3E4B77F6-22BE-9F46-BC5B-B5E464761FBA}"/>
              </a:ext>
            </a:extLst>
          </p:cNvPr>
          <p:cNvSpPr/>
          <p:nvPr/>
        </p:nvSpPr>
        <p:spPr bwMode="gray">
          <a:xfrm>
            <a:off x="439331" y="1744386"/>
            <a:ext cx="4334268" cy="79879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事業活動において環境を破壊し、地域住民の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「良い環境を享受し健康で快適な環境の保全を</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求める権利」を侵害すること</a:t>
            </a:r>
          </a:p>
        </p:txBody>
      </p:sp>
      <p:sp>
        <p:nvSpPr>
          <p:cNvPr id="16" name="正方形/長方形 15">
            <a:extLst>
              <a:ext uri="{FF2B5EF4-FFF2-40B4-BE49-F238E27FC236}">
                <a16:creationId xmlns:a16="http://schemas.microsoft.com/office/drawing/2014/main" id="{3C90E43E-7E2E-0F41-99B1-58C8F419244D}"/>
              </a:ext>
            </a:extLst>
          </p:cNvPr>
          <p:cNvSpPr/>
          <p:nvPr/>
        </p:nvSpPr>
        <p:spPr bwMode="gray">
          <a:xfrm>
            <a:off x="5176865" y="1763321"/>
            <a:ext cx="4334883" cy="79879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個人や企業等に属する</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知的財産権（著作権や特許権等）</a:t>
            </a:r>
            <a:r>
              <a:rPr lang="ja-JP" altLang="en-US" sz="1400" dirty="0">
                <a:solidFill>
                  <a:prstClr val="black"/>
                </a:solidFill>
                <a:latin typeface="Calibri" panose="020F0502020204030204" pitchFamily="34" charset="0"/>
                <a:cs typeface="Calibri" panose="020F0502020204030204" pitchFamily="34" charset="0"/>
              </a:rPr>
              <a:t>を侵害すること</a:t>
            </a:r>
          </a:p>
        </p:txBody>
      </p:sp>
      <p:sp>
        <p:nvSpPr>
          <p:cNvPr id="23" name="正方形/長方形 22">
            <a:extLst>
              <a:ext uri="{FF2B5EF4-FFF2-40B4-BE49-F238E27FC236}">
                <a16:creationId xmlns:a16="http://schemas.microsoft.com/office/drawing/2014/main" id="{1BBCCD02-3979-174A-907B-1C10759C22BD}"/>
              </a:ext>
            </a:extLst>
          </p:cNvPr>
          <p:cNvSpPr/>
          <p:nvPr/>
        </p:nvSpPr>
        <p:spPr bwMode="gray">
          <a:xfrm>
            <a:off x="439331" y="4252576"/>
            <a:ext cx="4311936" cy="123375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事業を行う中で、不正、違法、又は背任に</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当たる行為を引き出す誘因として、</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贈与その他の利益を供与又は受領すること、</a:t>
            </a:r>
            <a:endParaRPr lang="en-US" altLang="ja-JP" sz="1400" u="sng"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又は</a:t>
            </a:r>
            <a:endParaRPr lang="en-US" altLang="ja-JP" sz="1400" u="sng" dirty="0">
              <a:latin typeface="Calibri" panose="020F0502020204030204" pitchFamily="34" charset="0"/>
              <a:cs typeface="Calibri" panose="020F0502020204030204" pitchFamily="34" charset="0"/>
            </a:endParaRPr>
          </a:p>
          <a:p>
            <a:pPr lvl="0" algn="ctr">
              <a:lnSpc>
                <a:spcPts val="1800"/>
              </a:lnSpc>
              <a:defRPr/>
            </a:pPr>
            <a:r>
              <a:rPr lang="ja-JP" altLang="en-US" sz="1400" u="sng" dirty="0">
                <a:latin typeface="Calibri" panose="020F0502020204030204" pitchFamily="34" charset="0"/>
                <a:cs typeface="Calibri" panose="020F0502020204030204" pitchFamily="34" charset="0"/>
              </a:rPr>
              <a:t>受託した権力を個人の利益のために用いること</a:t>
            </a:r>
            <a:endParaRPr lang="ja-JP" altLang="en-US" sz="1400" dirty="0">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A45354E7-B72E-D242-8584-0F663207A5CB}"/>
              </a:ext>
            </a:extLst>
          </p:cNvPr>
          <p:cNvSpPr/>
          <p:nvPr/>
        </p:nvSpPr>
        <p:spPr bwMode="gray">
          <a:xfrm>
            <a:off x="818111" y="5555078"/>
            <a:ext cx="4015888" cy="79087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環境</a:t>
            </a:r>
            <a:r>
              <a:rPr lang="ja-JP" altLang="en-US" sz="1400" dirty="0">
                <a:solidFill>
                  <a:prstClr val="black"/>
                </a:solidFill>
                <a:latin typeface="Calibri" panose="020F0502020204030204" pitchFamily="34" charset="0"/>
                <a:cs typeface="Calibri" panose="020F0502020204030204" pitchFamily="34" charset="0"/>
              </a:rPr>
              <a:t>基準を満たしていないプラントに関する許認可の獲得を目的</a:t>
            </a:r>
            <a:r>
              <a:rPr lang="ja-JP" altLang="en-US" sz="1400">
                <a:solidFill>
                  <a:prstClr val="black"/>
                </a:solidFill>
                <a:latin typeface="Calibri" panose="020F0502020204030204" pitchFamily="34" charset="0"/>
                <a:cs typeface="Calibri" panose="020F0502020204030204" pitchFamily="34" charset="0"/>
              </a:rPr>
              <a:t>として、検査</a:t>
            </a:r>
            <a:r>
              <a:rPr lang="ja-JP" altLang="en-US" sz="1400" dirty="0">
                <a:solidFill>
                  <a:prstClr val="black"/>
                </a:solidFill>
                <a:latin typeface="Calibri" panose="020F0502020204030204" pitchFamily="34" charset="0"/>
                <a:cs typeface="Calibri" panose="020F0502020204030204" pitchFamily="34" charset="0"/>
              </a:rPr>
              <a:t>機関の職員に対して金銭を</a:t>
            </a:r>
            <a:r>
              <a:rPr lang="ja-JP" altLang="en-US" sz="1400">
                <a:solidFill>
                  <a:prstClr val="black"/>
                </a:solidFill>
                <a:latin typeface="Calibri" panose="020F0502020204030204" pitchFamily="34" charset="0"/>
                <a:cs typeface="Calibri" panose="020F0502020204030204" pitchFamily="34" charset="0"/>
              </a:rPr>
              <a:t>提供する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F07E981B-731F-A348-B5A9-338D4936979B}"/>
              </a:ext>
            </a:extLst>
          </p:cNvPr>
          <p:cNvSpPr/>
          <p:nvPr/>
        </p:nvSpPr>
        <p:spPr bwMode="gray">
          <a:xfrm>
            <a:off x="5509916" y="2601915"/>
            <a:ext cx="4038100" cy="53300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個人</a:t>
            </a:r>
            <a:r>
              <a:rPr lang="ja-JP" altLang="en-US" sz="1400" dirty="0">
                <a:solidFill>
                  <a:prstClr val="black"/>
                </a:solidFill>
                <a:latin typeface="Calibri" panose="020F0502020204030204" pitchFamily="34" charset="0"/>
                <a:cs typeface="Calibri" panose="020F0502020204030204" pitchFamily="34" charset="0"/>
              </a:rPr>
              <a:t>がインターネットに公開しているデザインを企業が公開資料に無許可で</a:t>
            </a:r>
            <a:r>
              <a:rPr lang="ja-JP" altLang="en-US" sz="1400">
                <a:solidFill>
                  <a:prstClr val="black"/>
                </a:solidFill>
                <a:latin typeface="Calibri" panose="020F0502020204030204" pitchFamily="34" charset="0"/>
                <a:cs typeface="Calibri" panose="020F0502020204030204" pitchFamily="34" charset="0"/>
              </a:rPr>
              <a:t>使用する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8" name="正方形/長方形 27">
            <a:extLst>
              <a:ext uri="{FF2B5EF4-FFF2-40B4-BE49-F238E27FC236}">
                <a16:creationId xmlns:a16="http://schemas.microsoft.com/office/drawing/2014/main" id="{5FDFC3CB-0CD2-9B4B-A42F-88E59ECC453B}"/>
              </a:ext>
            </a:extLst>
          </p:cNvPr>
          <p:cNvSpPr/>
          <p:nvPr/>
        </p:nvSpPr>
        <p:spPr bwMode="gray">
          <a:xfrm>
            <a:off x="5148616" y="4252576"/>
            <a:ext cx="4368161" cy="1205270"/>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企業の</a:t>
            </a:r>
            <a:r>
              <a:rPr lang="ja-JP" altLang="en-US" sz="1400" u="sng" dirty="0">
                <a:solidFill>
                  <a:prstClr val="black"/>
                </a:solidFill>
                <a:latin typeface="Calibri" panose="020F0502020204030204" pitchFamily="34" charset="0"/>
                <a:cs typeface="Calibri" panose="020F0502020204030204" pitchFamily="34" charset="0"/>
              </a:rPr>
              <a:t>サプライチェーン上で人権侵害が発生</a:t>
            </a:r>
            <a:r>
              <a:rPr lang="ja-JP" altLang="en-US" sz="1400" dirty="0">
                <a:solidFill>
                  <a:prstClr val="black"/>
                </a:solidFill>
                <a:latin typeface="Calibri" panose="020F0502020204030204" pitchFamily="34" charset="0"/>
                <a:cs typeface="Calibri" panose="020F0502020204030204" pitchFamily="34" charset="0"/>
              </a:rPr>
              <a:t>すること</a:t>
            </a:r>
          </a:p>
        </p:txBody>
      </p:sp>
      <p:sp>
        <p:nvSpPr>
          <p:cNvPr id="29" name="正方形/長方形 28">
            <a:extLst>
              <a:ext uri="{FF2B5EF4-FFF2-40B4-BE49-F238E27FC236}">
                <a16:creationId xmlns:a16="http://schemas.microsoft.com/office/drawing/2014/main" id="{E81EA23B-3B1A-A349-89CD-8F660E77785C}"/>
              </a:ext>
            </a:extLst>
          </p:cNvPr>
          <p:cNvSpPr/>
          <p:nvPr/>
        </p:nvSpPr>
        <p:spPr bwMode="gray">
          <a:xfrm>
            <a:off x="5541688" y="5554935"/>
            <a:ext cx="4040324" cy="78887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自社の原料の調達先の工場において、労働者が劣悪な環境での労働を強いられる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1" name="タイトル 7">
            <a:extLst>
              <a:ext uri="{FF2B5EF4-FFF2-40B4-BE49-F238E27FC236}">
                <a16:creationId xmlns:a16="http://schemas.microsoft.com/office/drawing/2014/main" id="{3EA4470F-D356-3B43-918B-E59C99D9BD3E}"/>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6/7</a:t>
            </a:r>
            <a:r>
              <a:rPr lang="ja-JP" altLang="en-US" b="0" dirty="0">
                <a:latin typeface="Calibri" panose="020F0502020204030204" pitchFamily="34" charset="0"/>
              </a:rPr>
              <a:t>）</a:t>
            </a:r>
          </a:p>
        </p:txBody>
      </p:sp>
      <p:cxnSp>
        <p:nvCxnSpPr>
          <p:cNvPr id="32" name="直線コネクタ 31">
            <a:extLst>
              <a:ext uri="{FF2B5EF4-FFF2-40B4-BE49-F238E27FC236}">
                <a16:creationId xmlns:a16="http://schemas.microsoft.com/office/drawing/2014/main" id="{9A7076AD-6D66-A642-89D5-37395A49117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F13F6DBF-E49A-CB46-B457-DC91B8F8A788}"/>
              </a:ext>
            </a:extLst>
          </p:cNvPr>
          <p:cNvSpPr txBox="1"/>
          <p:nvPr/>
        </p:nvSpPr>
        <p:spPr>
          <a:xfrm>
            <a:off x="4258586" y="2284359"/>
            <a:ext cx="462943"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a:latin typeface="+mn-lt"/>
              </a:rPr>
              <a:t>等</a:t>
            </a:r>
            <a:endParaRPr kumimoji="1" lang="ja-JP" altLang="en-US" sz="1200" baseline="0" dirty="0">
              <a:latin typeface="+mn-lt"/>
            </a:endParaRPr>
          </a:p>
        </p:txBody>
      </p:sp>
      <p:sp>
        <p:nvSpPr>
          <p:cNvPr id="42" name="楕円 204">
            <a:extLst>
              <a:ext uri="{FF2B5EF4-FFF2-40B4-BE49-F238E27FC236}">
                <a16:creationId xmlns:a16="http://schemas.microsoft.com/office/drawing/2014/main" id="{082BB940-880F-334D-B0FB-3A6CC56F8D93}"/>
              </a:ext>
            </a:extLst>
          </p:cNvPr>
          <p:cNvSpPr>
            <a:spLocks noChangeAspect="1"/>
          </p:cNvSpPr>
          <p:nvPr/>
        </p:nvSpPr>
        <p:spPr bwMode="gray">
          <a:xfrm>
            <a:off x="471264" y="265420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3" name="楕円 204">
            <a:extLst>
              <a:ext uri="{FF2B5EF4-FFF2-40B4-BE49-F238E27FC236}">
                <a16:creationId xmlns:a16="http://schemas.microsoft.com/office/drawing/2014/main" id="{442364BD-36B1-FA41-BF5F-C63A7495628F}"/>
              </a:ext>
            </a:extLst>
          </p:cNvPr>
          <p:cNvSpPr>
            <a:spLocks noChangeAspect="1"/>
          </p:cNvSpPr>
          <p:nvPr/>
        </p:nvSpPr>
        <p:spPr bwMode="gray">
          <a:xfrm>
            <a:off x="5176865" y="264028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44" name="楕円 204">
            <a:extLst>
              <a:ext uri="{FF2B5EF4-FFF2-40B4-BE49-F238E27FC236}">
                <a16:creationId xmlns:a16="http://schemas.microsoft.com/office/drawing/2014/main" id="{C8D665AB-1235-F74A-B00E-804B14426FE5}"/>
              </a:ext>
            </a:extLst>
          </p:cNvPr>
          <p:cNvSpPr>
            <a:spLocks noChangeAspect="1"/>
          </p:cNvSpPr>
          <p:nvPr/>
        </p:nvSpPr>
        <p:spPr bwMode="gray">
          <a:xfrm>
            <a:off x="507000" y="556187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5" name="楕円 204">
            <a:extLst>
              <a:ext uri="{FF2B5EF4-FFF2-40B4-BE49-F238E27FC236}">
                <a16:creationId xmlns:a16="http://schemas.microsoft.com/office/drawing/2014/main" id="{B2076E96-7EA9-8644-9C5D-8C75BD9EA131}"/>
              </a:ext>
            </a:extLst>
          </p:cNvPr>
          <p:cNvSpPr>
            <a:spLocks noChangeAspect="1"/>
          </p:cNvSpPr>
          <p:nvPr/>
        </p:nvSpPr>
        <p:spPr bwMode="gray">
          <a:xfrm>
            <a:off x="5176865" y="556187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2" name="角丸四角形 1">
            <a:extLst>
              <a:ext uri="{FF2B5EF4-FFF2-40B4-BE49-F238E27FC236}">
                <a16:creationId xmlns:a16="http://schemas.microsoft.com/office/drawing/2014/main" id="{579BD5C7-554C-389B-FB94-A6479EF80206}"/>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pic>
        <p:nvPicPr>
          <p:cNvPr id="5" name="図 4">
            <a:extLst>
              <a:ext uri="{FF2B5EF4-FFF2-40B4-BE49-F238E27FC236}">
                <a16:creationId xmlns:a16="http://schemas.microsoft.com/office/drawing/2014/main" id="{5E27648C-AD32-BE11-2438-C1950A7F4330}"/>
              </a:ext>
            </a:extLst>
          </p:cNvPr>
          <p:cNvPicPr>
            <a:picLocks noChangeAspect="1"/>
          </p:cNvPicPr>
          <p:nvPr/>
        </p:nvPicPr>
        <p:blipFill>
          <a:blip r:embed="rId2"/>
          <a:stretch>
            <a:fillRect/>
          </a:stretch>
        </p:blipFill>
        <p:spPr>
          <a:xfrm>
            <a:off x="417000" y="850108"/>
            <a:ext cx="4363059" cy="819264"/>
          </a:xfrm>
          <a:prstGeom prst="rect">
            <a:avLst/>
          </a:prstGeom>
        </p:spPr>
      </p:pic>
      <p:pic>
        <p:nvPicPr>
          <p:cNvPr id="7" name="図 6">
            <a:extLst>
              <a:ext uri="{FF2B5EF4-FFF2-40B4-BE49-F238E27FC236}">
                <a16:creationId xmlns:a16="http://schemas.microsoft.com/office/drawing/2014/main" id="{82800544-04A9-17FC-C693-1BEA6451A073}"/>
              </a:ext>
            </a:extLst>
          </p:cNvPr>
          <p:cNvPicPr>
            <a:picLocks noChangeAspect="1"/>
          </p:cNvPicPr>
          <p:nvPr/>
        </p:nvPicPr>
        <p:blipFill>
          <a:blip r:embed="rId3"/>
          <a:stretch>
            <a:fillRect/>
          </a:stretch>
        </p:blipFill>
        <p:spPr>
          <a:xfrm>
            <a:off x="5153718" y="853378"/>
            <a:ext cx="4363059" cy="838317"/>
          </a:xfrm>
          <a:prstGeom prst="rect">
            <a:avLst/>
          </a:prstGeom>
        </p:spPr>
      </p:pic>
      <p:pic>
        <p:nvPicPr>
          <p:cNvPr id="9" name="図 8">
            <a:extLst>
              <a:ext uri="{FF2B5EF4-FFF2-40B4-BE49-F238E27FC236}">
                <a16:creationId xmlns:a16="http://schemas.microsoft.com/office/drawing/2014/main" id="{9B305DB4-2DC9-C9D5-74D3-23655056971C}"/>
              </a:ext>
            </a:extLst>
          </p:cNvPr>
          <p:cNvPicPr>
            <a:picLocks noChangeAspect="1"/>
          </p:cNvPicPr>
          <p:nvPr/>
        </p:nvPicPr>
        <p:blipFill>
          <a:blip r:embed="rId4"/>
          <a:stretch>
            <a:fillRect/>
          </a:stretch>
        </p:blipFill>
        <p:spPr>
          <a:xfrm>
            <a:off x="397947" y="3348246"/>
            <a:ext cx="4382112" cy="828791"/>
          </a:xfrm>
          <a:prstGeom prst="rect">
            <a:avLst/>
          </a:prstGeom>
        </p:spPr>
      </p:pic>
      <p:pic>
        <p:nvPicPr>
          <p:cNvPr id="11" name="図 10">
            <a:extLst>
              <a:ext uri="{FF2B5EF4-FFF2-40B4-BE49-F238E27FC236}">
                <a16:creationId xmlns:a16="http://schemas.microsoft.com/office/drawing/2014/main" id="{2FC9F7A5-692A-EA4B-B7C7-46ECEA437EC4}"/>
              </a:ext>
            </a:extLst>
          </p:cNvPr>
          <p:cNvPicPr>
            <a:picLocks noChangeAspect="1"/>
          </p:cNvPicPr>
          <p:nvPr/>
        </p:nvPicPr>
        <p:blipFill>
          <a:blip r:embed="rId5"/>
          <a:stretch>
            <a:fillRect/>
          </a:stretch>
        </p:blipFill>
        <p:spPr>
          <a:xfrm>
            <a:off x="5148616" y="3338720"/>
            <a:ext cx="4382112" cy="838317"/>
          </a:xfrm>
          <a:prstGeom prst="rect">
            <a:avLst/>
          </a:prstGeom>
        </p:spPr>
      </p:pic>
    </p:spTree>
    <p:extLst>
      <p:ext uri="{BB962C8B-B14F-4D97-AF65-F5344CB8AC3E}">
        <p14:creationId xmlns:p14="http://schemas.microsoft.com/office/powerpoint/2010/main" val="334945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DB9D0B3-1788-AC4D-9E14-51C0E7437930}"/>
              </a:ext>
            </a:extLst>
          </p:cNvPr>
          <p:cNvSpPr/>
          <p:nvPr/>
        </p:nvSpPr>
        <p:spPr bwMode="gray">
          <a:xfrm>
            <a:off x="5600480" y="3618583"/>
            <a:ext cx="3886172" cy="13622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ハラスメントを受けた従業員が利用できる相談窓口が企業に置かれていない</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商品を利用して健康被害が出たが、お客様相談窓口が設けられていない</a:t>
            </a:r>
          </a:p>
        </p:txBody>
      </p:sp>
      <p:sp>
        <p:nvSpPr>
          <p:cNvPr id="3" name="スライド番号プレースホルダー 2">
            <a:extLst>
              <a:ext uri="{FF2B5EF4-FFF2-40B4-BE49-F238E27FC236}">
                <a16:creationId xmlns:a16="http://schemas.microsoft.com/office/drawing/2014/main" id="{81A0B476-6E09-5F4B-80AB-AD94FD88CDEC}"/>
              </a:ext>
            </a:extLst>
          </p:cNvPr>
          <p:cNvSpPr>
            <a:spLocks noGrp="1"/>
          </p:cNvSpPr>
          <p:nvPr>
            <p:ph type="sldNum" sz="quarter" idx="11"/>
          </p:nvPr>
        </p:nvSpPr>
        <p:spPr/>
        <p:txBody>
          <a:bodyPr/>
          <a:lstStyle/>
          <a:p>
            <a:fld id="{AA5FCFE5-FE56-4EF1-80A8-07776887C2A1}" type="slidenum">
              <a:rPr lang="ja-JP" altLang="en-US" smtClean="0"/>
              <a:pPr/>
              <a:t>22</a:t>
            </a:fld>
            <a:endParaRPr lang="ja-JP" altLang="en-US" dirty="0"/>
          </a:p>
        </p:txBody>
      </p:sp>
      <p:sp>
        <p:nvSpPr>
          <p:cNvPr id="14" name="正方形/長方形 13">
            <a:extLst>
              <a:ext uri="{FF2B5EF4-FFF2-40B4-BE49-F238E27FC236}">
                <a16:creationId xmlns:a16="http://schemas.microsoft.com/office/drawing/2014/main" id="{0C1E108D-F12A-EF44-A493-FBD1A82A8F58}"/>
              </a:ext>
            </a:extLst>
          </p:cNvPr>
          <p:cNvSpPr/>
          <p:nvPr/>
        </p:nvSpPr>
        <p:spPr bwMode="gray">
          <a:xfrm>
            <a:off x="5123562" y="2535868"/>
            <a:ext cx="4363090" cy="97126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企業が人権への負の影響を引き起こした際に、</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被害者が効果的な救済を受けるための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苦情処理メカニズムへのアクセスが確保されないこと</a:t>
            </a:r>
          </a:p>
        </p:txBody>
      </p:sp>
      <p:sp>
        <p:nvSpPr>
          <p:cNvPr id="12" name="タイトル 7">
            <a:extLst>
              <a:ext uri="{FF2B5EF4-FFF2-40B4-BE49-F238E27FC236}">
                <a16:creationId xmlns:a16="http://schemas.microsoft.com/office/drawing/2014/main" id="{470A3045-0A1F-F14F-B5A8-9EBD18722B2F}"/>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企業が配慮すべき主要な人権リスクの概要（</a:t>
            </a:r>
            <a:r>
              <a:rPr lang="en-US" altLang="ja-JP" b="0" dirty="0">
                <a:latin typeface="Calibri" panose="020F0502020204030204" pitchFamily="34" charset="0"/>
              </a:rPr>
              <a:t>7/7</a:t>
            </a:r>
            <a:r>
              <a:rPr lang="ja-JP" altLang="en-US" b="0" dirty="0">
                <a:latin typeface="Calibri" panose="020F0502020204030204" pitchFamily="34" charset="0"/>
              </a:rPr>
              <a:t>）</a:t>
            </a:r>
          </a:p>
        </p:txBody>
      </p:sp>
      <p:cxnSp>
        <p:nvCxnSpPr>
          <p:cNvPr id="18" name="直線コネクタ 17">
            <a:extLst>
              <a:ext uri="{FF2B5EF4-FFF2-40B4-BE49-F238E27FC236}">
                <a16:creationId xmlns:a16="http://schemas.microsoft.com/office/drawing/2014/main" id="{5F4565FA-AA52-AC4B-B80C-943C2D03B56C}"/>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楕円 204">
            <a:extLst>
              <a:ext uri="{FF2B5EF4-FFF2-40B4-BE49-F238E27FC236}">
                <a16:creationId xmlns:a16="http://schemas.microsoft.com/office/drawing/2014/main" id="{A2AF568D-4FEF-B643-8FBF-9B26A105ABB9}"/>
              </a:ext>
            </a:extLst>
          </p:cNvPr>
          <p:cNvSpPr>
            <a:spLocks noChangeAspect="1"/>
          </p:cNvSpPr>
          <p:nvPr/>
        </p:nvSpPr>
        <p:spPr bwMode="gray">
          <a:xfrm>
            <a:off x="5123562" y="3618583"/>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dirty="0">
                <a:solidFill>
                  <a:schemeClr val="bg1"/>
                </a:solidFill>
                <a:latin typeface="Calibri" panose="020F0502020204030204" pitchFamily="34" charset="0"/>
                <a:cs typeface="Calibri" panose="020F0502020204030204" pitchFamily="34" charset="0"/>
              </a:rPr>
              <a:t>事例</a:t>
            </a:r>
          </a:p>
        </p:txBody>
      </p:sp>
      <p:sp>
        <p:nvSpPr>
          <p:cNvPr id="2" name="角丸四角形 1">
            <a:extLst>
              <a:ext uri="{FF2B5EF4-FFF2-40B4-BE49-F238E27FC236}">
                <a16:creationId xmlns:a16="http://schemas.microsoft.com/office/drawing/2014/main" id="{B62F71CB-26BB-E498-CF09-28B84AF95B4F}"/>
              </a:ext>
            </a:extLst>
          </p:cNvPr>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marL="0" marR="0" lvl="0" indent="0" algn="ctr" defTabSz="914400" rtl="0" eaLnBrk="1" fontAlgn="base" latinLnBrk="0" hangingPunct="1">
              <a:lnSpc>
                <a:spcPct val="100000"/>
              </a:lnSpc>
              <a:spcBef>
                <a:spcPts val="600"/>
              </a:spcBef>
              <a:spcAft>
                <a:spcPts val="0"/>
              </a:spcAft>
              <a:buClrTx/>
              <a:buSzTx/>
              <a:buFontTx/>
              <a:buNone/>
              <a:tabLst/>
              <a:defRPr/>
            </a:pPr>
            <a:r>
              <a:rPr lang="ja-JP" altLang="en-US" sz="1200" dirty="0">
                <a:solidFill>
                  <a:prstClr val="white"/>
                </a:solidFill>
                <a:latin typeface="Calibri" panose="020F0502020204030204" pitchFamily="34" charset="0"/>
                <a:ea typeface="ＭＳ Ｐゴシック"/>
                <a:cs typeface="+mn-cs"/>
              </a:rPr>
              <a:t>２　</a:t>
            </a:r>
            <a:r>
              <a:rPr kumimoji="0" lang="ja-JP"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mn-cs"/>
              </a:rPr>
              <a:t>企業が配慮すべき主要な人権リスク類型</a:t>
            </a:r>
          </a:p>
        </p:txBody>
      </p:sp>
      <p:sp>
        <p:nvSpPr>
          <p:cNvPr id="4" name="正方形/長方形 3">
            <a:extLst>
              <a:ext uri="{FF2B5EF4-FFF2-40B4-BE49-F238E27FC236}">
                <a16:creationId xmlns:a16="http://schemas.microsoft.com/office/drawing/2014/main" id="{7B91ABB5-F782-1620-3649-D33D985FB156}"/>
              </a:ext>
            </a:extLst>
          </p:cNvPr>
          <p:cNvSpPr/>
          <p:nvPr/>
        </p:nvSpPr>
        <p:spPr bwMode="gray">
          <a:xfrm>
            <a:off x="834887" y="3604723"/>
            <a:ext cx="3961260" cy="13622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製品や部品の一部が武器の製造に利用される</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軍系企業との事業提携等を通じて、紛争関係者への資金の流入が発生する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86D9AD75-1C03-1D83-74D4-2203764CAE7B}"/>
              </a:ext>
            </a:extLst>
          </p:cNvPr>
          <p:cNvSpPr/>
          <p:nvPr/>
        </p:nvSpPr>
        <p:spPr bwMode="gray">
          <a:xfrm>
            <a:off x="390802" y="2522008"/>
            <a:ext cx="4391638" cy="97126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latin typeface="Calibri" panose="020F0502020204030204" pitchFamily="34" charset="0"/>
                <a:cs typeface="Calibri" panose="020F0502020204030204" pitchFamily="34" charset="0"/>
              </a:rPr>
              <a:t>国家間戦争や内戦を含む、様々なレベルの</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武力紛争や暴力が蔓延している地域や国に</a:t>
            </a:r>
            <a:endParaRPr lang="en-US" altLang="ja-JP" sz="1400" dirty="0">
              <a:latin typeface="Calibri" panose="020F0502020204030204" pitchFamily="34" charset="0"/>
              <a:cs typeface="Calibri" panose="020F0502020204030204" pitchFamily="34" charset="0"/>
            </a:endParaRPr>
          </a:p>
          <a:p>
            <a:pPr lvl="0" algn="ctr">
              <a:lnSpc>
                <a:spcPts val="1800"/>
              </a:lnSpc>
              <a:defRPr/>
            </a:pPr>
            <a:r>
              <a:rPr lang="ja-JP" altLang="en-US" sz="1400" dirty="0">
                <a:latin typeface="Calibri" panose="020F0502020204030204" pitchFamily="34" charset="0"/>
                <a:cs typeface="Calibri" panose="020F0502020204030204" pitchFamily="34" charset="0"/>
              </a:rPr>
              <a:t>関連して発生する人権問題のこと</a:t>
            </a:r>
            <a:endParaRPr lang="en-US" altLang="ja-JP" sz="1400" dirty="0">
              <a:latin typeface="Calibri" panose="020F0502020204030204" pitchFamily="34" charset="0"/>
              <a:cs typeface="Calibri" panose="020F0502020204030204" pitchFamily="34" charset="0"/>
            </a:endParaRPr>
          </a:p>
        </p:txBody>
      </p:sp>
      <p:sp>
        <p:nvSpPr>
          <p:cNvPr id="6" name="楕円 204">
            <a:extLst>
              <a:ext uri="{FF2B5EF4-FFF2-40B4-BE49-F238E27FC236}">
                <a16:creationId xmlns:a16="http://schemas.microsoft.com/office/drawing/2014/main" id="{322BAF65-E3DC-1625-1FEF-75C6DE8E028A}"/>
              </a:ext>
            </a:extLst>
          </p:cNvPr>
          <p:cNvSpPr>
            <a:spLocks noChangeAspect="1"/>
          </p:cNvSpPr>
          <p:nvPr/>
        </p:nvSpPr>
        <p:spPr bwMode="gray">
          <a:xfrm>
            <a:off x="417000" y="3618582"/>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9" name="図 8">
            <a:extLst>
              <a:ext uri="{FF2B5EF4-FFF2-40B4-BE49-F238E27FC236}">
                <a16:creationId xmlns:a16="http://schemas.microsoft.com/office/drawing/2014/main" id="{364F5923-CD38-1AAF-9D65-2B53C3DBF328}"/>
              </a:ext>
            </a:extLst>
          </p:cNvPr>
          <p:cNvPicPr>
            <a:picLocks noChangeAspect="1"/>
          </p:cNvPicPr>
          <p:nvPr/>
        </p:nvPicPr>
        <p:blipFill>
          <a:blip r:embed="rId2"/>
          <a:stretch>
            <a:fillRect/>
          </a:stretch>
        </p:blipFill>
        <p:spPr>
          <a:xfrm>
            <a:off x="390802" y="1572237"/>
            <a:ext cx="4391638" cy="838317"/>
          </a:xfrm>
          <a:prstGeom prst="rect">
            <a:avLst/>
          </a:prstGeom>
        </p:spPr>
      </p:pic>
      <p:pic>
        <p:nvPicPr>
          <p:cNvPr id="11" name="図 10">
            <a:extLst>
              <a:ext uri="{FF2B5EF4-FFF2-40B4-BE49-F238E27FC236}">
                <a16:creationId xmlns:a16="http://schemas.microsoft.com/office/drawing/2014/main" id="{6FFF3499-AFFF-71D8-4200-93AAB9C024E0}"/>
              </a:ext>
            </a:extLst>
          </p:cNvPr>
          <p:cNvPicPr>
            <a:picLocks noChangeAspect="1"/>
          </p:cNvPicPr>
          <p:nvPr/>
        </p:nvPicPr>
        <p:blipFill>
          <a:blip r:embed="rId3"/>
          <a:stretch>
            <a:fillRect/>
          </a:stretch>
        </p:blipFill>
        <p:spPr>
          <a:xfrm>
            <a:off x="5104540" y="1586097"/>
            <a:ext cx="4382112" cy="838317"/>
          </a:xfrm>
          <a:prstGeom prst="rect">
            <a:avLst/>
          </a:prstGeom>
        </p:spPr>
      </p:pic>
    </p:spTree>
    <p:extLst>
      <p:ext uri="{BB962C8B-B14F-4D97-AF65-F5344CB8AC3E}">
        <p14:creationId xmlns:p14="http://schemas.microsoft.com/office/powerpoint/2010/main" val="48444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グループ化 8"/>
          <p:cNvGrpSpPr/>
          <p:nvPr/>
        </p:nvGrpSpPr>
        <p:grpSpPr bwMode="gray">
          <a:xfrm>
            <a:off x="764060" y="2220203"/>
            <a:ext cx="8377879" cy="1858504"/>
            <a:chOff x="431800" y="3434823"/>
            <a:chExt cx="7674295" cy="869611"/>
          </a:xfrm>
        </p:grpSpPr>
        <p:sp>
          <p:nvSpPr>
            <p:cNvPr id="15" name="Rectangle 29"/>
            <p:cNvSpPr/>
            <p:nvPr/>
          </p:nvSpPr>
          <p:spPr bwMode="gray">
            <a:xfrm>
              <a:off x="431800" y="355204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6" name="Isosceles Triangle 33"/>
            <p:cNvSpPr/>
            <p:nvPr/>
          </p:nvSpPr>
          <p:spPr bwMode="gray">
            <a:xfrm rot="16200000">
              <a:off x="1371442" y="3867159"/>
              <a:ext cx="246381" cy="510222"/>
            </a:xfrm>
            <a:prstGeom prst="triangl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7" name="TextBox 56"/>
            <p:cNvSpPr txBox="1"/>
            <p:nvPr/>
          </p:nvSpPr>
          <p:spPr bwMode="gray">
            <a:xfrm>
              <a:off x="490686" y="3493067"/>
              <a:ext cx="691028" cy="811367"/>
            </a:xfrm>
            <a:prstGeom prst="rect">
              <a:avLst/>
            </a:prstGeom>
            <a:noFill/>
          </p:spPr>
          <p:txBody>
            <a:bodyPr wrap="square" lIns="72000" tIns="72000" rIns="72000" bIns="72000" rtlCol="0" anchor="ctr">
              <a:noAutofit/>
            </a:bodyPr>
            <a:lstStyle/>
            <a:p>
              <a:pPr algn="ctr">
                <a:spcAft>
                  <a:spcPts val="0"/>
                </a:spcAft>
              </a:pPr>
              <a:r>
                <a:rPr lang="en-US" sz="6000" dirty="0">
                  <a:solidFill>
                    <a:schemeClr val="bg1"/>
                  </a:solidFill>
                  <a:latin typeface="Calibri" panose="020F0502020204030204" pitchFamily="34" charset="0"/>
                  <a:cs typeface="Calibri" panose="020F0502020204030204" pitchFamily="34" charset="0"/>
                </a:rPr>
                <a:t>3</a:t>
              </a:r>
            </a:p>
          </p:txBody>
        </p:sp>
        <p:sp>
          <p:nvSpPr>
            <p:cNvPr id="18" name="Round Same Side Corner Rectangle 50"/>
            <p:cNvSpPr/>
            <p:nvPr/>
          </p:nvSpPr>
          <p:spPr bwMode="gray">
            <a:xfrm rot="5400000">
              <a:off x="4336257" y="338086"/>
              <a:ext cx="673101" cy="6866575"/>
            </a:xfrm>
            <a:prstGeom prst="round2SameRect">
              <a:avLst>
                <a:gd name="adj1" fmla="val 50000"/>
                <a:gd name="adj2" fmla="val 0"/>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endParaRPr lang="ja-JP" altLang="en-US" sz="1600" dirty="0">
                <a:solidFill>
                  <a:schemeClr val="bg1"/>
                </a:solidFill>
                <a:latin typeface="Calibri" panose="020F0502020204030204" pitchFamily="34" charset="0"/>
              </a:endParaRPr>
            </a:p>
          </p:txBody>
        </p:sp>
      </p:gr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23</a:t>
            </a:fld>
            <a:endParaRPr lang="ja-JP" altLang="en-US" dirty="0"/>
          </a:p>
        </p:txBody>
      </p:sp>
      <p:sp>
        <p:nvSpPr>
          <p:cNvPr id="10" name="テキスト ボックス 9">
            <a:extLst>
              <a:ext uri="{FF2B5EF4-FFF2-40B4-BE49-F238E27FC236}">
                <a16:creationId xmlns:a16="http://schemas.microsoft.com/office/drawing/2014/main" id="{0B010D68-EECC-FB4B-E9CC-FDBAD4FC6A68}"/>
              </a:ext>
            </a:extLst>
          </p:cNvPr>
          <p:cNvSpPr txBox="1"/>
          <p:nvPr/>
        </p:nvSpPr>
        <p:spPr>
          <a:xfrm>
            <a:off x="1710116" y="2460998"/>
            <a:ext cx="7431823" cy="892552"/>
          </a:xfrm>
          <a:prstGeom prst="rect">
            <a:avLst/>
          </a:prstGeom>
          <a:noFill/>
        </p:spPr>
        <p:txBody>
          <a:bodyPr wrap="square">
            <a:spAutoFit/>
          </a:bodyPr>
          <a:lstStyle/>
          <a:p>
            <a:pPr>
              <a:spcBef>
                <a:spcPts val="600"/>
              </a:spcBef>
              <a:spcAft>
                <a:spcPts val="0"/>
              </a:spcAft>
            </a:pPr>
            <a:r>
              <a:rPr lang="ja-JP" altLang="en-US" sz="3200" dirty="0">
                <a:solidFill>
                  <a:schemeClr val="bg1"/>
                </a:solidFill>
                <a:latin typeface="Calibri" panose="020F0502020204030204" pitchFamily="34" charset="0"/>
              </a:rPr>
              <a:t>企業による人権尊重への取組の進め方</a:t>
            </a:r>
          </a:p>
          <a:p>
            <a:pPr>
              <a:spcBef>
                <a:spcPts val="0"/>
              </a:spcBef>
              <a:spcAft>
                <a:spcPts val="0"/>
              </a:spcAft>
            </a:pPr>
            <a:r>
              <a:rPr lang="ja-JP" altLang="en-US" sz="1800" dirty="0">
                <a:solidFill>
                  <a:schemeClr val="bg1"/>
                </a:solidFill>
                <a:latin typeface="Calibri" panose="020F0502020204030204" pitchFamily="34" charset="0"/>
              </a:rPr>
              <a:t>企業が行うべき人権尊重への取組の全体像と具体的なプロセス</a:t>
            </a:r>
            <a:endParaRPr lang="ja-JP" altLang="en-US" sz="1800" dirty="0"/>
          </a:p>
        </p:txBody>
      </p:sp>
    </p:spTree>
    <p:extLst>
      <p:ext uri="{BB962C8B-B14F-4D97-AF65-F5344CB8AC3E}">
        <p14:creationId xmlns:p14="http://schemas.microsoft.com/office/powerpoint/2010/main" val="250186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ja-JP" altLang="en-US" sz="900" u="none" strike="noStrike" kern="1200" cap="none" spc="0" normalizeH="0" baseline="0" noProof="0" dirty="0">
              <a:ln>
                <a:noFill/>
              </a:ln>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2047923"/>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tx1"/>
                </a:solidFill>
                <a:latin typeface="Calibri" panose="020F0502020204030204" pitchFamily="34" charset="0"/>
              </a:rPr>
              <a:t>企業による人権尊重への取組の全体像</a:t>
            </a:r>
          </a:p>
        </p:txBody>
      </p:sp>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人権尊重への取組の全体像</a:t>
            </a:r>
          </a:p>
        </p:txBody>
      </p:sp>
      <p:cxnSp>
        <p:nvCxnSpPr>
          <p:cNvPr id="117" name="直線コネクタ 116"/>
          <p:cNvCxnSpPr/>
          <p:nvPr/>
        </p:nvCxnSpPr>
        <p:spPr>
          <a:xfrm>
            <a:off x="129396" y="659003"/>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1164403" y="2842098"/>
            <a:ext cx="7227243" cy="2931859"/>
            <a:chOff x="1985460" y="3003236"/>
            <a:chExt cx="5568213" cy="2258845"/>
          </a:xfrm>
        </p:grpSpPr>
        <p:sp>
          <p:nvSpPr>
            <p:cNvPr id="38" name="正方形/長方形 37"/>
            <p:cNvSpPr/>
            <p:nvPr/>
          </p:nvSpPr>
          <p:spPr bwMode="gray">
            <a:xfrm>
              <a:off x="1985460" y="3020220"/>
              <a:ext cx="1711100" cy="2241860"/>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自社事業による</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人権への負の影響を</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防止・軽減するための</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取組</a:t>
              </a:r>
              <a:endParaRPr kumimoji="1" lang="ja-JP" altLang="en-US" sz="1400" baseline="0" dirty="0">
                <a:latin typeface="Calibri" panose="020F0502020204030204" pitchFamily="34" charset="0"/>
                <a:cs typeface="Calibri" panose="020F0502020204030204" pitchFamily="34" charset="0"/>
              </a:endParaRPr>
            </a:p>
          </p:txBody>
        </p:sp>
        <p:sp>
          <p:nvSpPr>
            <p:cNvPr id="39" name="正方形/長方形 38"/>
            <p:cNvSpPr/>
            <p:nvPr/>
          </p:nvSpPr>
          <p:spPr bwMode="gray">
            <a:xfrm>
              <a:off x="4420075" y="3020220"/>
              <a:ext cx="3133598" cy="659371"/>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方針によるコミットメント</a:t>
              </a: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（人権尊重責任を果たすという</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自社のコミットメントを方針で示す）</a:t>
              </a:r>
              <a:endParaRPr kumimoji="1" lang="ja-JP" altLang="en-US" sz="1400" baseline="0" dirty="0">
                <a:latin typeface="Calibri" panose="020F0502020204030204" pitchFamily="34" charset="0"/>
                <a:cs typeface="Calibri" panose="020F0502020204030204" pitchFamily="34" charset="0"/>
              </a:endParaRPr>
            </a:p>
          </p:txBody>
        </p:sp>
        <p:sp>
          <p:nvSpPr>
            <p:cNvPr id="40" name="正方形/長方形 39"/>
            <p:cNvSpPr/>
            <p:nvPr/>
          </p:nvSpPr>
          <p:spPr bwMode="gray">
            <a:xfrm>
              <a:off x="4420075" y="3802547"/>
              <a:ext cx="3133598" cy="659371"/>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人権デュー・ディリジェンスの実施</a:t>
              </a: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（人権への負の影響を特定・防止・軽減し、</a:t>
              </a:r>
              <a:endParaRPr kumimoji="1" lang="en-US" altLang="ja-JP" sz="1400" dirty="0">
                <a:latin typeface="Calibri" panose="020F0502020204030204" pitchFamily="34" charset="0"/>
                <a:cs typeface="Calibri" panose="020F0502020204030204" pitchFamily="34" charset="0"/>
              </a:endParaRPr>
            </a:p>
            <a:p>
              <a:pPr algn="ctr">
                <a:spcBef>
                  <a:spcPts val="0"/>
                </a:spcBef>
                <a:buFont typeface="Wingdings 2" pitchFamily="18" charset="2"/>
                <a:buNone/>
              </a:pPr>
              <a:r>
                <a:rPr kumimoji="1" lang="ja-JP" altLang="en-US" sz="1400" dirty="0">
                  <a:latin typeface="Calibri" panose="020F0502020204030204" pitchFamily="34" charset="0"/>
                  <a:cs typeface="Calibri" panose="020F0502020204030204" pitchFamily="34" charset="0"/>
                </a:rPr>
                <a:t>これらの一連の取組状況について情報開示を行う）</a:t>
              </a:r>
              <a:endParaRPr kumimoji="1" lang="ja-JP" altLang="en-US" sz="1400" baseline="0" dirty="0">
                <a:latin typeface="Calibri" panose="020F0502020204030204" pitchFamily="34" charset="0"/>
                <a:cs typeface="Calibri" panose="020F0502020204030204" pitchFamily="34" charset="0"/>
              </a:endParaRPr>
            </a:p>
          </p:txBody>
        </p:sp>
        <p:sp>
          <p:nvSpPr>
            <p:cNvPr id="41" name="正方形/長方形 40"/>
            <p:cNvSpPr/>
            <p:nvPr/>
          </p:nvSpPr>
          <p:spPr bwMode="gray">
            <a:xfrm>
              <a:off x="4420075" y="4602710"/>
              <a:ext cx="3133598" cy="659371"/>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救済</a:t>
              </a: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（企業が引き起こし、又は助長している</a:t>
              </a:r>
              <a:endParaRPr kumimoji="1" lang="en-US" altLang="ja-JP" sz="1400" dirty="0">
                <a:latin typeface="Calibri" panose="020F0502020204030204" pitchFamily="34" charset="0"/>
                <a:cs typeface="Calibri" panose="020F0502020204030204" pitchFamily="34" charset="0"/>
              </a:endParaRP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人権への負の影響に対して救済を可能にする）</a:t>
              </a:r>
              <a:endParaRPr kumimoji="1" lang="ja-JP" altLang="en-US" sz="1400" baseline="0" dirty="0">
                <a:latin typeface="Calibri" panose="020F0502020204030204" pitchFamily="34" charset="0"/>
                <a:cs typeface="Calibri" panose="020F0502020204030204" pitchFamily="34" charset="0"/>
              </a:endParaRPr>
            </a:p>
          </p:txBody>
        </p:sp>
        <p:cxnSp>
          <p:nvCxnSpPr>
            <p:cNvPr id="42" name="カギ線コネクタ 41"/>
            <p:cNvCxnSpPr>
              <a:cxnSpLocks/>
              <a:stCxn id="38" idx="3"/>
              <a:endCxn id="39" idx="1"/>
            </p:cNvCxnSpPr>
            <p:nvPr/>
          </p:nvCxnSpPr>
          <p:spPr>
            <a:xfrm flipV="1">
              <a:off x="3696560" y="3349906"/>
              <a:ext cx="723515" cy="791245"/>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cxnSpLocks/>
              <a:stCxn id="38" idx="3"/>
              <a:endCxn id="40" idx="1"/>
            </p:cNvCxnSpPr>
            <p:nvPr/>
          </p:nvCxnSpPr>
          <p:spPr>
            <a:xfrm flipV="1">
              <a:off x="3696560" y="4132232"/>
              <a:ext cx="723515" cy="8918"/>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cxnSpLocks/>
              <a:stCxn id="38" idx="3"/>
              <a:endCxn id="41" idx="1"/>
            </p:cNvCxnSpPr>
            <p:nvPr/>
          </p:nvCxnSpPr>
          <p:spPr>
            <a:xfrm>
              <a:off x="3696560" y="4141150"/>
              <a:ext cx="723515" cy="7912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bwMode="gray">
            <a:xfrm>
              <a:off x="4408460" y="3003236"/>
              <a:ext cx="231374"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baseline="0" dirty="0">
                  <a:solidFill>
                    <a:schemeClr val="bg1"/>
                  </a:solidFill>
                  <a:latin typeface="Calibri" panose="020F0502020204030204" pitchFamily="34" charset="0"/>
                  <a:cs typeface="Calibri" panose="020F0502020204030204" pitchFamily="34" charset="0"/>
                </a:rPr>
                <a:t>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58" name="角丸四角形 57"/>
            <p:cNvSpPr/>
            <p:nvPr/>
          </p:nvSpPr>
          <p:spPr bwMode="gray">
            <a:xfrm>
              <a:off x="4418647" y="3771831"/>
              <a:ext cx="210999"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II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59" name="角丸四角形 58"/>
            <p:cNvSpPr/>
            <p:nvPr/>
          </p:nvSpPr>
          <p:spPr bwMode="gray">
            <a:xfrm>
              <a:off x="4408460" y="4566221"/>
              <a:ext cx="210999"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III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grpSp>
      <p:sp>
        <p:nvSpPr>
          <p:cNvPr id="33" name="ホームベース 32"/>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latin typeface="Calibri" panose="020F0502020204030204" pitchFamily="34" charset="0"/>
                <a:cs typeface="Calibri" panose="020F0502020204030204" pitchFamily="34" charset="0"/>
              </a:rPr>
              <a:t>1</a:t>
            </a:r>
            <a:r>
              <a:rPr kumimoji="1" lang="en-US" altLang="ja-JP" sz="1200" dirty="0">
                <a:latin typeface="Calibri" panose="020F0502020204030204" pitchFamily="34" charset="0"/>
                <a:cs typeface="Calibri" panose="020F0502020204030204" pitchFamily="34" charset="0"/>
              </a:rPr>
              <a:t>.</a:t>
            </a:r>
            <a:r>
              <a:rPr kumimoji="1" lang="ja-JP" altLang="en-US" sz="1200" dirty="0">
                <a:latin typeface="Calibri" panose="020F0502020204030204" pitchFamily="34" charset="0"/>
                <a:cs typeface="Calibri" panose="020F0502020204030204" pitchFamily="34" charset="0"/>
              </a:rPr>
              <a:t> 企業が直面しうる人権課題</a:t>
            </a:r>
          </a:p>
        </p:txBody>
      </p:sp>
      <p:sp>
        <p:nvSpPr>
          <p:cNvPr id="34" name="角丸四角形 33"/>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48" name="ホームベース 47"/>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
        <p:nvSpPr>
          <p:cNvPr id="49" name="正方形/長方形 48">
            <a:extLst>
              <a:ext uri="{FF2B5EF4-FFF2-40B4-BE49-F238E27FC236}">
                <a16:creationId xmlns:a16="http://schemas.microsoft.com/office/drawing/2014/main" id="{03EA89EC-372B-0949-8058-41D1D77012A7}"/>
              </a:ext>
            </a:extLst>
          </p:cNvPr>
          <p:cNvSpPr/>
          <p:nvPr/>
        </p:nvSpPr>
        <p:spPr>
          <a:xfrm>
            <a:off x="634980" y="893435"/>
            <a:ext cx="8532170" cy="677108"/>
          </a:xfrm>
          <a:prstGeom prst="rect">
            <a:avLst/>
          </a:prstGeom>
        </p:spPr>
        <p:txBody>
          <a:bodyPr wrap="square">
            <a:spAutoFit/>
          </a:bodyPr>
          <a:lstStyle/>
          <a:p>
            <a:r>
              <a:rPr lang="ja-JP" altLang="en-US" dirty="0">
                <a:latin typeface="+mn-ea"/>
                <a:cs typeface="Calibri" panose="020F0502020204030204" pitchFamily="34" charset="0"/>
              </a:rPr>
              <a:t>指導原則では、企業による人権への負の影響を防止・軽減し、救済するための具体的な措置として、三つの行動が挙げられています</a:t>
            </a:r>
          </a:p>
        </p:txBody>
      </p:sp>
    </p:spTree>
    <p:extLst>
      <p:ext uri="{BB962C8B-B14F-4D97-AF65-F5344CB8AC3E}">
        <p14:creationId xmlns:p14="http://schemas.microsoft.com/office/powerpoint/2010/main" val="140578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9" name="タイトル 7"/>
          <p:cNvSpPr txBox="1">
            <a:spLocks/>
          </p:cNvSpPr>
          <p:nvPr/>
        </p:nvSpPr>
        <p:spPr bwMode="gray">
          <a:xfrm>
            <a:off x="417000" y="304404"/>
            <a:ext cx="9072000" cy="354599"/>
          </a:xfrm>
          <a:prstGeom prst="rect">
            <a:avLst/>
          </a:prstGeom>
          <a:noFill/>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sp>
        <p:nvSpPr>
          <p:cNvPr id="110" name="正方形/長方形 109"/>
          <p:cNvSpPr/>
          <p:nvPr/>
        </p:nvSpPr>
        <p:spPr>
          <a:xfrm>
            <a:off x="634979" y="685564"/>
            <a:ext cx="9130458" cy="969496"/>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企業に求められている人権尊重への取組は、六つのプロセスに分けることができます</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また、各プロセスにおける取組と並行して、「すべてのプロセスを通じて求められる取組」を行うこと</a:t>
            </a:r>
            <a:r>
              <a:rPr lang="ja-JP" altLang="en-US">
                <a:latin typeface="Calibri" panose="020F0502020204030204" pitchFamily="34" charset="0"/>
                <a:cs typeface="Calibri" panose="020F0502020204030204" pitchFamily="34" charset="0"/>
              </a:rPr>
              <a:t>が求められます</a:t>
            </a:r>
            <a:endParaRPr lang="ja-JP" altLang="en-US" dirty="0">
              <a:latin typeface="Calibri" panose="020F0502020204030204" pitchFamily="34" charset="0"/>
              <a:cs typeface="Calibri" panose="020F0502020204030204" pitchFamily="34" charset="0"/>
            </a:endParaRPr>
          </a:p>
        </p:txBody>
      </p:sp>
      <p:cxnSp>
        <p:nvCxnSpPr>
          <p:cNvPr id="117" name="直線コネクタ 116"/>
          <p:cNvCxnSpPr/>
          <p:nvPr/>
        </p:nvCxnSpPr>
        <p:spPr>
          <a:xfrm>
            <a:off x="129396" y="659003"/>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ホームベース 34"/>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latin typeface="Calibri" panose="020F0502020204030204" pitchFamily="34" charset="0"/>
                <a:cs typeface="Calibri" panose="020F0502020204030204" pitchFamily="34" charset="0"/>
              </a:rPr>
              <a:t>1</a:t>
            </a:r>
            <a:r>
              <a:rPr kumimoji="1" lang="en-US" altLang="ja-JP" sz="1200" dirty="0">
                <a:latin typeface="Calibri" panose="020F0502020204030204" pitchFamily="34" charset="0"/>
                <a:cs typeface="Calibri" panose="020F0502020204030204" pitchFamily="34" charset="0"/>
              </a:rPr>
              <a:t>.</a:t>
            </a:r>
            <a:r>
              <a:rPr kumimoji="1" lang="ja-JP" altLang="en-US" sz="1200" dirty="0">
                <a:latin typeface="Calibri" panose="020F0502020204030204" pitchFamily="34" charset="0"/>
                <a:cs typeface="Calibri" panose="020F0502020204030204" pitchFamily="34" charset="0"/>
              </a:rPr>
              <a:t> 企業が直面しうる人権課題</a:t>
            </a:r>
          </a:p>
        </p:txBody>
      </p:sp>
      <p:sp>
        <p:nvSpPr>
          <p:cNvPr id="9" name="角丸四角形 33">
            <a:extLst>
              <a:ext uri="{FF2B5EF4-FFF2-40B4-BE49-F238E27FC236}">
                <a16:creationId xmlns:a16="http://schemas.microsoft.com/office/drawing/2014/main" id="{E49D4B76-6ACB-54E8-C8E7-608FEC0DD5AF}"/>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10" name="ホームベース 47">
            <a:extLst>
              <a:ext uri="{FF2B5EF4-FFF2-40B4-BE49-F238E27FC236}">
                <a16:creationId xmlns:a16="http://schemas.microsoft.com/office/drawing/2014/main" id="{33487575-AEAD-680B-2543-8411DF50EEE0}"/>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grpSp>
        <p:nvGrpSpPr>
          <p:cNvPr id="6" name="グループ化 5">
            <a:extLst>
              <a:ext uri="{FF2B5EF4-FFF2-40B4-BE49-F238E27FC236}">
                <a16:creationId xmlns:a16="http://schemas.microsoft.com/office/drawing/2014/main" id="{20588177-3FCA-A543-1061-4DCC7143D29B}"/>
              </a:ext>
            </a:extLst>
          </p:cNvPr>
          <p:cNvGrpSpPr/>
          <p:nvPr/>
        </p:nvGrpSpPr>
        <p:grpSpPr>
          <a:xfrm>
            <a:off x="597000" y="1497765"/>
            <a:ext cx="8905700" cy="5244321"/>
            <a:chOff x="495203" y="1339361"/>
            <a:chExt cx="8905700" cy="5244321"/>
          </a:xfrm>
        </p:grpSpPr>
        <p:sp>
          <p:nvSpPr>
            <p:cNvPr id="13" name="正方形/長方形 12">
              <a:extLst>
                <a:ext uri="{FF2B5EF4-FFF2-40B4-BE49-F238E27FC236}">
                  <a16:creationId xmlns:a16="http://schemas.microsoft.com/office/drawing/2014/main" id="{8B1FD427-68EA-C409-276E-F5EAB3D2DE8F}"/>
                </a:ext>
              </a:extLst>
            </p:cNvPr>
            <p:cNvSpPr/>
            <p:nvPr/>
          </p:nvSpPr>
          <p:spPr bwMode="gray">
            <a:xfrm>
              <a:off x="516861" y="1495617"/>
              <a:ext cx="2924172" cy="507629"/>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方針によるコミットメント</a:t>
              </a:r>
            </a:p>
          </p:txBody>
        </p:sp>
        <p:sp>
          <p:nvSpPr>
            <p:cNvPr id="14" name="正方形/長方形 13">
              <a:extLst>
                <a:ext uri="{FF2B5EF4-FFF2-40B4-BE49-F238E27FC236}">
                  <a16:creationId xmlns:a16="http://schemas.microsoft.com/office/drawing/2014/main" id="{B6AE169E-8B63-D934-BA49-0A66D8B8F71A}"/>
                </a:ext>
              </a:extLst>
            </p:cNvPr>
            <p:cNvSpPr/>
            <p:nvPr/>
          </p:nvSpPr>
          <p:spPr bwMode="gray">
            <a:xfrm>
              <a:off x="516861" y="2174154"/>
              <a:ext cx="2924172" cy="2367777"/>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人権デュー・ディリジェンスの実施</a:t>
              </a:r>
            </a:p>
          </p:txBody>
        </p:sp>
        <p:sp>
          <p:nvSpPr>
            <p:cNvPr id="15" name="正方形/長方形 14">
              <a:extLst>
                <a:ext uri="{FF2B5EF4-FFF2-40B4-BE49-F238E27FC236}">
                  <a16:creationId xmlns:a16="http://schemas.microsoft.com/office/drawing/2014/main" id="{9DA86B15-C70D-024D-3787-8C24B089EEDA}"/>
                </a:ext>
              </a:extLst>
            </p:cNvPr>
            <p:cNvSpPr/>
            <p:nvPr/>
          </p:nvSpPr>
          <p:spPr bwMode="gray">
            <a:xfrm>
              <a:off x="516861" y="4722765"/>
              <a:ext cx="2924172" cy="507629"/>
            </a:xfrm>
            <a:prstGeom prst="rect">
              <a:avLst/>
            </a:prstGeom>
            <a:solidFill>
              <a:schemeClr val="accent3">
                <a:lumMod val="40000"/>
                <a:lumOff val="60000"/>
              </a:schemeClr>
            </a:soli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救済</a:t>
              </a:r>
            </a:p>
          </p:txBody>
        </p:sp>
        <p:sp>
          <p:nvSpPr>
            <p:cNvPr id="16" name="角丸四角形 56">
              <a:extLst>
                <a:ext uri="{FF2B5EF4-FFF2-40B4-BE49-F238E27FC236}">
                  <a16:creationId xmlns:a16="http://schemas.microsoft.com/office/drawing/2014/main" id="{CE6CF6BD-2D37-6C2E-CB0A-FF0CABCBA213}"/>
                </a:ext>
              </a:extLst>
            </p:cNvPr>
            <p:cNvSpPr/>
            <p:nvPr/>
          </p:nvSpPr>
          <p:spPr bwMode="gray">
            <a:xfrm>
              <a:off x="495203" y="1434962"/>
              <a:ext cx="300311" cy="273865"/>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17" name="角丸四角形 57">
              <a:extLst>
                <a:ext uri="{FF2B5EF4-FFF2-40B4-BE49-F238E27FC236}">
                  <a16:creationId xmlns:a16="http://schemas.microsoft.com/office/drawing/2014/main" id="{E30045FB-9CEF-7D9D-CBD9-188A2BC46C77}"/>
                </a:ext>
              </a:extLst>
            </p:cNvPr>
            <p:cNvSpPr/>
            <p:nvPr/>
          </p:nvSpPr>
          <p:spPr bwMode="gray">
            <a:xfrm>
              <a:off x="507000" y="2123991"/>
              <a:ext cx="273865" cy="296413"/>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II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19" name="角丸四角形 58">
              <a:extLst>
                <a:ext uri="{FF2B5EF4-FFF2-40B4-BE49-F238E27FC236}">
                  <a16:creationId xmlns:a16="http://schemas.microsoft.com/office/drawing/2014/main" id="{3B199F6C-3DEE-BC01-770A-CB4DB7B108A5}"/>
                </a:ext>
              </a:extLst>
            </p:cNvPr>
            <p:cNvSpPr/>
            <p:nvPr/>
          </p:nvSpPr>
          <p:spPr bwMode="gray">
            <a:xfrm>
              <a:off x="521649" y="4672974"/>
              <a:ext cx="273865" cy="260297"/>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III</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20" name="正方形/長方形 19">
              <a:extLst>
                <a:ext uri="{FF2B5EF4-FFF2-40B4-BE49-F238E27FC236}">
                  <a16:creationId xmlns:a16="http://schemas.microsoft.com/office/drawing/2014/main" id="{F8629FC3-9DD7-2486-4465-518A09D03702}"/>
                </a:ext>
              </a:extLst>
            </p:cNvPr>
            <p:cNvSpPr/>
            <p:nvPr/>
          </p:nvSpPr>
          <p:spPr bwMode="gray">
            <a:xfrm>
              <a:off x="3571563" y="1339361"/>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１</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人権方針の策定</a:t>
              </a:r>
            </a:p>
          </p:txBody>
        </p:sp>
        <p:sp>
          <p:nvSpPr>
            <p:cNvPr id="21" name="正方形/長方形 20">
              <a:extLst>
                <a:ext uri="{FF2B5EF4-FFF2-40B4-BE49-F238E27FC236}">
                  <a16:creationId xmlns:a16="http://schemas.microsoft.com/office/drawing/2014/main" id="{22CD5D44-204E-1E03-51EC-4E504CEE1B91}"/>
                </a:ext>
              </a:extLst>
            </p:cNvPr>
            <p:cNvSpPr/>
            <p:nvPr/>
          </p:nvSpPr>
          <p:spPr bwMode="gray">
            <a:xfrm>
              <a:off x="3571563" y="2029103"/>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２</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負の影響の特定・評価</a:t>
              </a:r>
            </a:p>
          </p:txBody>
        </p:sp>
        <p:sp>
          <p:nvSpPr>
            <p:cNvPr id="22" name="正方形/長方形 21">
              <a:extLst>
                <a:ext uri="{FF2B5EF4-FFF2-40B4-BE49-F238E27FC236}">
                  <a16:creationId xmlns:a16="http://schemas.microsoft.com/office/drawing/2014/main" id="{6EB29C33-7684-6027-7608-83971EC8FE6B}"/>
                </a:ext>
              </a:extLst>
            </p:cNvPr>
            <p:cNvSpPr/>
            <p:nvPr/>
          </p:nvSpPr>
          <p:spPr bwMode="gray">
            <a:xfrm>
              <a:off x="3571562" y="2649002"/>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３</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負の影響の防止・軽減</a:t>
              </a:r>
            </a:p>
          </p:txBody>
        </p:sp>
        <p:sp>
          <p:nvSpPr>
            <p:cNvPr id="23" name="正方形/長方形 22">
              <a:extLst>
                <a:ext uri="{FF2B5EF4-FFF2-40B4-BE49-F238E27FC236}">
                  <a16:creationId xmlns:a16="http://schemas.microsoft.com/office/drawing/2014/main" id="{FD3AA826-B113-B64D-70F0-D90C27A48DA5}"/>
                </a:ext>
              </a:extLst>
            </p:cNvPr>
            <p:cNvSpPr/>
            <p:nvPr/>
          </p:nvSpPr>
          <p:spPr bwMode="gray">
            <a:xfrm>
              <a:off x="3571562" y="3266875"/>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４</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取組の実効性の評価</a:t>
              </a:r>
            </a:p>
          </p:txBody>
        </p:sp>
        <p:sp>
          <p:nvSpPr>
            <p:cNvPr id="25" name="正方形/長方形 24">
              <a:extLst>
                <a:ext uri="{FF2B5EF4-FFF2-40B4-BE49-F238E27FC236}">
                  <a16:creationId xmlns:a16="http://schemas.microsoft.com/office/drawing/2014/main" id="{826EB939-2DC3-28EF-92BC-814BBCE00FD0}"/>
                </a:ext>
              </a:extLst>
            </p:cNvPr>
            <p:cNvSpPr/>
            <p:nvPr/>
          </p:nvSpPr>
          <p:spPr bwMode="gray">
            <a:xfrm>
              <a:off x="3571562" y="3886630"/>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５</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説明・情報開示</a:t>
              </a:r>
            </a:p>
          </p:txBody>
        </p:sp>
        <p:sp>
          <p:nvSpPr>
            <p:cNvPr id="26" name="正方形/長方形 25">
              <a:extLst>
                <a:ext uri="{FF2B5EF4-FFF2-40B4-BE49-F238E27FC236}">
                  <a16:creationId xmlns:a16="http://schemas.microsoft.com/office/drawing/2014/main" id="{F3D43A1D-2585-6C5F-3A7B-21592F8F1602}"/>
                </a:ext>
              </a:extLst>
            </p:cNvPr>
            <p:cNvSpPr/>
            <p:nvPr/>
          </p:nvSpPr>
          <p:spPr bwMode="gray">
            <a:xfrm>
              <a:off x="3571562" y="4541931"/>
              <a:ext cx="5829340" cy="507629"/>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　</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６</a:t>
              </a:r>
              <a:r>
                <a:rPr kumimoji="1" lang="en-US" altLang="ja-JP" sz="1400" b="1" dirty="0">
                  <a:latin typeface="Calibri" panose="020F0502020204030204" pitchFamily="34" charset="0"/>
                  <a:cs typeface="Calibri" panose="020F0502020204030204" pitchFamily="34" charset="0"/>
                </a:rPr>
                <a:t>)</a:t>
              </a:r>
              <a:r>
                <a:rPr kumimoji="1" lang="ja-JP" altLang="en-US" sz="1400" b="1" dirty="0">
                  <a:latin typeface="Calibri" panose="020F0502020204030204" pitchFamily="34" charset="0"/>
                  <a:cs typeface="Calibri" panose="020F0502020204030204" pitchFamily="34" charset="0"/>
                </a:rPr>
                <a:t>救済（苦情処理メカニズムの整備）</a:t>
              </a:r>
            </a:p>
          </p:txBody>
        </p:sp>
        <p:sp>
          <p:nvSpPr>
            <p:cNvPr id="33" name="矢印: 上下 32">
              <a:extLst>
                <a:ext uri="{FF2B5EF4-FFF2-40B4-BE49-F238E27FC236}">
                  <a16:creationId xmlns:a16="http://schemas.microsoft.com/office/drawing/2014/main" id="{1B09B6C4-705A-B841-95DC-57128CB7C89A}"/>
                </a:ext>
              </a:extLst>
            </p:cNvPr>
            <p:cNvSpPr/>
            <p:nvPr/>
          </p:nvSpPr>
          <p:spPr bwMode="gray">
            <a:xfrm>
              <a:off x="4820959" y="5073099"/>
              <a:ext cx="264079" cy="392738"/>
            </a:xfrm>
            <a:prstGeom prst="upDownArrow">
              <a:avLst/>
            </a:prstGeom>
            <a:solidFill>
              <a:schemeClr val="bg1">
                <a:lumMod val="85000"/>
              </a:schemeClr>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en-US" sz="1200" baseline="0" dirty="0">
                <a:latin typeface="+mn-lt"/>
              </a:endParaRPr>
            </a:p>
          </p:txBody>
        </p:sp>
        <p:sp>
          <p:nvSpPr>
            <p:cNvPr id="2" name="正方形/長方形 1">
              <a:extLst>
                <a:ext uri="{FF2B5EF4-FFF2-40B4-BE49-F238E27FC236}">
                  <a16:creationId xmlns:a16="http://schemas.microsoft.com/office/drawing/2014/main" id="{C481F348-E9A6-CFBA-A108-35B833CD1F23}"/>
                </a:ext>
              </a:extLst>
            </p:cNvPr>
            <p:cNvSpPr/>
            <p:nvPr/>
          </p:nvSpPr>
          <p:spPr bwMode="gray">
            <a:xfrm>
              <a:off x="516860" y="5498841"/>
              <a:ext cx="8872279" cy="1084841"/>
            </a:xfrm>
            <a:prstGeom prst="rect">
              <a:avLst/>
            </a:prstGeom>
            <a:solidFill>
              <a:schemeClr val="bg1">
                <a:lumMod val="95000"/>
              </a:schemeClr>
            </a:solidFill>
            <a:ln w="12700" algn="ctr">
              <a:noFill/>
              <a:miter lim="800000"/>
              <a:headEnd/>
              <a:tailEnd/>
            </a:ln>
          </p:spPr>
          <p:txBody>
            <a:bodyPr wrap="square" lIns="36000" tIns="36000" rIns="36000" bIns="36000" rtlCol="0" anchor="ctr"/>
            <a:lstStyle/>
            <a:p>
              <a:pPr>
                <a:buFont typeface="Wingdings 2" pitchFamily="18" charset="2"/>
                <a:buNone/>
              </a:pPr>
              <a:r>
                <a:rPr kumimoji="1" lang="ja-JP" altLang="en-US" sz="1400" b="1" dirty="0">
                  <a:latin typeface="Calibri" panose="020F0502020204030204" pitchFamily="34" charset="0"/>
                  <a:cs typeface="Calibri" panose="020F0502020204030204" pitchFamily="34" charset="0"/>
                </a:rPr>
                <a:t>全てのプロセスを通じて求められる取組</a:t>
              </a:r>
              <a:endParaRPr kumimoji="1" lang="en-US" altLang="ja-JP" sz="1400" b="1" dirty="0">
                <a:latin typeface="Calibri" panose="020F0502020204030204" pitchFamily="34" charset="0"/>
                <a:cs typeface="Calibri" panose="020F0502020204030204" pitchFamily="34" charset="0"/>
              </a:endParaRPr>
            </a:p>
            <a:p>
              <a:pPr>
                <a:buFont typeface="Wingdings 2" pitchFamily="18" charset="2"/>
                <a:buNone/>
              </a:pPr>
              <a:r>
                <a:rPr kumimoji="1" lang="ja-JP" altLang="en-US" sz="1400" b="1" dirty="0">
                  <a:latin typeface="Calibri" panose="020F0502020204030204" pitchFamily="34" charset="0"/>
                  <a:cs typeface="Calibri" panose="020F0502020204030204" pitchFamily="34" charset="0"/>
                </a:rPr>
                <a:t>・教育・研修の実施</a:t>
              </a:r>
            </a:p>
            <a:p>
              <a:pPr>
                <a:buFont typeface="Wingdings 2" pitchFamily="18" charset="2"/>
                <a:buNone/>
              </a:pPr>
              <a:r>
                <a:rPr kumimoji="1" lang="ja-JP" altLang="en-US" sz="1400" b="1" dirty="0">
                  <a:latin typeface="Calibri" panose="020F0502020204030204" pitchFamily="34" charset="0"/>
                  <a:cs typeface="Calibri" panose="020F0502020204030204" pitchFamily="34" charset="0"/>
                </a:rPr>
                <a:t>・社内環境・制度の整備</a:t>
              </a:r>
            </a:p>
            <a:p>
              <a:pPr>
                <a:buFont typeface="Wingdings 2" pitchFamily="18" charset="2"/>
                <a:buNone/>
              </a:pPr>
              <a:r>
                <a:rPr kumimoji="1" lang="ja-JP" altLang="en-US" sz="1400" b="1" dirty="0">
                  <a:latin typeface="Calibri" panose="020F0502020204030204" pitchFamily="34" charset="0"/>
                  <a:cs typeface="Calibri" panose="020F0502020204030204" pitchFamily="34" charset="0"/>
                </a:rPr>
                <a:t>・サプライヤーへの働き掛け</a:t>
              </a:r>
            </a:p>
            <a:p>
              <a:pPr>
                <a:buFont typeface="Wingdings 2" pitchFamily="18" charset="2"/>
                <a:buNone/>
              </a:pPr>
              <a:r>
                <a:rPr kumimoji="1" lang="ja-JP" altLang="en-US" sz="1400" b="1" dirty="0">
                  <a:latin typeface="Calibri" panose="020F0502020204030204" pitchFamily="34" charset="0"/>
                  <a:cs typeface="Calibri" panose="020F0502020204030204" pitchFamily="34" charset="0"/>
                </a:rPr>
                <a:t>・ステークホルダーとの対話</a:t>
              </a:r>
            </a:p>
          </p:txBody>
        </p:sp>
      </p:grpSp>
      <p:sp>
        <p:nvSpPr>
          <p:cNvPr id="4" name="スライド番号プレースホルダー 2">
            <a:extLst>
              <a:ext uri="{FF2B5EF4-FFF2-40B4-BE49-F238E27FC236}">
                <a16:creationId xmlns:a16="http://schemas.microsoft.com/office/drawing/2014/main" id="{4E1D1525-24A3-BA44-24B4-1673EED08B57}"/>
              </a:ext>
            </a:extLst>
          </p:cNvPr>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ja-JP" altLang="en-US" sz="900" u="none" strike="noStrike" kern="1200" cap="none" spc="0" normalizeH="0" baseline="0" noProof="0" dirty="0">
              <a:ln>
                <a:noFill/>
              </a:ln>
              <a:effectLst/>
              <a:uLnTx/>
              <a:uFillTx/>
              <a:ea typeface="ＭＳ Ｐゴシック"/>
            </a:endParaRPr>
          </a:p>
        </p:txBody>
      </p:sp>
    </p:spTree>
    <p:extLst>
      <p:ext uri="{BB962C8B-B14F-4D97-AF65-F5344CB8AC3E}">
        <p14:creationId xmlns:p14="http://schemas.microsoft.com/office/powerpoint/2010/main" val="200757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ja-JP" altLang="en-US" sz="900" u="none" strike="noStrike" kern="1200" cap="none" spc="0" normalizeH="0" baseline="0" noProof="0" dirty="0">
              <a:ln>
                <a:noFill/>
              </a:ln>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企業は、人権尊重責任を果たすというコミットメント（約束）を表明する必要があります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人権尊重に関する自社の考え方や、自社が準拠する人権関連の国際ルール、自社が</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特に重要だと考える人権リスク類型等を人権方針として定め、自社の従業員や</a:t>
            </a:r>
            <a:endParaRPr lang="en-US" altLang="ja-JP" sz="1600" dirty="0">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グループ会社、サプライヤー等に周知する</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060988" cy="506121"/>
            <a:chOff x="593244" y="1828245"/>
            <a:chExt cx="2940207" cy="366438"/>
          </a:xfrm>
        </p:grpSpPr>
        <p:sp>
          <p:nvSpPr>
            <p:cNvPr id="31" name="角丸四角形 30"/>
            <p:cNvSpPr/>
            <p:nvPr/>
          </p:nvSpPr>
          <p:spPr bwMode="gray">
            <a:xfrm>
              <a:off x="988895" y="1848600"/>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400" dirty="0">
                  <a:latin typeface="Calibri" panose="020F0502020204030204" pitchFamily="34" charset="0"/>
                  <a:ea typeface="ＭＳ Ｐゴシック"/>
                  <a:cs typeface="Calibri" panose="020F0502020204030204" pitchFamily="34" charset="0"/>
                </a:rPr>
                <a:t>人権方針の策定</a:t>
              </a:r>
              <a:endParaRPr kumimoji="1" lang="ja-JP" altLang="en-US" sz="24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(1)</a:t>
              </a:r>
              <a:endParaRPr kumimoji="1" lang="ja-JP" altLang="en-US" sz="2400" u="none" strike="noStrike" kern="120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2644993"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2"/>
          <p:cNvSpPr txBox="1">
            <a:spLocks/>
          </p:cNvSpPr>
          <p:nvPr/>
        </p:nvSpPr>
        <p:spPr bwMode="gray">
          <a:xfrm>
            <a:off x="634979" y="3136632"/>
            <a:ext cx="8686230" cy="2871323"/>
          </a:xfrm>
          <a:prstGeom prst="rect">
            <a:avLst/>
          </a:prstGeom>
          <a:solidFill>
            <a:schemeClr val="bg1">
              <a:lumMod val="95000"/>
            </a:schemeClr>
          </a:solidFill>
          <a:ln>
            <a:noFill/>
          </a:ln>
        </p:spPr>
        <p:txBody>
          <a:bodyPr vert="horz" lIns="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marL="0" marR="0" lvl="0" indent="0" algn="ctr" defTabSz="685754" rtl="0" eaLnBrk="1" fontAlgn="auto" latinLnBrk="0" hangingPunct="1">
              <a:lnSpc>
                <a:spcPts val="1800"/>
              </a:lnSpc>
              <a:spcBef>
                <a:spcPts val="0"/>
              </a:spcBef>
              <a:spcAft>
                <a:spcPts val="0"/>
              </a:spcAft>
              <a:buClrTx/>
              <a:buSzPct val="100000"/>
              <a:buFont typeface="Arial" panose="020B0604020202020204" pitchFamily="34" charset="0"/>
              <a:buNone/>
              <a:tabLst/>
              <a:defRPr/>
            </a:pPr>
            <a:r>
              <a:rPr kumimoji="1" lang="ja-JP" altLang="en-US" sz="1600" u="none" strike="noStrike" kern="1200" cap="none" spc="0" normalizeH="0" baseline="0" noProof="0" dirty="0">
                <a:ln>
                  <a:noFill/>
                </a:ln>
                <a:effectLst/>
                <a:uLnTx/>
                <a:uFillTx/>
                <a:latin typeface="+mj-ea"/>
                <a:ea typeface="+mj-ea"/>
                <a:cs typeface="Calibri" panose="020F0502020204030204" pitchFamily="34" charset="0"/>
              </a:rPr>
              <a:t>　　</a:t>
            </a:r>
            <a:endParaRPr kumimoji="1" lang="en-US" altLang="ja-JP" sz="1600" u="none" strike="noStrike" kern="1200" cap="none" spc="0" normalizeH="0" baseline="0" noProof="0" dirty="0">
              <a:ln>
                <a:noFill/>
              </a:ln>
              <a:effectLst/>
              <a:uLnTx/>
              <a:uFillTx/>
              <a:latin typeface="+mj-ea"/>
              <a:ea typeface="+mj-ea"/>
              <a:cs typeface="Calibri" panose="020F0502020204030204" pitchFamily="34" charset="0"/>
            </a:endParaRPr>
          </a:p>
          <a:p>
            <a:pPr marL="0" marR="0" lvl="0" indent="0" algn="ctr" defTabSz="685754" rtl="0" eaLnBrk="1" fontAlgn="auto" latinLnBrk="0" hangingPunct="1">
              <a:lnSpc>
                <a:spcPts val="1800"/>
              </a:lnSpc>
              <a:spcBef>
                <a:spcPts val="0"/>
              </a:spcBef>
              <a:spcAft>
                <a:spcPts val="0"/>
              </a:spcAft>
              <a:buClrTx/>
              <a:buSzPct val="100000"/>
              <a:buFont typeface="Arial" panose="020B0604020202020204" pitchFamily="34" charset="0"/>
              <a:buNone/>
              <a:tabLst/>
              <a:defRPr/>
            </a:pPr>
            <a:r>
              <a:rPr kumimoji="1" lang="ja-JP" altLang="en-US" sz="1600" u="none" strike="noStrike" kern="1200" cap="none" spc="0" normalizeH="0" baseline="0" noProof="0" dirty="0">
                <a:ln>
                  <a:noFill/>
                </a:ln>
                <a:effectLst/>
                <a:uLnTx/>
                <a:uFillTx/>
                <a:latin typeface="+mj-ea"/>
                <a:ea typeface="+mj-ea"/>
                <a:cs typeface="Calibri" panose="020F0502020204030204" pitchFamily="34" charset="0"/>
              </a:rPr>
              <a:t>　</a:t>
            </a:r>
            <a:r>
              <a:rPr kumimoji="1" lang="en-US" altLang="ja-JP" sz="1600" u="none" strike="noStrike" kern="1200" cap="none" spc="0" normalizeH="0" baseline="0" noProof="0" dirty="0">
                <a:ln>
                  <a:noFill/>
                </a:ln>
                <a:effectLst/>
                <a:uLnTx/>
                <a:uFillTx/>
                <a:latin typeface="+mj-ea"/>
                <a:ea typeface="+mj-ea"/>
                <a:cs typeface="Calibri" panose="020F0502020204030204" pitchFamily="34" charset="0"/>
              </a:rPr>
              <a:t>【</a:t>
            </a:r>
            <a:r>
              <a:rPr kumimoji="1" lang="ja-JP" altLang="en-US" sz="1600" u="none" strike="noStrike" kern="1200" cap="none" spc="0" normalizeH="0" baseline="0" noProof="0" dirty="0">
                <a:ln>
                  <a:noFill/>
                </a:ln>
                <a:effectLst/>
                <a:uLnTx/>
                <a:uFillTx/>
                <a:latin typeface="+mj-ea"/>
                <a:ea typeface="+mj-ea"/>
                <a:cs typeface="Calibri" panose="020F0502020204030204" pitchFamily="34" charset="0"/>
              </a:rPr>
              <a:t>人権方針の五</a:t>
            </a:r>
            <a:r>
              <a:rPr lang="ja-JP" altLang="en-US" sz="1600" dirty="0">
                <a:latin typeface="+mj-ea"/>
                <a:ea typeface="+mj-ea"/>
                <a:cs typeface="Calibri" panose="020F0502020204030204" pitchFamily="34" charset="0"/>
              </a:rPr>
              <a:t>つの要件</a:t>
            </a:r>
            <a:r>
              <a:rPr kumimoji="1" lang="en-US" altLang="ja-JP" sz="1600" u="none" strike="noStrike" kern="1200" cap="none" spc="0" normalizeH="0" baseline="0" noProof="0" dirty="0">
                <a:ln>
                  <a:noFill/>
                </a:ln>
                <a:effectLst/>
                <a:uLnTx/>
                <a:uFillTx/>
                <a:latin typeface="+mj-ea"/>
                <a:ea typeface="+mj-ea"/>
                <a:cs typeface="Calibri" panose="020F0502020204030204" pitchFamily="34" charset="0"/>
              </a:rPr>
              <a:t>】</a:t>
            </a:r>
          </a:p>
          <a:p>
            <a:pPr marL="0" marR="0" lvl="0" indent="0" algn="ctr" defTabSz="685754" rtl="0" eaLnBrk="1" fontAlgn="auto" latinLnBrk="0" hangingPunct="1">
              <a:lnSpc>
                <a:spcPts val="1800"/>
              </a:lnSpc>
              <a:spcBef>
                <a:spcPts val="0"/>
              </a:spcBef>
              <a:spcAft>
                <a:spcPts val="0"/>
              </a:spcAft>
              <a:buClrTx/>
              <a:buSzPct val="100000"/>
              <a:buFont typeface="Arial" panose="020B0604020202020204" pitchFamily="34" charset="0"/>
              <a:buNone/>
              <a:tabLst/>
              <a:defRPr/>
            </a:pPr>
            <a:endParaRPr kumimoji="1" lang="en-US" altLang="ja-JP" sz="1600" u="none" strike="noStrike" kern="1200" cap="none" spc="0" normalizeH="0" baseline="0" noProof="0" dirty="0">
              <a:ln>
                <a:noFill/>
              </a:ln>
              <a:effectLst/>
              <a:uLnTx/>
              <a:uFillTx/>
              <a:latin typeface="+mj-ea"/>
              <a:ea typeface="+mj-ea"/>
              <a:cs typeface="Calibri" panose="020F0502020204030204" pitchFamily="34" charset="0"/>
            </a:endParaRPr>
          </a:p>
          <a:p>
            <a:pPr marL="361950" lvl="0" indent="-180975">
              <a:lnSpc>
                <a:spcPts val="1800"/>
              </a:lnSpc>
              <a:spcBef>
                <a:spcPts val="800"/>
              </a:spcBef>
              <a:buFont typeface="+mj-lt"/>
              <a:buAutoNum type="arabicPeriod"/>
              <a:defRPr/>
            </a:pPr>
            <a:r>
              <a:rPr lang="ja-JP" altLang="en-US" sz="1600" dirty="0">
                <a:latin typeface="+mj-ea"/>
                <a:ea typeface="+mj-ea"/>
                <a:cs typeface="Calibri" panose="020F0502020204030204" pitchFamily="34" charset="0"/>
              </a:rPr>
              <a:t>企業の取締役会等の最高意思決定機関、又は最上層レベルによって承認されていること</a:t>
            </a:r>
            <a:endParaRPr lang="en-US" altLang="ja-JP" sz="1600" dirty="0">
              <a:latin typeface="+mj-ea"/>
              <a:ea typeface="+mj-ea"/>
              <a:cs typeface="Calibri" panose="020F0502020204030204" pitchFamily="34" charset="0"/>
            </a:endParaRPr>
          </a:p>
          <a:p>
            <a:pPr marL="361950" lvl="0" indent="-180975">
              <a:lnSpc>
                <a:spcPts val="1800"/>
              </a:lnSpc>
              <a:spcBef>
                <a:spcPts val="800"/>
              </a:spcBef>
              <a:buFont typeface="+mj-lt"/>
              <a:buAutoNum type="arabicPeriod"/>
              <a:defRPr/>
            </a:pPr>
            <a:r>
              <a:rPr lang="ja-JP" altLang="en-US" sz="1600" dirty="0">
                <a:latin typeface="+mj-ea"/>
                <a:ea typeface="+mj-ea"/>
                <a:cs typeface="Calibri" panose="020F0502020204030204" pitchFamily="34" charset="0"/>
              </a:rPr>
              <a:t>内部及び／又は外部の専門家により情報提供を受けたこと</a:t>
            </a:r>
            <a:endParaRPr kumimoji="1" lang="en-US" altLang="ja-JP" sz="1600" u="none" strike="noStrike" kern="1200" cap="none" spc="0" normalizeH="0" baseline="0" noProof="0" dirty="0">
              <a:ln>
                <a:noFill/>
              </a:ln>
              <a:effectLst/>
              <a:uLnTx/>
              <a:uFillTx/>
              <a:latin typeface="+mj-ea"/>
              <a:ea typeface="+mj-ea"/>
              <a:cs typeface="Calibri" panose="020F0502020204030204" pitchFamily="34" charset="0"/>
            </a:endParaRPr>
          </a:p>
          <a:p>
            <a:pPr marL="361950" lvl="0" indent="-180975">
              <a:lnSpc>
                <a:spcPts val="1800"/>
              </a:lnSpc>
              <a:spcBef>
                <a:spcPts val="800"/>
              </a:spcBef>
              <a:buFont typeface="+mj-lt"/>
              <a:buAutoNum type="arabicPeriod"/>
              <a:defRPr/>
            </a:pPr>
            <a:r>
              <a:rPr lang="ja-JP" altLang="en-US" sz="1600" dirty="0">
                <a:latin typeface="+mj-ea"/>
                <a:ea typeface="+mj-ea"/>
                <a:cs typeface="Calibri" panose="020F0502020204030204" pitchFamily="34" charset="0"/>
              </a:rPr>
              <a:t>企業の従業員、取引先及び自社の事業・製品・サービスの関係者に対して、自社の人権方針を理解・支持し、人権を尊重することを期待する旨が明記されていること</a:t>
            </a:r>
            <a:endParaRPr kumimoji="1" lang="en-US" altLang="ja-JP" sz="1600" u="none" strike="noStrike" kern="1200" cap="none" spc="0" normalizeH="0" baseline="0" noProof="0" dirty="0">
              <a:ln>
                <a:noFill/>
              </a:ln>
              <a:effectLst/>
              <a:uLnTx/>
              <a:uFillTx/>
              <a:latin typeface="+mj-ea"/>
              <a:ea typeface="+mj-ea"/>
              <a:cs typeface="Calibri" panose="020F0502020204030204" pitchFamily="34" charset="0"/>
            </a:endParaRPr>
          </a:p>
          <a:p>
            <a:pPr marL="361950" lvl="0" indent="-180975">
              <a:lnSpc>
                <a:spcPts val="1800"/>
              </a:lnSpc>
              <a:spcBef>
                <a:spcPts val="800"/>
              </a:spcBef>
              <a:buFont typeface="+mj-lt"/>
              <a:buAutoNum type="arabicPeriod"/>
              <a:defRPr/>
            </a:pPr>
            <a:r>
              <a:rPr lang="ja-JP" altLang="en-US" sz="1600" dirty="0">
                <a:latin typeface="+mj-ea"/>
                <a:ea typeface="+mj-ea"/>
                <a:cs typeface="Calibri" panose="020F0502020204030204" pitchFamily="34" charset="0"/>
              </a:rPr>
              <a:t>社内外を問わず全ての従業員、取引先、出資者、その他の関係者に周知されていること</a:t>
            </a:r>
            <a:endParaRPr lang="en-US" altLang="ja-JP" sz="1600" dirty="0">
              <a:latin typeface="+mj-ea"/>
              <a:ea typeface="+mj-ea"/>
              <a:cs typeface="Calibri" panose="020F0502020204030204" pitchFamily="34" charset="0"/>
            </a:endParaRPr>
          </a:p>
          <a:p>
            <a:pPr marL="361950" lvl="0" indent="-180975">
              <a:lnSpc>
                <a:spcPts val="1800"/>
              </a:lnSpc>
              <a:spcBef>
                <a:spcPts val="800"/>
              </a:spcBef>
              <a:buFont typeface="+mj-lt"/>
              <a:buAutoNum type="arabicPeriod"/>
              <a:defRPr/>
            </a:pPr>
            <a:r>
              <a:rPr lang="ja-JP" altLang="en-US" sz="1600" dirty="0">
                <a:latin typeface="+mj-ea"/>
                <a:ea typeface="+mj-ea"/>
                <a:cs typeface="Calibri" panose="020F0502020204030204" pitchFamily="34" charset="0"/>
              </a:rPr>
              <a:t>人権方針の内容が、企業全体の事業方針や行動指針、調達方針、その他の関連手続に反映されていること</a:t>
            </a:r>
            <a:endParaRPr kumimoji="1" lang="en-US" altLang="ja-JP" sz="1600" u="none" strike="noStrike" kern="1200" cap="none" spc="0" normalizeH="0" baseline="0" noProof="0" dirty="0">
              <a:ln>
                <a:noFill/>
              </a:ln>
              <a:effectLst/>
              <a:uLnTx/>
              <a:uFillTx/>
              <a:latin typeface="+mj-ea"/>
              <a:ea typeface="+mj-ea"/>
              <a:cs typeface="Calibri" panose="020F0502020204030204" pitchFamily="34" charset="0"/>
            </a:endParaRPr>
          </a:p>
        </p:txBody>
      </p:sp>
      <p:grpSp>
        <p:nvGrpSpPr>
          <p:cNvPr id="54" name="Group 639"/>
          <p:cNvGrpSpPr>
            <a:grpSpLocks noChangeAspect="1"/>
          </p:cNvGrpSpPr>
          <p:nvPr/>
        </p:nvGrpSpPr>
        <p:grpSpPr bwMode="gray">
          <a:xfrm>
            <a:off x="8098568" y="1519023"/>
            <a:ext cx="1390432" cy="1390432"/>
            <a:chOff x="5418" y="2871"/>
            <a:chExt cx="340" cy="341"/>
          </a:xfrm>
          <a:solidFill>
            <a:schemeClr val="accent3">
              <a:lumMod val="60000"/>
              <a:lumOff val="40000"/>
            </a:schemeClr>
          </a:solidFill>
        </p:grpSpPr>
        <p:sp>
          <p:nvSpPr>
            <p:cNvPr id="55" name="Freeform 640"/>
            <p:cNvSpPr>
              <a:spLocks noEditPoints="1"/>
            </p:cNvSpPr>
            <p:nvPr/>
          </p:nvSpPr>
          <p:spPr bwMode="gray">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56" name="Freeform 641"/>
            <p:cNvSpPr>
              <a:spLocks noEditPoints="1"/>
            </p:cNvSpPr>
            <p:nvPr/>
          </p:nvSpPr>
          <p:spPr bwMode="gray">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36" name="ホームベース 3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latin typeface="Calibri" panose="020F0502020204030204" pitchFamily="34" charset="0"/>
                <a:cs typeface="Calibri" panose="020F0502020204030204" pitchFamily="34" charset="0"/>
              </a:rPr>
              <a:t>1</a:t>
            </a:r>
            <a:r>
              <a:rPr kumimoji="1" lang="en-US" altLang="ja-JP" sz="1200" dirty="0">
                <a:latin typeface="Calibri" panose="020F0502020204030204" pitchFamily="34" charset="0"/>
                <a:cs typeface="Calibri" panose="020F0502020204030204" pitchFamily="34" charset="0"/>
              </a:rPr>
              <a:t>.</a:t>
            </a:r>
            <a:r>
              <a:rPr kumimoji="1" lang="ja-JP" altLang="en-US" sz="1200" dirty="0">
                <a:latin typeface="Calibri" panose="020F0502020204030204" pitchFamily="34" charset="0"/>
                <a:cs typeface="Calibri" panose="020F0502020204030204" pitchFamily="34" charset="0"/>
              </a:rPr>
              <a:t> 企業が直面しうる人権課題</a:t>
            </a:r>
          </a:p>
        </p:txBody>
      </p:sp>
      <p:sp>
        <p:nvSpPr>
          <p:cNvPr id="4" name="角丸四角形 33">
            <a:extLst>
              <a:ext uri="{FF2B5EF4-FFF2-40B4-BE49-F238E27FC236}">
                <a16:creationId xmlns:a16="http://schemas.microsoft.com/office/drawing/2014/main" id="{69FA347D-4FF7-9A9D-DE9D-1934E037A333}"/>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366579B2-9501-230C-ED58-4615A77D3304}"/>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402499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sp>
        <p:nvSpPr>
          <p:cNvPr id="110" name="正方形/長方形 109"/>
          <p:cNvSpPr/>
          <p:nvPr/>
        </p:nvSpPr>
        <p:spPr>
          <a:xfrm>
            <a:off x="634979" y="685564"/>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企業は、自社が関与している、又は関与している可能性のある人権への負の影響を</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特定する必要があります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自社が関与している、又は関与している可能性のある人権への負の影響を特定し、</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それぞれの</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負の影響がもたらす被害の大きさ（深刻度）及び負の影響が発生する可能性</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（蓋然性）を評価した上で、どの負の影響から対応していくのかについて優先順位を付ける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2"/>
            <a:ext cx="7050104" cy="506124"/>
            <a:chOff x="593244" y="1828245"/>
            <a:chExt cx="5104364" cy="366441"/>
          </a:xfrm>
        </p:grpSpPr>
        <p:sp>
          <p:nvSpPr>
            <p:cNvPr id="31" name="角丸四角形 30"/>
            <p:cNvSpPr/>
            <p:nvPr/>
          </p:nvSpPr>
          <p:spPr bwMode="gray">
            <a:xfrm>
              <a:off x="988895" y="1863327"/>
              <a:ext cx="4708713" cy="29454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負の影響の特定・評価</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(2)</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a:cxnSpLocks/>
            </p:cNvCxnSpPr>
            <p:nvPr/>
          </p:nvCxnSpPr>
          <p:spPr bwMode="gray">
            <a:xfrm flipV="1">
              <a:off x="888458" y="2194685"/>
              <a:ext cx="476092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5371642" y="6049666"/>
            <a:ext cx="4188774" cy="523220"/>
          </a:xfrm>
          <a:prstGeom prst="rect">
            <a:avLst/>
          </a:prstGeom>
        </p:spPr>
        <p:txBody>
          <a:bodyPr wrap="square">
            <a:spAutoFit/>
          </a:bodyPr>
          <a:lstStyle/>
          <a:p>
            <a:pPr algn="ctr"/>
            <a:r>
              <a:rPr kumimoji="1" lang="ja-JP" altLang="ja-JP" sz="1400" dirty="0">
                <a:solidFill>
                  <a:prstClr val="black"/>
                </a:solidFill>
                <a:latin typeface="Calibri" panose="020F0502020204030204" pitchFamily="34" charset="0"/>
                <a:cs typeface="Calibri" panose="020F0502020204030204" pitchFamily="34" charset="0"/>
              </a:rPr>
              <a:t>▲</a:t>
            </a:r>
            <a:r>
              <a:rPr kumimoji="1" lang="ja-JP" altLang="en-US" sz="1400" dirty="0">
                <a:solidFill>
                  <a:prstClr val="black"/>
                </a:solidFill>
                <a:latin typeface="Calibri" panose="020F0502020204030204" pitchFamily="34" charset="0"/>
                <a:cs typeface="Calibri" panose="020F0502020204030204" pitchFamily="34" charset="0"/>
              </a:rPr>
              <a:t>負の影響の評価の</a:t>
            </a:r>
            <a:endParaRPr kumimoji="1" lang="en-US" altLang="ja-JP" sz="1400" dirty="0">
              <a:solidFill>
                <a:prstClr val="black"/>
              </a:solidFill>
              <a:latin typeface="Calibri" panose="020F0502020204030204" pitchFamily="34" charset="0"/>
              <a:cs typeface="Calibri" panose="020F0502020204030204" pitchFamily="34" charset="0"/>
            </a:endParaRPr>
          </a:p>
          <a:p>
            <a:pPr algn="ctr"/>
            <a:r>
              <a:rPr kumimoji="1" lang="ja-JP" altLang="en-US" sz="1400" dirty="0">
                <a:solidFill>
                  <a:prstClr val="black"/>
                </a:solidFill>
                <a:latin typeface="Calibri" panose="020F0502020204030204" pitchFamily="34" charset="0"/>
                <a:cs typeface="Calibri" panose="020F0502020204030204" pitchFamily="34" charset="0"/>
              </a:rPr>
              <a:t>　</a:t>
            </a:r>
            <a:r>
              <a:rPr kumimoji="1" lang="ja-JP" altLang="ja-JP" sz="1400" dirty="0">
                <a:solidFill>
                  <a:prstClr val="black"/>
                </a:solidFill>
                <a:latin typeface="Calibri" panose="020F0502020204030204" pitchFamily="34" charset="0"/>
                <a:cs typeface="Calibri" panose="020F0502020204030204" pitchFamily="34" charset="0"/>
              </a:rPr>
              <a:t>アウトプットイメージ（一例）</a:t>
            </a:r>
            <a:endParaRPr kumimoji="1" lang="ja-JP" altLang="en-US" sz="1400" dirty="0">
              <a:solidFill>
                <a:prstClr val="black"/>
              </a:solidFill>
              <a:latin typeface="Calibri" panose="020F0502020204030204" pitchFamily="34" charset="0"/>
              <a:cs typeface="Calibri" panose="020F0502020204030204" pitchFamily="34" charset="0"/>
            </a:endParaRPr>
          </a:p>
        </p:txBody>
      </p:sp>
      <p:grpSp>
        <p:nvGrpSpPr>
          <p:cNvPr id="36" name="Group 892"/>
          <p:cNvGrpSpPr>
            <a:grpSpLocks noChangeAspect="1"/>
          </p:cNvGrpSpPr>
          <p:nvPr/>
        </p:nvGrpSpPr>
        <p:grpSpPr bwMode="gray">
          <a:xfrm>
            <a:off x="8099400" y="1519023"/>
            <a:ext cx="1389600" cy="1389600"/>
            <a:chOff x="4270" y="3457"/>
            <a:chExt cx="340" cy="341"/>
          </a:xfrm>
          <a:solidFill>
            <a:schemeClr val="accent3">
              <a:lumMod val="60000"/>
              <a:lumOff val="40000"/>
            </a:schemeClr>
          </a:solidFill>
        </p:grpSpPr>
        <p:sp>
          <p:nvSpPr>
            <p:cNvPr id="37" name="Freeform 893"/>
            <p:cNvSpPr>
              <a:spLocks noEditPoints="1"/>
            </p:cNvSpPr>
            <p:nvPr/>
          </p:nvSpPr>
          <p:spPr bwMode="gray">
            <a:xfrm>
              <a:off x="4334" y="3521"/>
              <a:ext cx="192" cy="19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8" name="Freeform 894"/>
            <p:cNvSpPr>
              <a:spLocks noEditPoints="1"/>
            </p:cNvSpPr>
            <p:nvPr/>
          </p:nvSpPr>
          <p:spPr bwMode="gray">
            <a:xfrm>
              <a:off x="4270" y="34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8" name="ホームベース 27"/>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5" name="角丸四角形 33">
            <a:extLst>
              <a:ext uri="{FF2B5EF4-FFF2-40B4-BE49-F238E27FC236}">
                <a16:creationId xmlns:a16="http://schemas.microsoft.com/office/drawing/2014/main" id="{E3698274-A420-AFA7-3372-9A19AE214B65}"/>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7" name="ホームベース 47">
            <a:extLst>
              <a:ext uri="{FF2B5EF4-FFF2-40B4-BE49-F238E27FC236}">
                <a16:creationId xmlns:a16="http://schemas.microsoft.com/office/drawing/2014/main" id="{D743A962-6E08-9ED6-9E75-5D587C27AC3A}"/>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pic>
        <p:nvPicPr>
          <p:cNvPr id="14" name="図 13">
            <a:extLst>
              <a:ext uri="{FF2B5EF4-FFF2-40B4-BE49-F238E27FC236}">
                <a16:creationId xmlns:a16="http://schemas.microsoft.com/office/drawing/2014/main" id="{2B411754-AC22-BFFD-1291-269BBF191567}"/>
              </a:ext>
            </a:extLst>
          </p:cNvPr>
          <p:cNvPicPr>
            <a:picLocks noChangeAspect="1"/>
          </p:cNvPicPr>
          <p:nvPr/>
        </p:nvPicPr>
        <p:blipFill rotWithShape="1">
          <a:blip r:embed="rId6"/>
          <a:srcRect b="8479"/>
          <a:stretch/>
        </p:blipFill>
        <p:spPr>
          <a:xfrm>
            <a:off x="5062526" y="3152194"/>
            <a:ext cx="4211775" cy="2842078"/>
          </a:xfrm>
          <a:prstGeom prst="rect">
            <a:avLst/>
          </a:prstGeom>
        </p:spPr>
      </p:pic>
      <p:sp>
        <p:nvSpPr>
          <p:cNvPr id="11" name="テキスト ボックス 10"/>
          <p:cNvSpPr txBox="1"/>
          <p:nvPr/>
        </p:nvSpPr>
        <p:spPr>
          <a:xfrm>
            <a:off x="658444" y="3842033"/>
            <a:ext cx="4248248" cy="1550031"/>
          </a:xfrm>
          <a:prstGeom prst="rect">
            <a:avLst/>
          </a:prstGeom>
          <a:solidFill>
            <a:schemeClr val="bg1">
              <a:lumMod val="95000"/>
            </a:schemeClr>
          </a:solidFill>
          <a:ln>
            <a:noFill/>
          </a:ln>
        </p:spPr>
        <p:txBody>
          <a:bodyPr wrap="square" lIns="36000" tIns="36000" rIns="36000" bIns="36000" rtlCol="0" anchor="ctr" anchorCtr="0">
            <a:spAutoFit/>
          </a:bodyPr>
          <a:lstStyle/>
          <a:p>
            <a:pPr>
              <a:spcBef>
                <a:spcPts val="0"/>
              </a:spcBef>
              <a:buSzPct val="100000"/>
            </a:pPr>
            <a:r>
              <a:rPr kumimoji="1" lang="en-US" altLang="ja-JP" sz="1600" dirty="0">
                <a:latin typeface="+mn-lt"/>
              </a:rPr>
              <a:t>【</a:t>
            </a:r>
            <a:r>
              <a:rPr kumimoji="1" lang="ja-JP" altLang="en-US" sz="1600" dirty="0">
                <a:latin typeface="+mn-lt"/>
              </a:rPr>
              <a:t>負の影響の特定・評価のプロセス</a:t>
            </a:r>
            <a:r>
              <a:rPr kumimoji="1" lang="en-US" altLang="ja-JP" sz="1600" dirty="0">
                <a:latin typeface="+mn-lt"/>
              </a:rPr>
              <a:t>】</a:t>
            </a:r>
          </a:p>
          <a:p>
            <a:pPr>
              <a:spcBef>
                <a:spcPts val="0"/>
              </a:spcBef>
              <a:buSzPct val="100000"/>
            </a:pPr>
            <a:r>
              <a:rPr kumimoji="1" lang="ja-JP" altLang="en-US" sz="1600" baseline="0" dirty="0">
                <a:latin typeface="+mn-lt"/>
              </a:rPr>
              <a:t>①　人権に関する負の影響が重大であると考</a:t>
            </a:r>
            <a:endParaRPr kumimoji="1" lang="en-US" altLang="ja-JP" sz="1600" baseline="0" dirty="0">
              <a:latin typeface="+mn-lt"/>
            </a:endParaRPr>
          </a:p>
          <a:p>
            <a:pPr>
              <a:spcBef>
                <a:spcPts val="0"/>
              </a:spcBef>
              <a:buSzPct val="100000"/>
            </a:pPr>
            <a:r>
              <a:rPr kumimoji="1" lang="ja-JP" altLang="en-US" sz="1600" dirty="0">
                <a:latin typeface="+mn-lt"/>
              </a:rPr>
              <a:t>　　 </a:t>
            </a:r>
            <a:r>
              <a:rPr kumimoji="1" lang="ja-JP" altLang="en-US" sz="1600" baseline="0" dirty="0">
                <a:latin typeface="+mn-lt"/>
              </a:rPr>
              <a:t>えられる事業領域を特定する。</a:t>
            </a:r>
            <a:endParaRPr kumimoji="1" lang="en-US" altLang="ja-JP" sz="1600" baseline="0" dirty="0">
              <a:latin typeface="+mn-lt"/>
            </a:endParaRPr>
          </a:p>
          <a:p>
            <a:pPr>
              <a:spcBef>
                <a:spcPts val="0"/>
              </a:spcBef>
              <a:buSzPct val="100000"/>
            </a:pPr>
            <a:r>
              <a:rPr kumimoji="1" lang="ja-JP" altLang="en-US" sz="1600" dirty="0">
                <a:latin typeface="+mn-lt"/>
              </a:rPr>
              <a:t>②　負の影響の発生過程を特定する。</a:t>
            </a:r>
            <a:endParaRPr kumimoji="1" lang="en-US" altLang="ja-JP" sz="1600" dirty="0">
              <a:latin typeface="+mn-lt"/>
            </a:endParaRPr>
          </a:p>
          <a:p>
            <a:pPr>
              <a:spcBef>
                <a:spcPts val="0"/>
              </a:spcBef>
              <a:buSzPct val="100000"/>
            </a:pPr>
            <a:r>
              <a:rPr kumimoji="1" lang="ja-JP" altLang="en-US" sz="1600" baseline="0" dirty="0">
                <a:latin typeface="+mn-lt"/>
              </a:rPr>
              <a:t>③　負の影響と企業のかかわりを評価する。</a:t>
            </a:r>
            <a:endParaRPr kumimoji="1" lang="en-US" altLang="ja-JP" sz="1600" baseline="0" dirty="0">
              <a:latin typeface="+mn-lt"/>
            </a:endParaRPr>
          </a:p>
          <a:p>
            <a:pPr>
              <a:spcBef>
                <a:spcPts val="0"/>
              </a:spcBef>
              <a:buSzPct val="100000"/>
            </a:pPr>
            <a:r>
              <a:rPr kumimoji="1" lang="ja-JP" altLang="en-US" sz="1600" dirty="0">
                <a:latin typeface="+mn-lt"/>
              </a:rPr>
              <a:t>④　優先して取り組むべき負の影響を検討する。</a:t>
            </a:r>
            <a:endParaRPr kumimoji="1" lang="ja-JP" altLang="en-US" sz="1600" baseline="0" dirty="0">
              <a:latin typeface="+mn-lt"/>
            </a:endParaRPr>
          </a:p>
        </p:txBody>
      </p:sp>
    </p:spTree>
    <p:extLst>
      <p:ext uri="{BB962C8B-B14F-4D97-AF65-F5344CB8AC3E}">
        <p14:creationId xmlns:p14="http://schemas.microsoft.com/office/powerpoint/2010/main" val="316295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企業は、人権への負の影響を防止・軽減するための措置を講じる必要があります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人権への負の影響を引き起こしたり助長したりしている自社の活動を直ちに停止すると</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ともに、</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負の影響を引き起こし又は助長している取引先に対して、影響力を行使する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又は支援を行う</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2"/>
            <a:ext cx="7050104" cy="506124"/>
            <a:chOff x="593244" y="1828245"/>
            <a:chExt cx="5104364" cy="366441"/>
          </a:xfrm>
        </p:grpSpPr>
        <p:sp>
          <p:nvSpPr>
            <p:cNvPr id="31" name="角丸四角形 30"/>
            <p:cNvSpPr/>
            <p:nvPr/>
          </p:nvSpPr>
          <p:spPr bwMode="gray">
            <a:xfrm>
              <a:off x="988895" y="1863327"/>
              <a:ext cx="4708713" cy="29454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負の影響の防止・軽減</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(3)</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a:cxnSpLocks/>
            </p:cNvCxnSpPr>
            <p:nvPr/>
          </p:nvCxnSpPr>
          <p:spPr bwMode="gray">
            <a:xfrm flipV="1">
              <a:off x="888458" y="2194685"/>
              <a:ext cx="476092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6" name="Group 892"/>
          <p:cNvGrpSpPr>
            <a:grpSpLocks noChangeAspect="1"/>
          </p:cNvGrpSpPr>
          <p:nvPr/>
        </p:nvGrpSpPr>
        <p:grpSpPr bwMode="gray">
          <a:xfrm>
            <a:off x="8099400" y="1519023"/>
            <a:ext cx="1389600" cy="1389600"/>
            <a:chOff x="4270" y="3457"/>
            <a:chExt cx="340" cy="341"/>
          </a:xfrm>
          <a:solidFill>
            <a:schemeClr val="accent3">
              <a:lumMod val="60000"/>
              <a:lumOff val="40000"/>
            </a:schemeClr>
          </a:solidFill>
        </p:grpSpPr>
        <p:sp>
          <p:nvSpPr>
            <p:cNvPr id="37" name="Freeform 893"/>
            <p:cNvSpPr>
              <a:spLocks noEditPoints="1"/>
            </p:cNvSpPr>
            <p:nvPr/>
          </p:nvSpPr>
          <p:spPr bwMode="gray">
            <a:xfrm>
              <a:off x="4334" y="3521"/>
              <a:ext cx="192" cy="19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8" name="Freeform 894"/>
            <p:cNvSpPr>
              <a:spLocks noEditPoints="1"/>
            </p:cNvSpPr>
            <p:nvPr/>
          </p:nvSpPr>
          <p:spPr bwMode="gray">
            <a:xfrm>
              <a:off x="4270" y="34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8" name="ホームベース 27"/>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11" name="テキスト プレースホルダー 2">
            <a:extLst>
              <a:ext uri="{FF2B5EF4-FFF2-40B4-BE49-F238E27FC236}">
                <a16:creationId xmlns:a16="http://schemas.microsoft.com/office/drawing/2014/main" id="{C1B91A72-E4FC-2475-078A-D32F7573736C}"/>
              </a:ext>
            </a:extLst>
          </p:cNvPr>
          <p:cNvSpPr txBox="1">
            <a:spLocks/>
          </p:cNvSpPr>
          <p:nvPr/>
        </p:nvSpPr>
        <p:spPr bwMode="gray">
          <a:xfrm>
            <a:off x="710198" y="3287676"/>
            <a:ext cx="8329395" cy="3454410"/>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nSpc>
                <a:spcPts val="1800"/>
              </a:lnSpc>
              <a:defRPr/>
            </a:pPr>
            <a:endParaRPr lang="en-US" altLang="ja-JP" sz="1600" dirty="0">
              <a:latin typeface="Calibri" panose="020F0502020204030204" pitchFamily="34" charset="0"/>
              <a:cs typeface="Calibri" panose="020F0502020204030204" pitchFamily="34" charset="0"/>
            </a:endParaRPr>
          </a:p>
          <a:p>
            <a:pPr lvl="0" algn="ctr">
              <a:lnSpc>
                <a:spcPts val="1800"/>
              </a:lnSpc>
              <a:defRPr/>
            </a:pPr>
            <a:r>
              <a:rPr lang="en-US" altLang="ja-JP" sz="1600" dirty="0">
                <a:latin typeface="Calibri" panose="020F0502020204030204" pitchFamily="34" charset="0"/>
                <a:cs typeface="Calibri" panose="020F0502020204030204" pitchFamily="34" charset="0"/>
              </a:rPr>
              <a:t>【</a:t>
            </a:r>
            <a:r>
              <a:rPr lang="ja-JP" altLang="en-US" sz="1600" dirty="0">
                <a:latin typeface="Calibri" panose="020F0502020204030204" pitchFamily="34" charset="0"/>
                <a:cs typeface="Calibri" panose="020F0502020204030204" pitchFamily="34" charset="0"/>
              </a:rPr>
              <a:t>取引停止について</a:t>
            </a:r>
            <a:r>
              <a:rPr lang="en-US" altLang="ja-JP" sz="1600" dirty="0">
                <a:latin typeface="Calibri" panose="020F0502020204030204" pitchFamily="34" charset="0"/>
                <a:cs typeface="Calibri" panose="020F0502020204030204" pitchFamily="34" charset="0"/>
              </a:rPr>
              <a:t>】</a:t>
            </a:r>
          </a:p>
          <a:p>
            <a:pPr lvl="0" algn="ctr">
              <a:lnSpc>
                <a:spcPts val="1800"/>
              </a:lnSpc>
              <a:defRPr/>
            </a:pPr>
            <a:endParaRPr lang="en-US" altLang="ja-JP" sz="1600" dirty="0">
              <a:latin typeface="Calibri" panose="020F0502020204030204" pitchFamily="34" charset="0"/>
              <a:cs typeface="Calibri" panose="020F0502020204030204" pitchFamily="34" charset="0"/>
            </a:endParaRPr>
          </a:p>
          <a:p>
            <a:pPr marL="285750" lvl="0" indent="-285750">
              <a:lnSpc>
                <a:spcPts val="1800"/>
              </a:lnSpc>
              <a:buFont typeface="Wingdings" panose="05000000000000000000" pitchFamily="2" charset="2"/>
              <a:buChar char="ü"/>
              <a:defRPr/>
            </a:pPr>
            <a:r>
              <a:rPr lang="ja-JP" altLang="en-US" sz="1600" dirty="0">
                <a:latin typeface="Calibri" panose="020F0502020204030204" pitchFamily="34" charset="0"/>
                <a:cs typeface="Calibri" panose="020F0502020204030204" pitchFamily="34" charset="0"/>
              </a:rPr>
              <a:t>取引停止は、負の影響と自社の関連性を断ち切るものであって、負の影響自体をなくすものではないほか、取引停止によって、相手企業の経営が悪化して従業員が大量解雇されるなど、負の影響が深刻化する可能性もある。したがって、取引先による人権侵害が発覚した場合は、直ちに取引を停止するのではなく、まずは、取引先における負の影響の防止・軽減に努めることが推奨されている</a:t>
            </a:r>
            <a:endParaRPr lang="en-US" altLang="ja-JP" sz="1600" dirty="0">
              <a:latin typeface="Calibri" panose="020F0502020204030204" pitchFamily="34" charset="0"/>
              <a:cs typeface="Calibri" panose="020F0502020204030204" pitchFamily="34" charset="0"/>
            </a:endParaRPr>
          </a:p>
          <a:p>
            <a:pPr marL="285750" lvl="0" indent="-285750">
              <a:lnSpc>
                <a:spcPts val="1800"/>
              </a:lnSpc>
              <a:buFont typeface="Wingdings" panose="05000000000000000000" pitchFamily="2" charset="2"/>
              <a:buChar char="ü"/>
              <a:defRPr/>
            </a:pPr>
            <a:r>
              <a:rPr lang="ja-JP" altLang="en-US" sz="1600" dirty="0">
                <a:latin typeface="Calibri" panose="020F0502020204030204" pitchFamily="34" charset="0"/>
                <a:cs typeface="Calibri" panose="020F0502020204030204" pitchFamily="34" charset="0"/>
              </a:rPr>
              <a:t>取引先が負の影響の防止・軽減についての要請を受け入れない場合や、取引先における人権侵害の状況が一向に改善されない場合には、取引停止を含めた対応について検討することとなるが、取引停止を行う場合においても、取引先に対して十分な予告期間を設けたり、取引停止の段階的な手順を明示するほか、取引停止のきっかけとなった人権への負の影響について、取引先が適切に対応できるよう情報提供を行うなど、取引先に対して責任ある対応を取ることが期待される</a:t>
            </a:r>
            <a:endParaRPr lang="en-US" altLang="ja-JP" sz="1600" dirty="0">
              <a:latin typeface="Calibri" panose="020F0502020204030204" pitchFamily="34" charset="0"/>
              <a:cs typeface="Calibri" panose="020F0502020204030204" pitchFamily="34" charset="0"/>
            </a:endParaRPr>
          </a:p>
        </p:txBody>
      </p:sp>
      <p:sp>
        <p:nvSpPr>
          <p:cNvPr id="7" name="角丸四角形 33">
            <a:extLst>
              <a:ext uri="{FF2B5EF4-FFF2-40B4-BE49-F238E27FC236}">
                <a16:creationId xmlns:a16="http://schemas.microsoft.com/office/drawing/2014/main" id="{3EFDA455-763A-7339-36CB-CC2A76032298}"/>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8" name="ホームベース 47">
            <a:extLst>
              <a:ext uri="{FF2B5EF4-FFF2-40B4-BE49-F238E27FC236}">
                <a16:creationId xmlns:a16="http://schemas.microsoft.com/office/drawing/2014/main" id="{A0EE059E-D3B8-AEB7-A030-F44984FA8C2D}"/>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3595841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sp>
        <p:nvSpPr>
          <p:cNvPr id="110" name="正方形/長方形 109"/>
          <p:cNvSpPr/>
          <p:nvPr/>
        </p:nvSpPr>
        <p:spPr>
          <a:xfrm>
            <a:off x="129396" y="685564"/>
            <a:ext cx="9593337"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企業は、人権尊重への取組の実効性を継続的に評価し、</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評価結果に基づいて人権尊重への取組を改善していく必要があります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アンケート</a:t>
            </a:r>
            <a:r>
              <a:rPr lang="ja-JP" altLang="en-US" sz="1600" dirty="0">
                <a:solidFill>
                  <a:prstClr val="black"/>
                </a:solidFill>
                <a:latin typeface="Calibri" panose="020F0502020204030204" pitchFamily="34" charset="0"/>
                <a:ea typeface="ＭＳ Ｐゴシック"/>
                <a:cs typeface="Calibri" panose="020F0502020204030204" pitchFamily="34" charset="0"/>
              </a:rPr>
              <a:t>やヒアリングを通じて様々なステークホルダーから情報を収集し、</a:t>
            </a:r>
            <a:endParaRPr lang="en-US" altLang="ja-JP" sz="1600" dirty="0">
              <a:solidFill>
                <a:prstClr val="black"/>
              </a:solidFill>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定量的・定性的な指標に基づいて自社の人権尊重への取組の実効性を評価し、</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十分な効果が見込めないと判断した場合は</a:t>
            </a: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収集した情報の分析を通じて取組を改善する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取組の実効性の評価</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(4)</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710198" y="3287676"/>
            <a:ext cx="8329395" cy="2903574"/>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latin typeface="Calibri" panose="020F0502020204030204" pitchFamily="34" charset="0"/>
              <a:cs typeface="Calibri" panose="020F0502020204030204" pitchFamily="34" charset="0"/>
            </a:endParaRPr>
          </a:p>
          <a:p>
            <a:pPr marL="46038" lvl="0" algn="ctr">
              <a:lnSpc>
                <a:spcPts val="1800"/>
              </a:lnSpc>
              <a:spcBef>
                <a:spcPts val="300"/>
              </a:spcBef>
            </a:pPr>
            <a:r>
              <a:rPr lang="en-US" altLang="ja-JP" sz="1600" dirty="0">
                <a:latin typeface="Calibri" panose="020F0502020204030204" pitchFamily="34" charset="0"/>
                <a:cs typeface="Calibri" panose="020F0502020204030204" pitchFamily="34" charset="0"/>
              </a:rPr>
              <a:t>【</a:t>
            </a:r>
            <a:r>
              <a:rPr lang="ja-JP" altLang="en-US" sz="1600" dirty="0">
                <a:latin typeface="Calibri" panose="020F0502020204030204" pitchFamily="34" charset="0"/>
                <a:cs typeface="Calibri" panose="020F0502020204030204" pitchFamily="34" charset="0"/>
              </a:rPr>
              <a:t>実効性評価のプロセス</a:t>
            </a:r>
            <a:r>
              <a:rPr lang="en-US" altLang="ja-JP" sz="1600" dirty="0">
                <a:latin typeface="Calibri" panose="020F0502020204030204" pitchFamily="34" charset="0"/>
                <a:cs typeface="Calibri" panose="020F0502020204030204" pitchFamily="34" charset="0"/>
              </a:rPr>
              <a:t>】</a:t>
            </a:r>
          </a:p>
          <a:p>
            <a:pPr marL="46038" lvl="0" algn="ctr">
              <a:lnSpc>
                <a:spcPts val="1800"/>
              </a:lnSpc>
              <a:spcBef>
                <a:spcPts val="300"/>
              </a:spcBef>
            </a:pPr>
            <a:endParaRPr lang="en-US" altLang="ja-JP" sz="1600" dirty="0">
              <a:latin typeface="Calibri" panose="020F0502020204030204" pitchFamily="34" charset="0"/>
              <a:cs typeface="Calibri" panose="020F0502020204030204" pitchFamily="34" charset="0"/>
            </a:endParaRPr>
          </a:p>
          <a:p>
            <a:pPr marL="528638" lvl="0" indent="-342900">
              <a:lnSpc>
                <a:spcPts val="1800"/>
              </a:lnSpc>
              <a:spcBef>
                <a:spcPts val="300"/>
              </a:spcBef>
              <a:buFont typeface="+mj-ea"/>
              <a:buAutoNum type="circleNumDbPlain"/>
            </a:pPr>
            <a:r>
              <a:rPr lang="ja-JP" altLang="en-US" sz="1600" dirty="0">
                <a:latin typeface="Calibri" panose="020F0502020204030204" pitchFamily="34" charset="0"/>
                <a:cs typeface="Calibri" panose="020F0502020204030204" pitchFamily="34" charset="0"/>
              </a:rPr>
              <a:t>従業員・サプライヤーへのアンケートやヒアリング、工場等への現場訪問等を通じて、</a:t>
            </a:r>
            <a:br>
              <a:rPr lang="en-US" altLang="ja-JP" sz="1600" dirty="0">
                <a:latin typeface="Calibri" panose="020F0502020204030204" pitchFamily="34" charset="0"/>
                <a:cs typeface="Calibri" panose="020F0502020204030204" pitchFamily="34" charset="0"/>
              </a:rPr>
            </a:br>
            <a:r>
              <a:rPr lang="ja-JP" altLang="en-US" sz="1600" dirty="0">
                <a:latin typeface="Calibri" panose="020F0502020204030204" pitchFamily="34" charset="0"/>
                <a:cs typeface="Calibri" panose="020F0502020204030204" pitchFamily="34" charset="0"/>
              </a:rPr>
              <a:t>様々なステークホルダーから情報を収集する</a:t>
            </a:r>
            <a:endParaRPr lang="en-US" altLang="ja-JP" sz="1600" dirty="0">
              <a:latin typeface="Calibri" panose="020F0502020204030204" pitchFamily="34" charset="0"/>
              <a:cs typeface="Calibri" panose="020F0502020204030204" pitchFamily="34" charset="0"/>
            </a:endParaRPr>
          </a:p>
          <a:p>
            <a:pPr marL="528638" lvl="0" indent="-342900">
              <a:lnSpc>
                <a:spcPts val="1800"/>
              </a:lnSpc>
              <a:spcBef>
                <a:spcPts val="300"/>
              </a:spcBef>
              <a:buFont typeface="+mj-lt"/>
              <a:buAutoNum type="circleNumDbPlain"/>
            </a:pPr>
            <a:r>
              <a:rPr lang="ja-JP" altLang="en-US" sz="1600" dirty="0">
                <a:latin typeface="Calibri" panose="020F0502020204030204" pitchFamily="34" charset="0"/>
                <a:cs typeface="Calibri" panose="020F0502020204030204" pitchFamily="34" charset="0"/>
              </a:rPr>
              <a:t>収集した情報を基に、定量的・定性的な指標を設定して実効性評価を行う</a:t>
            </a:r>
            <a:br>
              <a:rPr lang="en-US" altLang="ja-JP" sz="1600" dirty="0">
                <a:latin typeface="Calibri" panose="020F0502020204030204" pitchFamily="34" charset="0"/>
                <a:cs typeface="Calibri" panose="020F0502020204030204" pitchFamily="34" charset="0"/>
              </a:rPr>
            </a:br>
            <a:r>
              <a:rPr lang="ja-JP" altLang="en-US" sz="1600" dirty="0">
                <a:latin typeface="Calibri" panose="020F0502020204030204" pitchFamily="34" charset="0"/>
                <a:cs typeface="Calibri" panose="020F0502020204030204" pitchFamily="34" charset="0"/>
              </a:rPr>
              <a:t>定量的な評価の例：人権侵害が特定された自社又はサプライヤーの職場における同様の　　　　　　　　　　　　　　　</a:t>
            </a:r>
            <a:endParaRPr lang="en-US" altLang="ja-JP" sz="1600" dirty="0">
              <a:latin typeface="Calibri" panose="020F0502020204030204" pitchFamily="34" charset="0"/>
              <a:cs typeface="Calibri" panose="020F0502020204030204" pitchFamily="34" charset="0"/>
            </a:endParaRPr>
          </a:p>
          <a:p>
            <a:pPr marL="185738" lvl="0">
              <a:lnSpc>
                <a:spcPts val="1800"/>
              </a:lnSpc>
              <a:spcBef>
                <a:spcPts val="300"/>
              </a:spcBef>
            </a:pPr>
            <a:r>
              <a:rPr lang="ja-JP" altLang="en-US" sz="1600" dirty="0">
                <a:latin typeface="Calibri" panose="020F0502020204030204" pitchFamily="34" charset="0"/>
                <a:cs typeface="Calibri" panose="020F0502020204030204" pitchFamily="34" charset="0"/>
              </a:rPr>
              <a:t>　　　　　　　　　　　　　　　 人権侵害の再発率を評価する</a:t>
            </a:r>
            <a:br>
              <a:rPr lang="en-US" altLang="ja-JP" sz="1600" dirty="0">
                <a:latin typeface="Calibri" panose="020F0502020204030204" pitchFamily="34" charset="0"/>
                <a:cs typeface="Calibri" panose="020F0502020204030204" pitchFamily="34" charset="0"/>
              </a:rPr>
            </a:br>
            <a:r>
              <a:rPr lang="en-US" altLang="ja-JP" sz="1600" dirty="0">
                <a:latin typeface="Calibri" panose="020F0502020204030204" pitchFamily="34" charset="0"/>
                <a:cs typeface="Calibri" panose="020F0502020204030204" pitchFamily="34" charset="0"/>
              </a:rPr>
              <a:t>        </a:t>
            </a:r>
            <a:r>
              <a:rPr lang="ja-JP" altLang="en-US" sz="1600" dirty="0">
                <a:latin typeface="Calibri" panose="020F0502020204030204" pitchFamily="34" charset="0"/>
                <a:cs typeface="Calibri" panose="020F0502020204030204" pitchFamily="34" charset="0"/>
              </a:rPr>
              <a:t>定性的な評価の例：相談窓口に人権侵害を通報した当事者に対して、人権侵害がどれだ</a:t>
            </a:r>
            <a:endParaRPr lang="en-US" altLang="ja-JP" sz="1600" dirty="0">
              <a:latin typeface="Calibri" panose="020F0502020204030204" pitchFamily="34" charset="0"/>
              <a:cs typeface="Calibri" panose="020F0502020204030204" pitchFamily="34" charset="0"/>
            </a:endParaRPr>
          </a:p>
          <a:p>
            <a:pPr marL="185738" lvl="0">
              <a:lnSpc>
                <a:spcPts val="1800"/>
              </a:lnSpc>
              <a:spcBef>
                <a:spcPts val="300"/>
              </a:spcBef>
            </a:pPr>
            <a:r>
              <a:rPr lang="en-US" altLang="ja-JP" sz="1600" dirty="0">
                <a:latin typeface="Calibri" panose="020F0502020204030204" pitchFamily="34" charset="0"/>
                <a:cs typeface="Calibri" panose="020F0502020204030204" pitchFamily="34" charset="0"/>
              </a:rPr>
              <a:t>                                              </a:t>
            </a:r>
            <a:r>
              <a:rPr lang="ja-JP" altLang="en-US" sz="1600" dirty="0">
                <a:latin typeface="Calibri" panose="020F0502020204030204" pitchFamily="34" charset="0"/>
                <a:cs typeface="Calibri" panose="020F0502020204030204" pitchFamily="34" charset="0"/>
              </a:rPr>
              <a:t>け適切に対処されたと感じているかを調査する</a:t>
            </a:r>
            <a:endParaRPr lang="en-US" altLang="ja-JP" sz="1600" dirty="0">
              <a:latin typeface="Calibri" panose="020F0502020204030204" pitchFamily="34" charset="0"/>
              <a:cs typeface="Calibri" panose="020F0502020204030204" pitchFamily="34" charset="0"/>
            </a:endParaRPr>
          </a:p>
          <a:p>
            <a:pPr marL="528638" lvl="0" indent="-342900">
              <a:lnSpc>
                <a:spcPts val="1800"/>
              </a:lnSpc>
              <a:spcBef>
                <a:spcPts val="300"/>
              </a:spcBef>
              <a:buFont typeface="+mj-ea"/>
              <a:buAutoNum type="circleNumDbPlain" startAt="3"/>
            </a:pPr>
            <a:r>
              <a:rPr lang="ja-JP" altLang="en-US" sz="1600" dirty="0">
                <a:latin typeface="Calibri" panose="020F0502020204030204" pitchFamily="34" charset="0"/>
                <a:cs typeface="Calibri" panose="020F0502020204030204" pitchFamily="34" charset="0"/>
              </a:rPr>
              <a:t>評価結果を基に取組を改善する　　　　　　　　　　　　　　　　　　　　　　　　　　　　　　　　　　　　　　　　　　　　　　　　　　　　　　　　</a:t>
            </a:r>
          </a:p>
        </p:txBody>
      </p:sp>
      <p:grpSp>
        <p:nvGrpSpPr>
          <p:cNvPr id="55" name="Group 519"/>
          <p:cNvGrpSpPr>
            <a:grpSpLocks noChangeAspect="1"/>
          </p:cNvGrpSpPr>
          <p:nvPr/>
        </p:nvGrpSpPr>
        <p:grpSpPr bwMode="gray">
          <a:xfrm>
            <a:off x="8099400" y="1519023"/>
            <a:ext cx="1389600" cy="1389600"/>
            <a:chOff x="4190" y="2983"/>
            <a:chExt cx="340" cy="340"/>
          </a:xfrm>
          <a:solidFill>
            <a:schemeClr val="accent3">
              <a:lumMod val="60000"/>
              <a:lumOff val="40000"/>
            </a:schemeClr>
          </a:solidFill>
        </p:grpSpPr>
        <p:sp>
          <p:nvSpPr>
            <p:cNvPr id="56" name="Freeform 520"/>
            <p:cNvSpPr>
              <a:spLocks noEditPoints="1"/>
            </p:cNvSpPr>
            <p:nvPr/>
          </p:nvSpPr>
          <p:spPr bwMode="gray">
            <a:xfrm>
              <a:off x="4268" y="3061"/>
              <a:ext cx="184" cy="184"/>
            </a:xfrm>
            <a:custGeom>
              <a:avLst/>
              <a:gdLst>
                <a:gd name="T0" fmla="*/ 267 w 278"/>
                <a:gd name="T1" fmla="*/ 96 h 277"/>
                <a:gd name="T2" fmla="*/ 277 w 278"/>
                <a:gd name="T3" fmla="*/ 13 h 277"/>
                <a:gd name="T4" fmla="*/ 267 w 278"/>
                <a:gd name="T5" fmla="*/ 0 h 277"/>
                <a:gd name="T6" fmla="*/ 163 w 278"/>
                <a:gd name="T7" fmla="*/ 4 h 277"/>
                <a:gd name="T8" fmla="*/ 169 w 278"/>
                <a:gd name="T9" fmla="*/ 96 h 277"/>
                <a:gd name="T10" fmla="*/ 149 w 278"/>
                <a:gd name="T11" fmla="*/ 107 h 277"/>
                <a:gd name="T12" fmla="*/ 128 w 278"/>
                <a:gd name="T13" fmla="*/ 128 h 277"/>
                <a:gd name="T14" fmla="*/ 117 w 278"/>
                <a:gd name="T15" fmla="*/ 96 h 277"/>
                <a:gd name="T16" fmla="*/ 117 w 278"/>
                <a:gd name="T17" fmla="*/ 12 h 277"/>
                <a:gd name="T18" fmla="*/ 107 w 278"/>
                <a:gd name="T19" fmla="*/ 0 h 277"/>
                <a:gd name="T20" fmla="*/ 2 w 278"/>
                <a:gd name="T21" fmla="*/ 4 h 277"/>
                <a:gd name="T22" fmla="*/ 19 w 278"/>
                <a:gd name="T23" fmla="*/ 96 h 277"/>
                <a:gd name="T24" fmla="*/ 3 w 278"/>
                <a:gd name="T25" fmla="*/ 100 h 277"/>
                <a:gd name="T26" fmla="*/ 12 w 278"/>
                <a:gd name="T27" fmla="*/ 225 h 277"/>
                <a:gd name="T28" fmla="*/ 32 w 278"/>
                <a:gd name="T29" fmla="*/ 235 h 277"/>
                <a:gd name="T30" fmla="*/ 43 w 278"/>
                <a:gd name="T31" fmla="*/ 277 h 277"/>
                <a:gd name="T32" fmla="*/ 117 w 278"/>
                <a:gd name="T33" fmla="*/ 267 h 277"/>
                <a:gd name="T34" fmla="*/ 128 w 278"/>
                <a:gd name="T35" fmla="*/ 224 h 277"/>
                <a:gd name="T36" fmla="*/ 149 w 278"/>
                <a:gd name="T37" fmla="*/ 213 h 277"/>
                <a:gd name="T38" fmla="*/ 160 w 278"/>
                <a:gd name="T39" fmla="*/ 235 h 277"/>
                <a:gd name="T40" fmla="*/ 171 w 278"/>
                <a:gd name="T41" fmla="*/ 277 h 277"/>
                <a:gd name="T42" fmla="*/ 245 w 278"/>
                <a:gd name="T43" fmla="*/ 267 h 277"/>
                <a:gd name="T44" fmla="*/ 255 w 278"/>
                <a:gd name="T45" fmla="*/ 235 h 277"/>
                <a:gd name="T46" fmla="*/ 277 w 278"/>
                <a:gd name="T47" fmla="*/ 108 h 277"/>
                <a:gd name="T48" fmla="*/ 183 w 278"/>
                <a:gd name="T49" fmla="*/ 21 h 277"/>
                <a:gd name="T50" fmla="*/ 237 w 278"/>
                <a:gd name="T51" fmla="*/ 96 h 277"/>
                <a:gd name="T52" fmla="*/ 183 w 278"/>
                <a:gd name="T53" fmla="*/ 21 h 277"/>
                <a:gd name="T54" fmla="*/ 95 w 278"/>
                <a:gd name="T55" fmla="*/ 21 h 277"/>
                <a:gd name="T56" fmla="*/ 41 w 278"/>
                <a:gd name="T57" fmla="*/ 96 h 277"/>
                <a:gd name="T58" fmla="*/ 107 w 278"/>
                <a:gd name="T59" fmla="*/ 117 h 277"/>
                <a:gd name="T60" fmla="*/ 32 w 278"/>
                <a:gd name="T61" fmla="*/ 213 h 277"/>
                <a:gd name="T62" fmla="*/ 107 w 278"/>
                <a:gd name="T63" fmla="*/ 117 h 277"/>
                <a:gd name="T64" fmla="*/ 53 w 278"/>
                <a:gd name="T65" fmla="*/ 256 h 277"/>
                <a:gd name="T66" fmla="*/ 96 w 278"/>
                <a:gd name="T67" fmla="*/ 235 h 277"/>
                <a:gd name="T68" fmla="*/ 128 w 278"/>
                <a:gd name="T69" fmla="*/ 192 h 277"/>
                <a:gd name="T70" fmla="*/ 149 w 278"/>
                <a:gd name="T71" fmla="*/ 149 h 277"/>
                <a:gd name="T72" fmla="*/ 128 w 278"/>
                <a:gd name="T73" fmla="*/ 192 h 277"/>
                <a:gd name="T74" fmla="*/ 181 w 278"/>
                <a:gd name="T75" fmla="*/ 256 h 277"/>
                <a:gd name="T76" fmla="*/ 224 w 278"/>
                <a:gd name="T77" fmla="*/ 235 h 277"/>
                <a:gd name="T78" fmla="*/ 245 w 278"/>
                <a:gd name="T79" fmla="*/ 213 h 277"/>
                <a:gd name="T80" fmla="*/ 171 w 278"/>
                <a:gd name="T81" fmla="*/ 117 h 277"/>
                <a:gd name="T82" fmla="*/ 245 w 278"/>
                <a:gd name="T83"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277">
                  <a:moveTo>
                    <a:pt x="275" y="100"/>
                  </a:moveTo>
                  <a:cubicBezTo>
                    <a:pt x="273" y="97"/>
                    <a:pt x="270" y="96"/>
                    <a:pt x="267" y="96"/>
                  </a:cubicBezTo>
                  <a:cubicBezTo>
                    <a:pt x="259" y="96"/>
                    <a:pt x="259" y="96"/>
                    <a:pt x="259" y="96"/>
                  </a:cubicBezTo>
                  <a:cubicBezTo>
                    <a:pt x="277" y="13"/>
                    <a:pt x="277" y="13"/>
                    <a:pt x="277" y="13"/>
                  </a:cubicBezTo>
                  <a:cubicBezTo>
                    <a:pt x="278" y="10"/>
                    <a:pt x="277" y="7"/>
                    <a:pt x="275" y="4"/>
                  </a:cubicBezTo>
                  <a:cubicBezTo>
                    <a:pt x="273" y="1"/>
                    <a:pt x="270" y="0"/>
                    <a:pt x="267" y="0"/>
                  </a:cubicBezTo>
                  <a:cubicBezTo>
                    <a:pt x="171" y="0"/>
                    <a:pt x="171" y="0"/>
                    <a:pt x="171" y="0"/>
                  </a:cubicBezTo>
                  <a:cubicBezTo>
                    <a:pt x="168" y="0"/>
                    <a:pt x="165" y="1"/>
                    <a:pt x="163" y="4"/>
                  </a:cubicBezTo>
                  <a:cubicBezTo>
                    <a:pt x="161" y="6"/>
                    <a:pt x="160" y="9"/>
                    <a:pt x="160" y="12"/>
                  </a:cubicBezTo>
                  <a:cubicBezTo>
                    <a:pt x="169" y="96"/>
                    <a:pt x="169" y="96"/>
                    <a:pt x="169" y="96"/>
                  </a:cubicBezTo>
                  <a:cubicBezTo>
                    <a:pt x="160" y="96"/>
                    <a:pt x="160" y="96"/>
                    <a:pt x="160" y="96"/>
                  </a:cubicBezTo>
                  <a:cubicBezTo>
                    <a:pt x="154" y="96"/>
                    <a:pt x="149" y="101"/>
                    <a:pt x="149" y="107"/>
                  </a:cubicBezTo>
                  <a:cubicBezTo>
                    <a:pt x="149" y="128"/>
                    <a:pt x="149" y="128"/>
                    <a:pt x="149" y="128"/>
                  </a:cubicBezTo>
                  <a:cubicBezTo>
                    <a:pt x="128" y="128"/>
                    <a:pt x="128" y="128"/>
                    <a:pt x="128" y="128"/>
                  </a:cubicBezTo>
                  <a:cubicBezTo>
                    <a:pt x="128" y="107"/>
                    <a:pt x="128" y="107"/>
                    <a:pt x="128" y="107"/>
                  </a:cubicBezTo>
                  <a:cubicBezTo>
                    <a:pt x="128" y="101"/>
                    <a:pt x="123" y="96"/>
                    <a:pt x="117" y="96"/>
                  </a:cubicBezTo>
                  <a:cubicBezTo>
                    <a:pt x="108" y="96"/>
                    <a:pt x="108" y="96"/>
                    <a:pt x="108" y="96"/>
                  </a:cubicBezTo>
                  <a:cubicBezTo>
                    <a:pt x="117" y="12"/>
                    <a:pt x="117" y="12"/>
                    <a:pt x="117" y="12"/>
                  </a:cubicBezTo>
                  <a:cubicBezTo>
                    <a:pt x="118" y="9"/>
                    <a:pt x="117" y="6"/>
                    <a:pt x="115" y="4"/>
                  </a:cubicBezTo>
                  <a:cubicBezTo>
                    <a:pt x="113" y="1"/>
                    <a:pt x="110" y="0"/>
                    <a:pt x="107" y="0"/>
                  </a:cubicBezTo>
                  <a:cubicBezTo>
                    <a:pt x="11" y="0"/>
                    <a:pt x="11" y="0"/>
                    <a:pt x="11" y="0"/>
                  </a:cubicBezTo>
                  <a:cubicBezTo>
                    <a:pt x="7" y="0"/>
                    <a:pt x="4" y="1"/>
                    <a:pt x="2" y="4"/>
                  </a:cubicBezTo>
                  <a:cubicBezTo>
                    <a:pt x="0" y="7"/>
                    <a:pt x="0" y="10"/>
                    <a:pt x="0" y="13"/>
                  </a:cubicBezTo>
                  <a:cubicBezTo>
                    <a:pt x="19" y="96"/>
                    <a:pt x="19" y="96"/>
                    <a:pt x="19" y="96"/>
                  </a:cubicBezTo>
                  <a:cubicBezTo>
                    <a:pt x="11" y="96"/>
                    <a:pt x="11" y="96"/>
                    <a:pt x="11" y="96"/>
                  </a:cubicBezTo>
                  <a:cubicBezTo>
                    <a:pt x="8" y="96"/>
                    <a:pt x="5" y="97"/>
                    <a:pt x="3" y="100"/>
                  </a:cubicBezTo>
                  <a:cubicBezTo>
                    <a:pt x="1" y="102"/>
                    <a:pt x="0" y="105"/>
                    <a:pt x="0" y="108"/>
                  </a:cubicBezTo>
                  <a:cubicBezTo>
                    <a:pt x="12" y="225"/>
                    <a:pt x="12" y="225"/>
                    <a:pt x="12" y="225"/>
                  </a:cubicBezTo>
                  <a:cubicBezTo>
                    <a:pt x="12" y="231"/>
                    <a:pt x="17" y="235"/>
                    <a:pt x="22" y="235"/>
                  </a:cubicBezTo>
                  <a:cubicBezTo>
                    <a:pt x="32" y="235"/>
                    <a:pt x="32" y="235"/>
                    <a:pt x="32" y="235"/>
                  </a:cubicBezTo>
                  <a:cubicBezTo>
                    <a:pt x="32" y="267"/>
                    <a:pt x="32" y="267"/>
                    <a:pt x="32" y="267"/>
                  </a:cubicBezTo>
                  <a:cubicBezTo>
                    <a:pt x="32" y="273"/>
                    <a:pt x="37" y="277"/>
                    <a:pt x="43" y="277"/>
                  </a:cubicBezTo>
                  <a:cubicBezTo>
                    <a:pt x="107" y="277"/>
                    <a:pt x="107" y="277"/>
                    <a:pt x="107" y="277"/>
                  </a:cubicBezTo>
                  <a:cubicBezTo>
                    <a:pt x="113" y="277"/>
                    <a:pt x="117" y="273"/>
                    <a:pt x="117" y="267"/>
                  </a:cubicBezTo>
                  <a:cubicBezTo>
                    <a:pt x="117" y="235"/>
                    <a:pt x="117" y="235"/>
                    <a:pt x="117" y="235"/>
                  </a:cubicBezTo>
                  <a:cubicBezTo>
                    <a:pt x="123" y="235"/>
                    <a:pt x="128" y="230"/>
                    <a:pt x="128" y="224"/>
                  </a:cubicBezTo>
                  <a:cubicBezTo>
                    <a:pt x="128" y="213"/>
                    <a:pt x="128" y="213"/>
                    <a:pt x="128" y="213"/>
                  </a:cubicBezTo>
                  <a:cubicBezTo>
                    <a:pt x="149" y="213"/>
                    <a:pt x="149" y="213"/>
                    <a:pt x="149" y="213"/>
                  </a:cubicBezTo>
                  <a:cubicBezTo>
                    <a:pt x="149" y="224"/>
                    <a:pt x="149" y="224"/>
                    <a:pt x="149" y="224"/>
                  </a:cubicBezTo>
                  <a:cubicBezTo>
                    <a:pt x="149" y="230"/>
                    <a:pt x="154" y="235"/>
                    <a:pt x="160" y="235"/>
                  </a:cubicBezTo>
                  <a:cubicBezTo>
                    <a:pt x="160" y="267"/>
                    <a:pt x="160" y="267"/>
                    <a:pt x="160" y="267"/>
                  </a:cubicBezTo>
                  <a:cubicBezTo>
                    <a:pt x="160" y="273"/>
                    <a:pt x="165" y="277"/>
                    <a:pt x="171" y="277"/>
                  </a:cubicBezTo>
                  <a:cubicBezTo>
                    <a:pt x="235" y="277"/>
                    <a:pt x="235" y="277"/>
                    <a:pt x="235" y="277"/>
                  </a:cubicBezTo>
                  <a:cubicBezTo>
                    <a:pt x="241" y="277"/>
                    <a:pt x="245" y="273"/>
                    <a:pt x="245" y="267"/>
                  </a:cubicBezTo>
                  <a:cubicBezTo>
                    <a:pt x="245" y="235"/>
                    <a:pt x="245" y="235"/>
                    <a:pt x="245" y="235"/>
                  </a:cubicBezTo>
                  <a:cubicBezTo>
                    <a:pt x="255" y="235"/>
                    <a:pt x="255" y="235"/>
                    <a:pt x="255" y="235"/>
                  </a:cubicBezTo>
                  <a:cubicBezTo>
                    <a:pt x="260" y="235"/>
                    <a:pt x="265" y="231"/>
                    <a:pt x="266" y="225"/>
                  </a:cubicBezTo>
                  <a:cubicBezTo>
                    <a:pt x="277" y="108"/>
                    <a:pt x="277" y="108"/>
                    <a:pt x="277" y="108"/>
                  </a:cubicBezTo>
                  <a:cubicBezTo>
                    <a:pt x="278" y="105"/>
                    <a:pt x="277" y="102"/>
                    <a:pt x="275" y="100"/>
                  </a:cubicBezTo>
                  <a:close/>
                  <a:moveTo>
                    <a:pt x="183" y="21"/>
                  </a:moveTo>
                  <a:cubicBezTo>
                    <a:pt x="253" y="21"/>
                    <a:pt x="253" y="21"/>
                    <a:pt x="253" y="21"/>
                  </a:cubicBezTo>
                  <a:cubicBezTo>
                    <a:pt x="237" y="96"/>
                    <a:pt x="237" y="96"/>
                    <a:pt x="237" y="96"/>
                  </a:cubicBezTo>
                  <a:cubicBezTo>
                    <a:pt x="191" y="96"/>
                    <a:pt x="191" y="96"/>
                    <a:pt x="191" y="96"/>
                  </a:cubicBezTo>
                  <a:lnTo>
                    <a:pt x="183" y="21"/>
                  </a:lnTo>
                  <a:close/>
                  <a:moveTo>
                    <a:pt x="24" y="21"/>
                  </a:moveTo>
                  <a:cubicBezTo>
                    <a:pt x="95" y="21"/>
                    <a:pt x="95" y="21"/>
                    <a:pt x="95" y="21"/>
                  </a:cubicBezTo>
                  <a:cubicBezTo>
                    <a:pt x="86" y="96"/>
                    <a:pt x="86" y="96"/>
                    <a:pt x="86" y="96"/>
                  </a:cubicBezTo>
                  <a:cubicBezTo>
                    <a:pt x="41" y="96"/>
                    <a:pt x="41" y="96"/>
                    <a:pt x="41" y="96"/>
                  </a:cubicBezTo>
                  <a:lnTo>
                    <a:pt x="24" y="21"/>
                  </a:lnTo>
                  <a:close/>
                  <a:moveTo>
                    <a:pt x="107" y="117"/>
                  </a:moveTo>
                  <a:cubicBezTo>
                    <a:pt x="107" y="213"/>
                    <a:pt x="107" y="213"/>
                    <a:pt x="107" y="213"/>
                  </a:cubicBezTo>
                  <a:cubicBezTo>
                    <a:pt x="32" y="213"/>
                    <a:pt x="32" y="213"/>
                    <a:pt x="32" y="213"/>
                  </a:cubicBezTo>
                  <a:cubicBezTo>
                    <a:pt x="22" y="117"/>
                    <a:pt x="22" y="117"/>
                    <a:pt x="22" y="117"/>
                  </a:cubicBezTo>
                  <a:lnTo>
                    <a:pt x="107" y="117"/>
                  </a:lnTo>
                  <a:close/>
                  <a:moveTo>
                    <a:pt x="96" y="256"/>
                  </a:moveTo>
                  <a:cubicBezTo>
                    <a:pt x="53" y="256"/>
                    <a:pt x="53" y="256"/>
                    <a:pt x="53" y="256"/>
                  </a:cubicBezTo>
                  <a:cubicBezTo>
                    <a:pt x="53" y="235"/>
                    <a:pt x="53" y="235"/>
                    <a:pt x="53" y="235"/>
                  </a:cubicBezTo>
                  <a:cubicBezTo>
                    <a:pt x="96" y="235"/>
                    <a:pt x="96" y="235"/>
                    <a:pt x="96" y="235"/>
                  </a:cubicBezTo>
                  <a:lnTo>
                    <a:pt x="96" y="256"/>
                  </a:lnTo>
                  <a:close/>
                  <a:moveTo>
                    <a:pt x="128" y="192"/>
                  </a:moveTo>
                  <a:cubicBezTo>
                    <a:pt x="128" y="149"/>
                    <a:pt x="128" y="149"/>
                    <a:pt x="128" y="149"/>
                  </a:cubicBezTo>
                  <a:cubicBezTo>
                    <a:pt x="149" y="149"/>
                    <a:pt x="149" y="149"/>
                    <a:pt x="149" y="149"/>
                  </a:cubicBezTo>
                  <a:cubicBezTo>
                    <a:pt x="149" y="192"/>
                    <a:pt x="149" y="192"/>
                    <a:pt x="149" y="192"/>
                  </a:cubicBezTo>
                  <a:lnTo>
                    <a:pt x="128" y="192"/>
                  </a:lnTo>
                  <a:close/>
                  <a:moveTo>
                    <a:pt x="224" y="256"/>
                  </a:moveTo>
                  <a:cubicBezTo>
                    <a:pt x="181" y="256"/>
                    <a:pt x="181" y="256"/>
                    <a:pt x="181" y="256"/>
                  </a:cubicBezTo>
                  <a:cubicBezTo>
                    <a:pt x="181" y="235"/>
                    <a:pt x="181" y="235"/>
                    <a:pt x="181" y="235"/>
                  </a:cubicBezTo>
                  <a:cubicBezTo>
                    <a:pt x="224" y="235"/>
                    <a:pt x="224" y="235"/>
                    <a:pt x="224" y="235"/>
                  </a:cubicBezTo>
                  <a:lnTo>
                    <a:pt x="224" y="256"/>
                  </a:lnTo>
                  <a:close/>
                  <a:moveTo>
                    <a:pt x="245" y="213"/>
                  </a:moveTo>
                  <a:cubicBezTo>
                    <a:pt x="171" y="213"/>
                    <a:pt x="171" y="213"/>
                    <a:pt x="171" y="213"/>
                  </a:cubicBezTo>
                  <a:cubicBezTo>
                    <a:pt x="171" y="117"/>
                    <a:pt x="171" y="117"/>
                    <a:pt x="171" y="117"/>
                  </a:cubicBezTo>
                  <a:cubicBezTo>
                    <a:pt x="255" y="117"/>
                    <a:pt x="255" y="117"/>
                    <a:pt x="255" y="117"/>
                  </a:cubicBezTo>
                  <a:lnTo>
                    <a:pt x="245"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200" dirty="0">
                <a:latin typeface="Calibri" panose="020F0502020204030204" pitchFamily="34" charset="0"/>
                <a:cs typeface="Calibri" panose="020F0502020204030204" pitchFamily="34" charset="0"/>
              </a:endParaRPr>
            </a:p>
          </p:txBody>
        </p:sp>
        <p:sp>
          <p:nvSpPr>
            <p:cNvPr id="57" name="Freeform 521"/>
            <p:cNvSpPr>
              <a:spLocks noEditPoints="1"/>
            </p:cNvSpPr>
            <p:nvPr/>
          </p:nvSpPr>
          <p:spPr bwMode="gray">
            <a:xfrm>
              <a:off x="4190" y="29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200" dirty="0">
                <a:latin typeface="Calibri" panose="020F0502020204030204" pitchFamily="34" charset="0"/>
                <a:cs typeface="Calibri" panose="020F0502020204030204" pitchFamily="34" charset="0"/>
              </a:endParaRPr>
            </a:p>
          </p:txBody>
        </p:sp>
      </p:grpSp>
      <p:sp>
        <p:nvSpPr>
          <p:cNvPr id="23" name="ホームベース 22"/>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4" name="角丸四角形 33">
            <a:extLst>
              <a:ext uri="{FF2B5EF4-FFF2-40B4-BE49-F238E27FC236}">
                <a16:creationId xmlns:a16="http://schemas.microsoft.com/office/drawing/2014/main" id="{DB7319F5-7E39-E63F-0AA6-1C153C252F6A}"/>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58B9F63E-57BA-1493-2D22-76EEA3193111}"/>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422419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3</a:t>
            </a:fld>
            <a:endParaRPr lang="ja-JP" altLang="en-US" dirty="0"/>
          </a:p>
        </p:txBody>
      </p:sp>
      <p:grpSp>
        <p:nvGrpSpPr>
          <p:cNvPr id="10" name="グループ化 9"/>
          <p:cNvGrpSpPr/>
          <p:nvPr/>
        </p:nvGrpSpPr>
        <p:grpSpPr bwMode="gray">
          <a:xfrm>
            <a:off x="764060" y="2215585"/>
            <a:ext cx="8377879" cy="1851089"/>
            <a:chOff x="431800" y="1635126"/>
            <a:chExt cx="7674295" cy="848832"/>
          </a:xfrm>
        </p:grpSpPr>
        <p:sp>
          <p:nvSpPr>
            <p:cNvPr id="11" name="Rectangle 27"/>
            <p:cNvSpPr/>
            <p:nvPr/>
          </p:nvSpPr>
          <p:spPr bwMode="gray">
            <a:xfrm>
              <a:off x="431800" y="1745615"/>
              <a:ext cx="1317942" cy="693420"/>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2000" dirty="0" err="1">
                <a:solidFill>
                  <a:schemeClr val="tx2"/>
                </a:solidFill>
                <a:latin typeface="Calibri" panose="020F0502020204030204" pitchFamily="34" charset="0"/>
              </a:endParaRPr>
            </a:p>
          </p:txBody>
        </p:sp>
        <p:sp>
          <p:nvSpPr>
            <p:cNvPr id="12" name="Isosceles Triangle 49"/>
            <p:cNvSpPr/>
            <p:nvPr/>
          </p:nvSpPr>
          <p:spPr bwMode="gray">
            <a:xfrm rot="16200000">
              <a:off x="1371444" y="2060733"/>
              <a:ext cx="246381" cy="510222"/>
            </a:xfrm>
            <a:prstGeom prst="triangle">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2000" dirty="0" err="1">
                <a:solidFill>
                  <a:schemeClr val="tx2"/>
                </a:solidFill>
                <a:latin typeface="Calibri" panose="020F0502020204030204" pitchFamily="34" charset="0"/>
              </a:endParaRPr>
            </a:p>
          </p:txBody>
        </p:sp>
        <p:sp>
          <p:nvSpPr>
            <p:cNvPr id="13" name="Round Same Side Corner Rectangle 50"/>
            <p:cNvSpPr/>
            <p:nvPr/>
          </p:nvSpPr>
          <p:spPr bwMode="gray">
            <a:xfrm rot="5400000">
              <a:off x="4336257" y="-1461611"/>
              <a:ext cx="673101" cy="6866575"/>
            </a:xfrm>
            <a:prstGeom prst="round2SameRect">
              <a:avLst>
                <a:gd name="adj1" fmla="val 50000"/>
                <a:gd name="adj2" fmla="val 0"/>
              </a:avLst>
            </a:prstGeom>
            <a:solidFill>
              <a:schemeClr val="accent5">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3200" dirty="0">
                  <a:solidFill>
                    <a:schemeClr val="bg1"/>
                  </a:solidFill>
                  <a:latin typeface="Calibri" panose="020F0502020204030204" pitchFamily="34" charset="0"/>
                </a:rPr>
                <a:t>企業の人権尊重責任</a:t>
              </a:r>
            </a:p>
            <a:p>
              <a:pPr>
                <a:spcBef>
                  <a:spcPts val="0"/>
                </a:spcBef>
                <a:spcAft>
                  <a:spcPts val="0"/>
                </a:spcAft>
              </a:pPr>
              <a:r>
                <a:rPr lang="ja-JP" altLang="en-US" sz="1800" dirty="0">
                  <a:solidFill>
                    <a:schemeClr val="bg1"/>
                  </a:solidFill>
                  <a:latin typeface="Calibri" panose="020F0502020204030204" pitchFamily="34" charset="0"/>
                </a:rPr>
                <a:t>企業が尊重すべき人権と、人権への取組・充実が事業にもたらす影響とは</a:t>
              </a:r>
            </a:p>
          </p:txBody>
        </p:sp>
        <p:sp>
          <p:nvSpPr>
            <p:cNvPr id="14" name="TextBox 54"/>
            <p:cNvSpPr txBox="1"/>
            <p:nvPr/>
          </p:nvSpPr>
          <p:spPr bwMode="gray">
            <a:xfrm>
              <a:off x="490686" y="1672591"/>
              <a:ext cx="691028" cy="811367"/>
            </a:xfrm>
            <a:prstGeom prst="rect">
              <a:avLst/>
            </a:prstGeom>
            <a:noFill/>
          </p:spPr>
          <p:txBody>
            <a:bodyPr wrap="square" lIns="72000" tIns="72000" rIns="72000" bIns="72000" rtlCol="0" anchor="ctr">
              <a:noAutofit/>
            </a:bodyPr>
            <a:lstStyle/>
            <a:p>
              <a:pPr algn="ctr">
                <a:spcAft>
                  <a:spcPts val="0"/>
                </a:spcAft>
              </a:pPr>
              <a:r>
                <a:rPr lang="en-US" sz="6600" dirty="0">
                  <a:solidFill>
                    <a:schemeClr val="bg1"/>
                  </a:solidFill>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290179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自社がどのように人権</a:t>
            </a:r>
            <a:r>
              <a:rPr lang="ja-JP" altLang="en-US" sz="1600" dirty="0">
                <a:solidFill>
                  <a:prstClr val="black"/>
                </a:solidFill>
                <a:latin typeface="Calibri" panose="020F0502020204030204" pitchFamily="34" charset="0"/>
                <a:ea typeface="ＭＳ Ｐゴシック"/>
                <a:cs typeface="Calibri" panose="020F0502020204030204" pitchFamily="34" charset="0"/>
              </a:rPr>
              <a:t>への負の影響</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を評価し、その予防や</a:t>
            </a:r>
            <a:r>
              <a:rPr lang="ja-JP" altLang="en-US" sz="1600" dirty="0">
                <a:solidFill>
                  <a:prstClr val="black"/>
                </a:solidFill>
                <a:latin typeface="Calibri" panose="020F0502020204030204" pitchFamily="34" charset="0"/>
                <a:ea typeface="ＭＳ Ｐゴシック"/>
                <a:cs typeface="Calibri" panose="020F0502020204030204" pitchFamily="34" charset="0"/>
              </a:rPr>
              <a:t>改善</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に取り組んでいるのか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全てのステークホルダーに対して情報公開する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説明・情報開示</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(5)</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4772453" y="3287676"/>
            <a:ext cx="4061306" cy="2769092"/>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情報公開方法の例</a:t>
            </a:r>
            <a:r>
              <a:rPr lang="en-US" altLang="ja-JP" sz="1600" dirty="0">
                <a:solidFill>
                  <a:prstClr val="black"/>
                </a:solidFill>
                <a:latin typeface="Calibri" panose="020F0502020204030204" pitchFamily="34" charset="0"/>
                <a:cs typeface="Calibri" panose="020F0502020204030204" pitchFamily="34" charset="0"/>
              </a:rPr>
              <a:t>】</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自社ウェブサイトに掲載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年次報告書に掲載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統合報告書に掲載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サステナビリティ・レポートに掲載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人権報告書に掲載</a:t>
            </a: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a:t>
            </a:r>
          </a:p>
          <a:p>
            <a:pPr marL="285750" lvl="0" indent="-285750">
              <a:lnSpc>
                <a:spcPts val="1800"/>
              </a:lnSpc>
              <a:spcBef>
                <a:spcPts val="1000"/>
              </a:spcBef>
              <a:buFont typeface="Wingdings" panose="05000000000000000000" pitchFamily="2" charset="2"/>
              <a:buChar char="n"/>
              <a:defRPr/>
            </a:pPr>
            <a:endParaRPr lang="en-US" altLang="ja-JP" sz="1600" dirty="0">
              <a:solidFill>
                <a:prstClr val="black"/>
              </a:solidFill>
              <a:latin typeface="Calibri" panose="020F0502020204030204" pitchFamily="34" charset="0"/>
              <a:cs typeface="Calibri" panose="020F0502020204030204" pitchFamily="34" charset="0"/>
            </a:endParaRPr>
          </a:p>
        </p:txBody>
      </p:sp>
      <p:pic>
        <p:nvPicPr>
          <p:cNvPr id="26" name="図 25"/>
          <p:cNvPicPr>
            <a:picLocks noChangeAspect="1"/>
          </p:cNvPicPr>
          <p:nvPr/>
        </p:nvPicPr>
        <p:blipFill>
          <a:blip r:embed="rId6"/>
          <a:stretch>
            <a:fillRect/>
          </a:stretch>
        </p:blipFill>
        <p:spPr>
          <a:xfrm rot="921223">
            <a:off x="1722915" y="3379286"/>
            <a:ext cx="1940162" cy="2585872"/>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nvGrpSpPr>
          <p:cNvPr id="28" name="Group 308"/>
          <p:cNvGrpSpPr>
            <a:grpSpLocks noChangeAspect="1"/>
          </p:cNvGrpSpPr>
          <p:nvPr/>
        </p:nvGrpSpPr>
        <p:grpSpPr bwMode="gray">
          <a:xfrm>
            <a:off x="8099400" y="1519023"/>
            <a:ext cx="1389600" cy="1389600"/>
            <a:chOff x="2955" y="1719"/>
            <a:chExt cx="340" cy="341"/>
          </a:xfrm>
          <a:solidFill>
            <a:schemeClr val="accent3">
              <a:lumMod val="60000"/>
              <a:lumOff val="40000"/>
            </a:schemeClr>
          </a:solidFill>
        </p:grpSpPr>
        <p:sp>
          <p:nvSpPr>
            <p:cNvPr id="29" name="Freeform 309"/>
            <p:cNvSpPr>
              <a:spLocks noEditPoints="1"/>
            </p:cNvSpPr>
            <p:nvPr/>
          </p:nvSpPr>
          <p:spPr bwMode="gray">
            <a:xfrm>
              <a:off x="2955" y="171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0" name="Freeform 310"/>
            <p:cNvSpPr>
              <a:spLocks noEditPoints="1"/>
            </p:cNvSpPr>
            <p:nvPr/>
          </p:nvSpPr>
          <p:spPr bwMode="gray">
            <a:xfrm>
              <a:off x="3019" y="1761"/>
              <a:ext cx="212" cy="235"/>
            </a:xfrm>
            <a:custGeom>
              <a:avLst/>
              <a:gdLst>
                <a:gd name="T0" fmla="*/ 256 w 320"/>
                <a:gd name="T1" fmla="*/ 193 h 353"/>
                <a:gd name="T2" fmla="*/ 64 w 320"/>
                <a:gd name="T3" fmla="*/ 193 h 353"/>
                <a:gd name="T4" fmla="*/ 160 w 320"/>
                <a:gd name="T5" fmla="*/ 118 h 353"/>
                <a:gd name="T6" fmla="*/ 143 w 320"/>
                <a:gd name="T7" fmla="*/ 150 h 353"/>
                <a:gd name="T8" fmla="*/ 180 w 320"/>
                <a:gd name="T9" fmla="*/ 171 h 353"/>
                <a:gd name="T10" fmla="*/ 180 w 320"/>
                <a:gd name="T11" fmla="*/ 214 h 353"/>
                <a:gd name="T12" fmla="*/ 138 w 320"/>
                <a:gd name="T13" fmla="*/ 193 h 353"/>
                <a:gd name="T14" fmla="*/ 180 w 320"/>
                <a:gd name="T15" fmla="*/ 171 h 353"/>
                <a:gd name="T16" fmla="*/ 231 w 320"/>
                <a:gd name="T17" fmla="*/ 214 h 353"/>
                <a:gd name="T18" fmla="*/ 202 w 320"/>
                <a:gd name="T19" fmla="*/ 193 h 353"/>
                <a:gd name="T20" fmla="*/ 231 w 320"/>
                <a:gd name="T21" fmla="*/ 171 h 353"/>
                <a:gd name="T22" fmla="*/ 160 w 320"/>
                <a:gd name="T23" fmla="*/ 267 h 353"/>
                <a:gd name="T24" fmla="*/ 176 w 320"/>
                <a:gd name="T25" fmla="*/ 235 h 353"/>
                <a:gd name="T26" fmla="*/ 118 w 320"/>
                <a:gd name="T27" fmla="*/ 214 h 353"/>
                <a:gd name="T28" fmla="*/ 85 w 320"/>
                <a:gd name="T29" fmla="*/ 193 h 353"/>
                <a:gd name="T30" fmla="*/ 118 w 320"/>
                <a:gd name="T31" fmla="*/ 171 h 353"/>
                <a:gd name="T32" fmla="*/ 118 w 320"/>
                <a:gd name="T33" fmla="*/ 214 h 353"/>
                <a:gd name="T34" fmla="*/ 121 w 320"/>
                <a:gd name="T35" fmla="*/ 235 h 353"/>
                <a:gd name="T36" fmla="*/ 98 w 320"/>
                <a:gd name="T37" fmla="*/ 235 h 353"/>
                <a:gd name="T38" fmla="*/ 198 w 320"/>
                <a:gd name="T39" fmla="*/ 235 h 353"/>
                <a:gd name="T40" fmla="*/ 191 w 320"/>
                <a:gd name="T41" fmla="*/ 261 h 353"/>
                <a:gd name="T42" fmla="*/ 198 w 320"/>
                <a:gd name="T43" fmla="*/ 150 h 353"/>
                <a:gd name="T44" fmla="*/ 221 w 320"/>
                <a:gd name="T45" fmla="*/ 150 h 353"/>
                <a:gd name="T46" fmla="*/ 121 w 320"/>
                <a:gd name="T47" fmla="*/ 150 h 353"/>
                <a:gd name="T48" fmla="*/ 129 w 320"/>
                <a:gd name="T49" fmla="*/ 125 h 353"/>
                <a:gd name="T50" fmla="*/ 160 w 320"/>
                <a:gd name="T51" fmla="*/ 353 h 353"/>
                <a:gd name="T52" fmla="*/ 10 w 320"/>
                <a:gd name="T53" fmla="*/ 193 h 353"/>
                <a:gd name="T54" fmla="*/ 160 w 320"/>
                <a:gd name="T55" fmla="*/ 331 h 353"/>
                <a:gd name="T56" fmla="*/ 160 w 320"/>
                <a:gd name="T57" fmla="*/ 54 h 353"/>
                <a:gd name="T58" fmla="*/ 167 w 320"/>
                <a:gd name="T59" fmla="*/ 68 h 353"/>
                <a:gd name="T60" fmla="*/ 160 w 320"/>
                <a:gd name="T61" fmla="*/ 86 h 353"/>
                <a:gd name="T62" fmla="*/ 120 w 320"/>
                <a:gd name="T63" fmla="*/ 51 h 353"/>
                <a:gd name="T64" fmla="*/ 152 w 320"/>
                <a:gd name="T65" fmla="*/ 4 h 353"/>
                <a:gd name="T66" fmla="*/ 167 w 320"/>
                <a:gd name="T67" fmla="*/ 19 h 353"/>
                <a:gd name="T68" fmla="*/ 160 w 320"/>
                <a:gd name="T69" fmla="*/ 3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3">
                  <a:moveTo>
                    <a:pt x="160" y="289"/>
                  </a:moveTo>
                  <a:cubicBezTo>
                    <a:pt x="213" y="289"/>
                    <a:pt x="256" y="246"/>
                    <a:pt x="256" y="193"/>
                  </a:cubicBezTo>
                  <a:cubicBezTo>
                    <a:pt x="256" y="140"/>
                    <a:pt x="213" y="97"/>
                    <a:pt x="160" y="97"/>
                  </a:cubicBezTo>
                  <a:cubicBezTo>
                    <a:pt x="107" y="97"/>
                    <a:pt x="64" y="140"/>
                    <a:pt x="64" y="193"/>
                  </a:cubicBezTo>
                  <a:cubicBezTo>
                    <a:pt x="64" y="246"/>
                    <a:pt x="107" y="289"/>
                    <a:pt x="160" y="289"/>
                  </a:cubicBezTo>
                  <a:close/>
                  <a:moveTo>
                    <a:pt x="160" y="118"/>
                  </a:moveTo>
                  <a:cubicBezTo>
                    <a:pt x="164" y="118"/>
                    <a:pt x="171" y="129"/>
                    <a:pt x="176" y="150"/>
                  </a:cubicBezTo>
                  <a:cubicBezTo>
                    <a:pt x="143" y="150"/>
                    <a:pt x="143" y="150"/>
                    <a:pt x="143" y="150"/>
                  </a:cubicBezTo>
                  <a:cubicBezTo>
                    <a:pt x="148" y="129"/>
                    <a:pt x="156" y="118"/>
                    <a:pt x="160" y="118"/>
                  </a:cubicBezTo>
                  <a:close/>
                  <a:moveTo>
                    <a:pt x="180" y="171"/>
                  </a:moveTo>
                  <a:cubicBezTo>
                    <a:pt x="181" y="178"/>
                    <a:pt x="181" y="185"/>
                    <a:pt x="181" y="193"/>
                  </a:cubicBezTo>
                  <a:cubicBezTo>
                    <a:pt x="181" y="200"/>
                    <a:pt x="181" y="207"/>
                    <a:pt x="180" y="214"/>
                  </a:cubicBezTo>
                  <a:cubicBezTo>
                    <a:pt x="139" y="214"/>
                    <a:pt x="139" y="214"/>
                    <a:pt x="139" y="214"/>
                  </a:cubicBezTo>
                  <a:cubicBezTo>
                    <a:pt x="139" y="207"/>
                    <a:pt x="138" y="200"/>
                    <a:pt x="138" y="193"/>
                  </a:cubicBezTo>
                  <a:cubicBezTo>
                    <a:pt x="138" y="185"/>
                    <a:pt x="139" y="178"/>
                    <a:pt x="139" y="171"/>
                  </a:cubicBezTo>
                  <a:lnTo>
                    <a:pt x="180" y="171"/>
                  </a:lnTo>
                  <a:close/>
                  <a:moveTo>
                    <a:pt x="234" y="193"/>
                  </a:moveTo>
                  <a:cubicBezTo>
                    <a:pt x="234" y="200"/>
                    <a:pt x="233" y="207"/>
                    <a:pt x="231" y="214"/>
                  </a:cubicBezTo>
                  <a:cubicBezTo>
                    <a:pt x="201" y="214"/>
                    <a:pt x="201" y="214"/>
                    <a:pt x="201" y="214"/>
                  </a:cubicBezTo>
                  <a:cubicBezTo>
                    <a:pt x="202" y="207"/>
                    <a:pt x="202" y="200"/>
                    <a:pt x="202" y="193"/>
                  </a:cubicBezTo>
                  <a:cubicBezTo>
                    <a:pt x="202" y="186"/>
                    <a:pt x="202" y="178"/>
                    <a:pt x="201" y="171"/>
                  </a:cubicBezTo>
                  <a:cubicBezTo>
                    <a:pt x="231" y="171"/>
                    <a:pt x="231" y="171"/>
                    <a:pt x="231" y="171"/>
                  </a:cubicBezTo>
                  <a:cubicBezTo>
                    <a:pt x="233" y="178"/>
                    <a:pt x="234" y="185"/>
                    <a:pt x="234" y="193"/>
                  </a:cubicBezTo>
                  <a:close/>
                  <a:moveTo>
                    <a:pt x="160" y="267"/>
                  </a:moveTo>
                  <a:cubicBezTo>
                    <a:pt x="156" y="267"/>
                    <a:pt x="148" y="256"/>
                    <a:pt x="143" y="235"/>
                  </a:cubicBezTo>
                  <a:cubicBezTo>
                    <a:pt x="176" y="235"/>
                    <a:pt x="176" y="235"/>
                    <a:pt x="176" y="235"/>
                  </a:cubicBezTo>
                  <a:cubicBezTo>
                    <a:pt x="171" y="256"/>
                    <a:pt x="164" y="267"/>
                    <a:pt x="160" y="267"/>
                  </a:cubicBezTo>
                  <a:close/>
                  <a:moveTo>
                    <a:pt x="118" y="214"/>
                  </a:moveTo>
                  <a:cubicBezTo>
                    <a:pt x="88" y="214"/>
                    <a:pt x="88" y="214"/>
                    <a:pt x="88" y="214"/>
                  </a:cubicBezTo>
                  <a:cubicBezTo>
                    <a:pt x="86" y="207"/>
                    <a:pt x="85" y="200"/>
                    <a:pt x="85" y="193"/>
                  </a:cubicBezTo>
                  <a:cubicBezTo>
                    <a:pt x="85" y="185"/>
                    <a:pt x="86" y="178"/>
                    <a:pt x="88" y="171"/>
                  </a:cubicBezTo>
                  <a:cubicBezTo>
                    <a:pt x="118" y="171"/>
                    <a:pt x="118" y="171"/>
                    <a:pt x="118" y="171"/>
                  </a:cubicBezTo>
                  <a:cubicBezTo>
                    <a:pt x="117" y="178"/>
                    <a:pt x="117" y="186"/>
                    <a:pt x="117" y="193"/>
                  </a:cubicBezTo>
                  <a:cubicBezTo>
                    <a:pt x="117" y="200"/>
                    <a:pt x="117" y="207"/>
                    <a:pt x="118" y="214"/>
                  </a:cubicBezTo>
                  <a:close/>
                  <a:moveTo>
                    <a:pt x="98" y="235"/>
                  </a:moveTo>
                  <a:cubicBezTo>
                    <a:pt x="121" y="235"/>
                    <a:pt x="121" y="235"/>
                    <a:pt x="121" y="235"/>
                  </a:cubicBezTo>
                  <a:cubicBezTo>
                    <a:pt x="123" y="245"/>
                    <a:pt x="126" y="253"/>
                    <a:pt x="129" y="261"/>
                  </a:cubicBezTo>
                  <a:cubicBezTo>
                    <a:pt x="117" y="255"/>
                    <a:pt x="106" y="246"/>
                    <a:pt x="98" y="235"/>
                  </a:cubicBezTo>
                  <a:close/>
                  <a:moveTo>
                    <a:pt x="191" y="261"/>
                  </a:moveTo>
                  <a:cubicBezTo>
                    <a:pt x="194" y="253"/>
                    <a:pt x="196" y="245"/>
                    <a:pt x="198" y="235"/>
                  </a:cubicBezTo>
                  <a:cubicBezTo>
                    <a:pt x="221" y="235"/>
                    <a:pt x="221" y="235"/>
                    <a:pt x="221" y="235"/>
                  </a:cubicBezTo>
                  <a:cubicBezTo>
                    <a:pt x="213" y="246"/>
                    <a:pt x="203" y="255"/>
                    <a:pt x="191" y="261"/>
                  </a:cubicBezTo>
                  <a:close/>
                  <a:moveTo>
                    <a:pt x="221" y="150"/>
                  </a:moveTo>
                  <a:cubicBezTo>
                    <a:pt x="198" y="150"/>
                    <a:pt x="198" y="150"/>
                    <a:pt x="198" y="150"/>
                  </a:cubicBezTo>
                  <a:cubicBezTo>
                    <a:pt x="196" y="141"/>
                    <a:pt x="194" y="132"/>
                    <a:pt x="191" y="125"/>
                  </a:cubicBezTo>
                  <a:cubicBezTo>
                    <a:pt x="203" y="130"/>
                    <a:pt x="213" y="139"/>
                    <a:pt x="221" y="150"/>
                  </a:cubicBezTo>
                  <a:close/>
                  <a:moveTo>
                    <a:pt x="129" y="125"/>
                  </a:moveTo>
                  <a:cubicBezTo>
                    <a:pt x="126" y="132"/>
                    <a:pt x="123" y="141"/>
                    <a:pt x="121" y="150"/>
                  </a:cubicBezTo>
                  <a:cubicBezTo>
                    <a:pt x="98" y="150"/>
                    <a:pt x="98" y="150"/>
                    <a:pt x="98" y="150"/>
                  </a:cubicBezTo>
                  <a:cubicBezTo>
                    <a:pt x="106" y="139"/>
                    <a:pt x="117" y="130"/>
                    <a:pt x="129" y="125"/>
                  </a:cubicBezTo>
                  <a:close/>
                  <a:moveTo>
                    <a:pt x="320" y="193"/>
                  </a:moveTo>
                  <a:cubicBezTo>
                    <a:pt x="320" y="281"/>
                    <a:pt x="248" y="353"/>
                    <a:pt x="160" y="353"/>
                  </a:cubicBezTo>
                  <a:cubicBezTo>
                    <a:pt x="76" y="353"/>
                    <a:pt x="6" y="287"/>
                    <a:pt x="0" y="204"/>
                  </a:cubicBezTo>
                  <a:cubicBezTo>
                    <a:pt x="0" y="198"/>
                    <a:pt x="4" y="193"/>
                    <a:pt x="10" y="193"/>
                  </a:cubicBezTo>
                  <a:cubicBezTo>
                    <a:pt x="16" y="192"/>
                    <a:pt x="21" y="197"/>
                    <a:pt x="21" y="203"/>
                  </a:cubicBezTo>
                  <a:cubicBezTo>
                    <a:pt x="26" y="275"/>
                    <a:pt x="87" y="331"/>
                    <a:pt x="160" y="331"/>
                  </a:cubicBezTo>
                  <a:cubicBezTo>
                    <a:pt x="236" y="331"/>
                    <a:pt x="298" y="269"/>
                    <a:pt x="298" y="193"/>
                  </a:cubicBezTo>
                  <a:cubicBezTo>
                    <a:pt x="298" y="116"/>
                    <a:pt x="236" y="54"/>
                    <a:pt x="160" y="54"/>
                  </a:cubicBezTo>
                  <a:cubicBezTo>
                    <a:pt x="153" y="54"/>
                    <a:pt x="153" y="54"/>
                    <a:pt x="153" y="54"/>
                  </a:cubicBezTo>
                  <a:cubicBezTo>
                    <a:pt x="167" y="68"/>
                    <a:pt x="167" y="68"/>
                    <a:pt x="167" y="68"/>
                  </a:cubicBezTo>
                  <a:cubicBezTo>
                    <a:pt x="171" y="72"/>
                    <a:pt x="171" y="79"/>
                    <a:pt x="167" y="83"/>
                  </a:cubicBezTo>
                  <a:cubicBezTo>
                    <a:pt x="165" y="85"/>
                    <a:pt x="162" y="86"/>
                    <a:pt x="160" y="86"/>
                  </a:cubicBezTo>
                  <a:cubicBezTo>
                    <a:pt x="157" y="86"/>
                    <a:pt x="154" y="85"/>
                    <a:pt x="152" y="83"/>
                  </a:cubicBezTo>
                  <a:cubicBezTo>
                    <a:pt x="120" y="51"/>
                    <a:pt x="120" y="51"/>
                    <a:pt x="120" y="51"/>
                  </a:cubicBezTo>
                  <a:cubicBezTo>
                    <a:pt x="116" y="47"/>
                    <a:pt x="116" y="40"/>
                    <a:pt x="120" y="36"/>
                  </a:cubicBezTo>
                  <a:cubicBezTo>
                    <a:pt x="152" y="4"/>
                    <a:pt x="152" y="4"/>
                    <a:pt x="152" y="4"/>
                  </a:cubicBezTo>
                  <a:cubicBezTo>
                    <a:pt x="156" y="0"/>
                    <a:pt x="163" y="0"/>
                    <a:pt x="167" y="4"/>
                  </a:cubicBezTo>
                  <a:cubicBezTo>
                    <a:pt x="171" y="8"/>
                    <a:pt x="171" y="15"/>
                    <a:pt x="167" y="19"/>
                  </a:cubicBezTo>
                  <a:cubicBezTo>
                    <a:pt x="153" y="33"/>
                    <a:pt x="153" y="33"/>
                    <a:pt x="153" y="33"/>
                  </a:cubicBezTo>
                  <a:cubicBezTo>
                    <a:pt x="160" y="33"/>
                    <a:pt x="160" y="33"/>
                    <a:pt x="160" y="33"/>
                  </a:cubicBezTo>
                  <a:cubicBezTo>
                    <a:pt x="248" y="33"/>
                    <a:pt x="320" y="104"/>
                    <a:pt x="320" y="1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7" name="正方形/長方形 6">
            <a:extLst>
              <a:ext uri="{FF2B5EF4-FFF2-40B4-BE49-F238E27FC236}">
                <a16:creationId xmlns:a16="http://schemas.microsoft.com/office/drawing/2014/main" id="{AED55084-FC8B-2D61-9F8C-3D110FEF9760}"/>
              </a:ext>
            </a:extLst>
          </p:cNvPr>
          <p:cNvSpPr/>
          <p:nvPr/>
        </p:nvSpPr>
        <p:spPr>
          <a:xfrm>
            <a:off x="129396" y="685564"/>
            <a:ext cx="9710640"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企業は、自社が関与している人権への負の影響やその対応状況について、ステークホルダーに説明することが求められます</a:t>
            </a:r>
            <a:endParaRPr lang="ja-JP" altLang="en-US" strike="sngStrike" dirty="0">
              <a:latin typeface="Calibri" panose="020F0502020204030204" pitchFamily="34" charset="0"/>
              <a:cs typeface="Calibri" panose="020F0502020204030204" pitchFamily="34" charset="0"/>
            </a:endParaRPr>
          </a:p>
        </p:txBody>
      </p:sp>
      <p:sp>
        <p:nvSpPr>
          <p:cNvPr id="4" name="角丸四角形 33">
            <a:extLst>
              <a:ext uri="{FF2B5EF4-FFF2-40B4-BE49-F238E27FC236}">
                <a16:creationId xmlns:a16="http://schemas.microsoft.com/office/drawing/2014/main" id="{026F1BEB-DAC5-AF6D-F42E-A682D41BE5A2}"/>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E3423F1B-BFA8-31FA-EEF7-F22CC108D6AB}"/>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1296052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人権尊重への取組の具体的なプロセス</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人権への負の影響を受けた又は受けている人からの</a:t>
            </a:r>
            <a:r>
              <a:rPr lang="ja-JP" altLang="en-US" sz="1600" dirty="0">
                <a:solidFill>
                  <a:prstClr val="black"/>
                </a:solidFill>
                <a:latin typeface="Calibri" panose="020F0502020204030204" pitchFamily="34" charset="0"/>
                <a:cs typeface="Calibri" panose="020F0502020204030204" pitchFamily="34" charset="0"/>
              </a:rPr>
              <a:t>苦情・相談・通報などを受け付け、</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対応する仕組み（苦情処理メカニズム）を整備する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5120094" cy="506121"/>
            <a:chOff x="593244" y="1828245"/>
            <a:chExt cx="3707013" cy="366438"/>
          </a:xfrm>
        </p:grpSpPr>
        <p:sp>
          <p:nvSpPr>
            <p:cNvPr id="31" name="角丸四角形 30"/>
            <p:cNvSpPr/>
            <p:nvPr/>
          </p:nvSpPr>
          <p:spPr bwMode="gray">
            <a:xfrm>
              <a:off x="988895" y="1848599"/>
              <a:ext cx="3311362" cy="339867"/>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救済</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(6)</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2493748" y="3287676"/>
            <a:ext cx="4559730" cy="3088702"/>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latin typeface="Calibri" panose="020F0502020204030204" pitchFamily="34" charset="0"/>
              <a:cs typeface="Calibri" panose="020F0502020204030204" pitchFamily="34" charset="0"/>
            </a:endParaRPr>
          </a:p>
          <a:p>
            <a:pPr lvl="0" algn="ctr">
              <a:lnSpc>
                <a:spcPts val="1800"/>
              </a:lnSpc>
              <a:defRPr/>
            </a:pPr>
            <a:r>
              <a:rPr lang="en-US" altLang="ja-JP" sz="1600" dirty="0">
                <a:latin typeface="Calibri" panose="020F0502020204030204" pitchFamily="34" charset="0"/>
                <a:cs typeface="Calibri" panose="020F0502020204030204" pitchFamily="34" charset="0"/>
              </a:rPr>
              <a:t>【</a:t>
            </a:r>
            <a:r>
              <a:rPr lang="ja-JP" altLang="en-US" sz="1600" dirty="0">
                <a:latin typeface="Calibri" panose="020F0502020204030204" pitchFamily="34" charset="0"/>
                <a:cs typeface="Calibri" panose="020F0502020204030204" pitchFamily="34" charset="0"/>
              </a:rPr>
              <a:t>苦情処理メカニズムに求められる八つの要件</a:t>
            </a:r>
            <a:r>
              <a:rPr lang="en-US" altLang="ja-JP" sz="1600" dirty="0">
                <a:latin typeface="Calibri" panose="020F0502020204030204" pitchFamily="34" charset="0"/>
                <a:cs typeface="Calibri" panose="020F0502020204030204" pitchFamily="34" charset="0"/>
              </a:rPr>
              <a:t>】</a:t>
            </a:r>
          </a:p>
          <a:p>
            <a:pPr marL="282575" lvl="0">
              <a:lnSpc>
                <a:spcPts val="1800"/>
              </a:lnSpc>
              <a:spcBef>
                <a:spcPts val="1000"/>
              </a:spcBef>
              <a:defRPr/>
            </a:pPr>
            <a:r>
              <a:rPr lang="ja-JP" altLang="en-US" sz="1600" dirty="0">
                <a:latin typeface="Calibri" panose="020F0502020204030204" pitchFamily="34" charset="0"/>
                <a:cs typeface="Calibri" panose="020F0502020204030204" pitchFamily="34" charset="0"/>
              </a:rPr>
              <a:t>１　正当性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２　利用可能性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３　予測可能性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４　公平性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５　透明性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６　権利適合性</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７　持続的な学習源</a:t>
            </a:r>
            <a:endParaRPr lang="en-US" altLang="ja-JP" sz="1600" dirty="0">
              <a:latin typeface="Calibri" panose="020F0502020204030204" pitchFamily="34" charset="0"/>
              <a:cs typeface="Calibri" panose="020F0502020204030204" pitchFamily="34" charset="0"/>
            </a:endParaRPr>
          </a:p>
          <a:p>
            <a:pPr marL="282575" lvl="0">
              <a:lnSpc>
                <a:spcPts val="1800"/>
              </a:lnSpc>
              <a:spcBef>
                <a:spcPts val="500"/>
              </a:spcBef>
              <a:defRPr/>
            </a:pPr>
            <a:r>
              <a:rPr lang="ja-JP" altLang="en-US" sz="1600" dirty="0">
                <a:latin typeface="Calibri" panose="020F0502020204030204" pitchFamily="34" charset="0"/>
                <a:cs typeface="Calibri" panose="020F0502020204030204" pitchFamily="34" charset="0"/>
              </a:rPr>
              <a:t>８　関与 （エンゲージメント）と対話に基づくこと　　　　　　　　　　　　　　　　　</a:t>
            </a:r>
            <a:endParaRPr lang="en-US" altLang="ja-JP" sz="1600" dirty="0">
              <a:latin typeface="Calibri" panose="020F0502020204030204" pitchFamily="34" charset="0"/>
              <a:cs typeface="Calibri" panose="020F0502020204030204" pitchFamily="34" charset="0"/>
            </a:endParaRPr>
          </a:p>
        </p:txBody>
      </p:sp>
      <p:grpSp>
        <p:nvGrpSpPr>
          <p:cNvPr id="27" name="Group 245"/>
          <p:cNvGrpSpPr>
            <a:grpSpLocks noChangeAspect="1"/>
          </p:cNvGrpSpPr>
          <p:nvPr/>
        </p:nvGrpSpPr>
        <p:grpSpPr bwMode="gray">
          <a:xfrm>
            <a:off x="8099400" y="1519023"/>
            <a:ext cx="1389600" cy="1389600"/>
            <a:chOff x="3480" y="792"/>
            <a:chExt cx="340" cy="340"/>
          </a:xfrm>
          <a:solidFill>
            <a:schemeClr val="accent3">
              <a:lumMod val="60000"/>
              <a:lumOff val="40000"/>
            </a:schemeClr>
          </a:solidFill>
        </p:grpSpPr>
        <p:sp>
          <p:nvSpPr>
            <p:cNvPr id="28" name="Freeform 246"/>
            <p:cNvSpPr>
              <a:spLocks noEditPoints="1"/>
            </p:cNvSpPr>
            <p:nvPr/>
          </p:nvSpPr>
          <p:spPr bwMode="gray">
            <a:xfrm>
              <a:off x="3480"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29" name="Freeform 247"/>
            <p:cNvSpPr>
              <a:spLocks noEditPoints="1"/>
            </p:cNvSpPr>
            <p:nvPr/>
          </p:nvSpPr>
          <p:spPr bwMode="gray">
            <a:xfrm>
              <a:off x="3544" y="884"/>
              <a:ext cx="212" cy="184"/>
            </a:xfrm>
            <a:custGeom>
              <a:avLst/>
              <a:gdLst>
                <a:gd name="T0" fmla="*/ 309 w 320"/>
                <a:gd name="T1" fmla="*/ 0 h 278"/>
                <a:gd name="T2" fmla="*/ 10 w 320"/>
                <a:gd name="T3" fmla="*/ 0 h 278"/>
                <a:gd name="T4" fmla="*/ 0 w 320"/>
                <a:gd name="T5" fmla="*/ 11 h 278"/>
                <a:gd name="T6" fmla="*/ 0 w 320"/>
                <a:gd name="T7" fmla="*/ 203 h 278"/>
                <a:gd name="T8" fmla="*/ 10 w 320"/>
                <a:gd name="T9" fmla="*/ 214 h 278"/>
                <a:gd name="T10" fmla="*/ 53 w 320"/>
                <a:gd name="T11" fmla="*/ 214 h 278"/>
                <a:gd name="T12" fmla="*/ 53 w 320"/>
                <a:gd name="T13" fmla="*/ 267 h 278"/>
                <a:gd name="T14" fmla="*/ 60 w 320"/>
                <a:gd name="T15" fmla="*/ 277 h 278"/>
                <a:gd name="T16" fmla="*/ 64 w 320"/>
                <a:gd name="T17" fmla="*/ 278 h 278"/>
                <a:gd name="T18" fmla="*/ 72 w 320"/>
                <a:gd name="T19" fmla="*/ 274 h 278"/>
                <a:gd name="T20" fmla="*/ 122 w 320"/>
                <a:gd name="T21" fmla="*/ 214 h 278"/>
                <a:gd name="T22" fmla="*/ 309 w 320"/>
                <a:gd name="T23" fmla="*/ 214 h 278"/>
                <a:gd name="T24" fmla="*/ 320 w 320"/>
                <a:gd name="T25" fmla="*/ 203 h 278"/>
                <a:gd name="T26" fmla="*/ 320 w 320"/>
                <a:gd name="T27" fmla="*/ 11 h 278"/>
                <a:gd name="T28" fmla="*/ 309 w 320"/>
                <a:gd name="T29" fmla="*/ 0 h 278"/>
                <a:gd name="T30" fmla="*/ 298 w 320"/>
                <a:gd name="T31" fmla="*/ 192 h 278"/>
                <a:gd name="T32" fmla="*/ 117 w 320"/>
                <a:gd name="T33" fmla="*/ 192 h 278"/>
                <a:gd name="T34" fmla="*/ 109 w 320"/>
                <a:gd name="T35" fmla="*/ 196 h 278"/>
                <a:gd name="T36" fmla="*/ 74 w 320"/>
                <a:gd name="T37" fmla="*/ 238 h 278"/>
                <a:gd name="T38" fmla="*/ 74 w 320"/>
                <a:gd name="T39" fmla="*/ 203 h 278"/>
                <a:gd name="T40" fmla="*/ 64 w 320"/>
                <a:gd name="T41" fmla="*/ 192 h 278"/>
                <a:gd name="T42" fmla="*/ 21 w 320"/>
                <a:gd name="T43" fmla="*/ 192 h 278"/>
                <a:gd name="T44" fmla="*/ 21 w 320"/>
                <a:gd name="T45" fmla="*/ 22 h 278"/>
                <a:gd name="T46" fmla="*/ 298 w 320"/>
                <a:gd name="T47" fmla="*/ 22 h 278"/>
                <a:gd name="T48" fmla="*/ 298 w 320"/>
                <a:gd name="T49" fmla="*/ 1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278">
                  <a:moveTo>
                    <a:pt x="309" y="0"/>
                  </a:moveTo>
                  <a:cubicBezTo>
                    <a:pt x="10" y="0"/>
                    <a:pt x="10" y="0"/>
                    <a:pt x="10" y="0"/>
                  </a:cubicBezTo>
                  <a:cubicBezTo>
                    <a:pt x="4" y="0"/>
                    <a:pt x="0" y="5"/>
                    <a:pt x="0" y="11"/>
                  </a:cubicBezTo>
                  <a:cubicBezTo>
                    <a:pt x="0" y="203"/>
                    <a:pt x="0" y="203"/>
                    <a:pt x="0" y="203"/>
                  </a:cubicBezTo>
                  <a:cubicBezTo>
                    <a:pt x="0" y="209"/>
                    <a:pt x="4" y="214"/>
                    <a:pt x="10" y="214"/>
                  </a:cubicBezTo>
                  <a:cubicBezTo>
                    <a:pt x="53" y="214"/>
                    <a:pt x="53" y="214"/>
                    <a:pt x="53" y="214"/>
                  </a:cubicBezTo>
                  <a:cubicBezTo>
                    <a:pt x="53" y="267"/>
                    <a:pt x="53" y="267"/>
                    <a:pt x="53" y="267"/>
                  </a:cubicBezTo>
                  <a:cubicBezTo>
                    <a:pt x="53" y="271"/>
                    <a:pt x="56" y="276"/>
                    <a:pt x="60" y="277"/>
                  </a:cubicBezTo>
                  <a:cubicBezTo>
                    <a:pt x="61" y="277"/>
                    <a:pt x="62" y="278"/>
                    <a:pt x="64" y="278"/>
                  </a:cubicBezTo>
                  <a:cubicBezTo>
                    <a:pt x="67" y="278"/>
                    <a:pt x="70" y="276"/>
                    <a:pt x="72" y="274"/>
                  </a:cubicBezTo>
                  <a:cubicBezTo>
                    <a:pt x="122" y="214"/>
                    <a:pt x="122" y="214"/>
                    <a:pt x="122"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117" y="192"/>
                    <a:pt x="117" y="192"/>
                    <a:pt x="117" y="192"/>
                  </a:cubicBezTo>
                  <a:cubicBezTo>
                    <a:pt x="114" y="192"/>
                    <a:pt x="111" y="194"/>
                    <a:pt x="109" y="196"/>
                  </a:cubicBezTo>
                  <a:cubicBezTo>
                    <a:pt x="74" y="238"/>
                    <a:pt x="74" y="238"/>
                    <a:pt x="74" y="238"/>
                  </a:cubicBezTo>
                  <a:cubicBezTo>
                    <a:pt x="74" y="203"/>
                    <a:pt x="74" y="203"/>
                    <a:pt x="74" y="203"/>
                  </a:cubicBezTo>
                  <a:cubicBezTo>
                    <a:pt x="74" y="197"/>
                    <a:pt x="70" y="192"/>
                    <a:pt x="64" y="192"/>
                  </a:cubicBez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0" name="Freeform 248"/>
            <p:cNvSpPr>
              <a:spLocks/>
            </p:cNvSpPr>
            <p:nvPr/>
          </p:nvSpPr>
          <p:spPr bwMode="gray">
            <a:xfrm>
              <a:off x="3572" y="919"/>
              <a:ext cx="156" cy="14"/>
            </a:xfrm>
            <a:custGeom>
              <a:avLst/>
              <a:gdLst>
                <a:gd name="T0" fmla="*/ 11 w 235"/>
                <a:gd name="T1" fmla="*/ 21 h 21"/>
                <a:gd name="T2" fmla="*/ 224 w 235"/>
                <a:gd name="T3" fmla="*/ 21 h 21"/>
                <a:gd name="T4" fmla="*/ 235 w 235"/>
                <a:gd name="T5" fmla="*/ 10 h 21"/>
                <a:gd name="T6" fmla="*/ 224 w 235"/>
                <a:gd name="T7" fmla="*/ 0 h 21"/>
                <a:gd name="T8" fmla="*/ 11 w 235"/>
                <a:gd name="T9" fmla="*/ 0 h 21"/>
                <a:gd name="T10" fmla="*/ 0 w 235"/>
                <a:gd name="T11" fmla="*/ 10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6"/>
                    <a:pt x="235" y="10"/>
                  </a:cubicBezTo>
                  <a:cubicBezTo>
                    <a:pt x="235" y="4"/>
                    <a:pt x="230" y="0"/>
                    <a:pt x="224" y="0"/>
                  </a:cubicBezTo>
                  <a:cubicBezTo>
                    <a:pt x="11" y="0"/>
                    <a:pt x="11" y="0"/>
                    <a:pt x="11" y="0"/>
                  </a:cubicBezTo>
                  <a:cubicBezTo>
                    <a:pt x="5" y="0"/>
                    <a:pt x="0" y="4"/>
                    <a:pt x="0" y="10"/>
                  </a:cubicBezTo>
                  <a:cubicBezTo>
                    <a:pt x="0" y="16"/>
                    <a:pt x="5" y="21"/>
                    <a:pt x="1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4" name="Freeform 249"/>
            <p:cNvSpPr>
              <a:spLocks/>
            </p:cNvSpPr>
            <p:nvPr/>
          </p:nvSpPr>
          <p:spPr bwMode="gray">
            <a:xfrm>
              <a:off x="3572" y="947"/>
              <a:ext cx="156" cy="15"/>
            </a:xfrm>
            <a:custGeom>
              <a:avLst/>
              <a:gdLst>
                <a:gd name="T0" fmla="*/ 11 w 235"/>
                <a:gd name="T1" fmla="*/ 22 h 22"/>
                <a:gd name="T2" fmla="*/ 224 w 235"/>
                <a:gd name="T3" fmla="*/ 22 h 22"/>
                <a:gd name="T4" fmla="*/ 235 w 235"/>
                <a:gd name="T5" fmla="*/ 11 h 22"/>
                <a:gd name="T6" fmla="*/ 224 w 235"/>
                <a:gd name="T7" fmla="*/ 0 h 22"/>
                <a:gd name="T8" fmla="*/ 11 w 235"/>
                <a:gd name="T9" fmla="*/ 0 h 22"/>
                <a:gd name="T10" fmla="*/ 0 w 235"/>
                <a:gd name="T11" fmla="*/ 11 h 22"/>
                <a:gd name="T12" fmla="*/ 11 w 2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5" h="22">
                  <a:moveTo>
                    <a:pt x="11" y="22"/>
                  </a:moveTo>
                  <a:cubicBezTo>
                    <a:pt x="224" y="22"/>
                    <a:pt x="224" y="22"/>
                    <a:pt x="224" y="22"/>
                  </a:cubicBezTo>
                  <a:cubicBezTo>
                    <a:pt x="230" y="22"/>
                    <a:pt x="235" y="17"/>
                    <a:pt x="235" y="11"/>
                  </a:cubicBezTo>
                  <a:cubicBezTo>
                    <a:pt x="235" y="5"/>
                    <a:pt x="230" y="0"/>
                    <a:pt x="224" y="0"/>
                  </a:cubicBezTo>
                  <a:cubicBezTo>
                    <a:pt x="11" y="0"/>
                    <a:pt x="11" y="0"/>
                    <a:pt x="11" y="0"/>
                  </a:cubicBezTo>
                  <a:cubicBezTo>
                    <a:pt x="5" y="0"/>
                    <a:pt x="0" y="5"/>
                    <a:pt x="0" y="11"/>
                  </a:cubicBezTo>
                  <a:cubicBezTo>
                    <a:pt x="0" y="17"/>
                    <a:pt x="5" y="22"/>
                    <a:pt x="1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5" name="Freeform 250"/>
            <p:cNvSpPr>
              <a:spLocks/>
            </p:cNvSpPr>
            <p:nvPr/>
          </p:nvSpPr>
          <p:spPr bwMode="gray">
            <a:xfrm>
              <a:off x="3572" y="976"/>
              <a:ext cx="156" cy="14"/>
            </a:xfrm>
            <a:custGeom>
              <a:avLst/>
              <a:gdLst>
                <a:gd name="T0" fmla="*/ 11 w 235"/>
                <a:gd name="T1" fmla="*/ 21 h 21"/>
                <a:gd name="T2" fmla="*/ 224 w 235"/>
                <a:gd name="T3" fmla="*/ 21 h 21"/>
                <a:gd name="T4" fmla="*/ 235 w 235"/>
                <a:gd name="T5" fmla="*/ 11 h 21"/>
                <a:gd name="T6" fmla="*/ 224 w 235"/>
                <a:gd name="T7" fmla="*/ 0 h 21"/>
                <a:gd name="T8" fmla="*/ 11 w 235"/>
                <a:gd name="T9" fmla="*/ 0 h 21"/>
                <a:gd name="T10" fmla="*/ 0 w 235"/>
                <a:gd name="T11" fmla="*/ 11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7"/>
                    <a:pt x="235" y="11"/>
                  </a:cubicBezTo>
                  <a:cubicBezTo>
                    <a:pt x="235" y="5"/>
                    <a:pt x="230" y="0"/>
                    <a:pt x="224" y="0"/>
                  </a:cubicBezTo>
                  <a:cubicBezTo>
                    <a:pt x="11" y="0"/>
                    <a:pt x="11" y="0"/>
                    <a:pt x="11" y="0"/>
                  </a:cubicBezTo>
                  <a:cubicBezTo>
                    <a:pt x="5" y="0"/>
                    <a:pt x="0" y="5"/>
                    <a:pt x="0" y="11"/>
                  </a:cubicBezTo>
                  <a:cubicBezTo>
                    <a:pt x="0" y="17"/>
                    <a:pt x="5" y="21"/>
                    <a:pt x="1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6" name="ホームベース 2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2" name="正方形/長方形 21"/>
          <p:cNvSpPr/>
          <p:nvPr/>
        </p:nvSpPr>
        <p:spPr>
          <a:xfrm>
            <a:off x="129396" y="685564"/>
            <a:ext cx="9593337"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企業は、ホットライン等の苦情処理メカニズムを整備する必要があります</a:t>
            </a:r>
          </a:p>
        </p:txBody>
      </p:sp>
      <p:sp>
        <p:nvSpPr>
          <p:cNvPr id="4" name="角丸四角形 33">
            <a:extLst>
              <a:ext uri="{FF2B5EF4-FFF2-40B4-BE49-F238E27FC236}">
                <a16:creationId xmlns:a16="http://schemas.microsoft.com/office/drawing/2014/main" id="{D9122F1B-5CD1-9143-A5EC-E56DFFA95008}"/>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5EC7AE04-13A2-9FB1-9DB2-B38FBA6EA4CE}"/>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86263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全てのプロセスを通じて求められる取組</a:t>
            </a:r>
          </a:p>
        </p:txBody>
      </p:sp>
      <p:sp>
        <p:nvSpPr>
          <p:cNvPr id="110" name="正方形/長方形 109"/>
          <p:cNvSpPr/>
          <p:nvPr/>
        </p:nvSpPr>
        <p:spPr>
          <a:xfrm>
            <a:off x="634979" y="685564"/>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企業は、自社の従業員やサプライヤーに対して、人権に関する教育・研修を実施する必要があります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人権への負の影響の予防と早期発見を目的として、経営陣や従業員、サプライヤーに</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対して、人権関連の教育・研修を行う</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教育・研修の実施</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2"/>
          <p:cNvSpPr txBox="1">
            <a:spLocks/>
          </p:cNvSpPr>
          <p:nvPr/>
        </p:nvSpPr>
        <p:spPr bwMode="gray">
          <a:xfrm>
            <a:off x="5132388" y="3287675"/>
            <a:ext cx="4356612" cy="2981827"/>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教育・研修のテーマ例</a:t>
            </a:r>
            <a:r>
              <a:rPr lang="en-US" altLang="ja-JP" sz="1600" dirty="0">
                <a:solidFill>
                  <a:prstClr val="black"/>
                </a:solidFill>
                <a:latin typeface="Calibri" panose="020F0502020204030204" pitchFamily="34" charset="0"/>
                <a:cs typeface="Calibri" panose="020F0502020204030204" pitchFamily="34" charset="0"/>
              </a:rPr>
              <a:t>】</a:t>
            </a:r>
          </a:p>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企業に求められる人権尊重への取組とは</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事業活動で起きる可能性のある人権侵害とは</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職場におけるハラスメント（パワーハラスメント・セクシュアルハラスメント・マタニティハラスメント等）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他社における人権尊重への取組事例　</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　</a:t>
            </a:r>
          </a:p>
        </p:txBody>
      </p:sp>
      <p:sp>
        <p:nvSpPr>
          <p:cNvPr id="25" name="テキスト プレースホルダー 2"/>
          <p:cNvSpPr txBox="1">
            <a:spLocks/>
          </p:cNvSpPr>
          <p:nvPr/>
        </p:nvSpPr>
        <p:spPr bwMode="gray">
          <a:xfrm>
            <a:off x="563550" y="3287675"/>
            <a:ext cx="4356612" cy="2981827"/>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教育・研修の形態</a:t>
            </a:r>
            <a:r>
              <a:rPr lang="en-US" altLang="ja-JP" sz="1600" dirty="0">
                <a:solidFill>
                  <a:prstClr val="black"/>
                </a:solidFill>
                <a:latin typeface="Calibri" panose="020F0502020204030204" pitchFamily="34" charset="0"/>
                <a:cs typeface="Calibri" panose="020F0502020204030204" pitchFamily="34" charset="0"/>
              </a:rPr>
              <a:t>】</a:t>
            </a:r>
          </a:p>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担当従業員による社内研修</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外部講師による社内研修</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外部の研修・講演会への参加</a:t>
            </a:r>
          </a:p>
          <a:p>
            <a:pPr marL="285750" lvl="0" indent="-285750">
              <a:lnSpc>
                <a:spcPts val="1800"/>
              </a:lnSpc>
              <a:spcBef>
                <a:spcPts val="1000"/>
              </a:spcBef>
              <a:buFont typeface="Wingdings" panose="05000000000000000000" pitchFamily="2" charset="2"/>
              <a:buChar char="ü"/>
              <a:defRPr/>
            </a:pPr>
            <a:r>
              <a:rPr lang="en-US" altLang="ja-JP" sz="1600" dirty="0">
                <a:solidFill>
                  <a:prstClr val="black"/>
                </a:solidFill>
                <a:latin typeface="Calibri" panose="020F0502020204030204" pitchFamily="34" charset="0"/>
                <a:cs typeface="Calibri" panose="020F0502020204030204" pitchFamily="34" charset="0"/>
              </a:rPr>
              <a:t>e</a:t>
            </a:r>
            <a:r>
              <a:rPr lang="ja-JP" altLang="en-US" sz="1600" dirty="0">
                <a:solidFill>
                  <a:prstClr val="black"/>
                </a:solidFill>
                <a:latin typeface="Calibri" panose="020F0502020204030204" pitchFamily="34" charset="0"/>
                <a:cs typeface="Calibri" panose="020F0502020204030204" pitchFamily="34" charset="0"/>
              </a:rPr>
              <a:t>ラーニング</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26" name="Group 932"/>
          <p:cNvGrpSpPr>
            <a:grpSpLocks noChangeAspect="1"/>
          </p:cNvGrpSpPr>
          <p:nvPr/>
        </p:nvGrpSpPr>
        <p:grpSpPr bwMode="gray">
          <a:xfrm>
            <a:off x="8099400" y="1519023"/>
            <a:ext cx="1389600" cy="1389600"/>
            <a:chOff x="5795" y="3560"/>
            <a:chExt cx="340" cy="340"/>
          </a:xfrm>
          <a:solidFill>
            <a:schemeClr val="accent3">
              <a:lumMod val="60000"/>
              <a:lumOff val="40000"/>
            </a:schemeClr>
          </a:solidFill>
        </p:grpSpPr>
        <p:sp>
          <p:nvSpPr>
            <p:cNvPr id="27" name="Freeform 933"/>
            <p:cNvSpPr>
              <a:spLocks noEditPoints="1"/>
            </p:cNvSpPr>
            <p:nvPr/>
          </p:nvSpPr>
          <p:spPr bwMode="gray">
            <a:xfrm>
              <a:off x="5859" y="3652"/>
              <a:ext cx="212" cy="1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28" name="Freeform 934"/>
            <p:cNvSpPr>
              <a:spLocks noEditPoints="1"/>
            </p:cNvSpPr>
            <p:nvPr/>
          </p:nvSpPr>
          <p:spPr bwMode="gray">
            <a:xfrm>
              <a:off x="5795" y="35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4" name="角丸四角形 33">
            <a:extLst>
              <a:ext uri="{FF2B5EF4-FFF2-40B4-BE49-F238E27FC236}">
                <a16:creationId xmlns:a16="http://schemas.microsoft.com/office/drawing/2014/main" id="{26383B96-C2C1-4152-7ED2-3A5F1A001A3F}"/>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21087FF7-8F7C-6463-5FA0-0D4BFCB4533A}"/>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114725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全てのプロセスを通じて求められる取組</a:t>
            </a:r>
          </a:p>
        </p:txBody>
      </p:sp>
      <p:sp>
        <p:nvSpPr>
          <p:cNvPr id="110" name="正方形/長方形 109"/>
          <p:cNvSpPr/>
          <p:nvPr/>
        </p:nvSpPr>
        <p:spPr>
          <a:xfrm>
            <a:off x="415883" y="685564"/>
            <a:ext cx="9074191"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企業は、社内環境・制度に起因する人権への負の影響に対応する必要があります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社内環境・制度に起因する人権への負の影響の予防・是正を目的として、</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latin typeface="Calibri" panose="020F0502020204030204" pitchFamily="34" charset="0"/>
                <a:ea typeface="ＭＳ Ｐゴシック"/>
                <a:cs typeface="Calibri" panose="020F0502020204030204" pitchFamily="34" charset="0"/>
              </a:rPr>
              <a:t>社内の設備、社内規定、労働慣行等を整備・改善する</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社内環境・制度の整備</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 name="テキスト プレースホルダー 2"/>
          <p:cNvSpPr txBox="1">
            <a:spLocks/>
          </p:cNvSpPr>
          <p:nvPr/>
        </p:nvSpPr>
        <p:spPr bwMode="gray">
          <a:xfrm>
            <a:off x="710198" y="3287675"/>
            <a:ext cx="8329395" cy="3018329"/>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社内環境・制度の整備の例</a:t>
            </a:r>
            <a:r>
              <a:rPr lang="en-US" altLang="ja-JP" sz="1600" dirty="0">
                <a:solidFill>
                  <a:prstClr val="black"/>
                </a:solidFill>
                <a:latin typeface="Calibri" panose="020F0502020204030204" pitchFamily="34" charset="0"/>
                <a:cs typeface="Calibri" panose="020F0502020204030204" pitchFamily="34" charset="0"/>
              </a:rPr>
              <a:t>】</a:t>
            </a:r>
          </a:p>
        </p:txBody>
      </p:sp>
      <p:sp>
        <p:nvSpPr>
          <p:cNvPr id="29" name="テキスト プレースホルダー 2"/>
          <p:cNvSpPr txBox="1">
            <a:spLocks/>
          </p:cNvSpPr>
          <p:nvPr/>
        </p:nvSpPr>
        <p:spPr bwMode="gray">
          <a:xfrm>
            <a:off x="4819140" y="3874271"/>
            <a:ext cx="4428723" cy="2698615"/>
          </a:xfrm>
          <a:prstGeom prst="rect">
            <a:avLst/>
          </a:prstGeom>
          <a:no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marL="285750" indent="-285750">
              <a:lnSpc>
                <a:spcPts val="1800"/>
              </a:lnSpc>
              <a:spcBef>
                <a:spcPts val="1000"/>
              </a:spcBef>
              <a:buFont typeface="Wingdings" panose="05000000000000000000" pitchFamily="2" charset="2"/>
              <a:buChar char="n"/>
              <a:defRPr/>
            </a:pPr>
            <a:endParaRPr lang="en-US" altLang="ja-JP" sz="1600" dirty="0">
              <a:latin typeface="Calibri" panose="020F0502020204030204" pitchFamily="34" charset="0"/>
              <a:cs typeface="Calibri" panose="020F0502020204030204" pitchFamily="34" charset="0"/>
            </a:endParaRPr>
          </a:p>
          <a:p>
            <a:pPr marL="285750" indent="-285750">
              <a:lnSpc>
                <a:spcPts val="1800"/>
              </a:lnSpc>
              <a:spcBef>
                <a:spcPts val="1000"/>
              </a:spcBef>
              <a:buFont typeface="Wingdings" panose="05000000000000000000" pitchFamily="2" charset="2"/>
              <a:buChar char="n"/>
              <a:defRPr/>
            </a:pPr>
            <a:r>
              <a:rPr lang="ja-JP" altLang="en-US" sz="1600" dirty="0">
                <a:latin typeface="Calibri" panose="020F0502020204030204" pitchFamily="34" charset="0"/>
                <a:cs typeface="Calibri" panose="020F0502020204030204" pitchFamily="34" charset="0"/>
              </a:rPr>
              <a:t>差別の防止に向けた施策</a:t>
            </a:r>
          </a:p>
          <a:p>
            <a:pPr marL="534988" indent="-285750">
              <a:lnSpc>
                <a:spcPts val="1800"/>
              </a:lnSpc>
              <a:spcBef>
                <a:spcPts val="1000"/>
              </a:spcBef>
              <a:buFont typeface="Wingdings" panose="05000000000000000000" pitchFamily="2" charset="2"/>
              <a:buChar char="ü"/>
              <a:defRPr/>
            </a:pPr>
            <a:r>
              <a:rPr lang="ja-JP" altLang="en-US" sz="1600" dirty="0">
                <a:latin typeface="Calibri" panose="020F0502020204030204" pitchFamily="34" charset="0"/>
                <a:cs typeface="Calibri" panose="020F0502020204030204" pitchFamily="34" charset="0"/>
              </a:rPr>
              <a:t>差別や偏見に関する教育の実施</a:t>
            </a:r>
          </a:p>
          <a:p>
            <a:pPr marL="534988" indent="-285750">
              <a:lnSpc>
                <a:spcPts val="1800"/>
              </a:lnSpc>
              <a:spcBef>
                <a:spcPts val="1000"/>
              </a:spcBef>
              <a:buFont typeface="Wingdings" panose="05000000000000000000" pitchFamily="2" charset="2"/>
              <a:buChar char="ü"/>
              <a:defRPr/>
            </a:pPr>
            <a:r>
              <a:rPr lang="ja-JP" altLang="en-US" sz="1600" dirty="0">
                <a:latin typeface="Calibri" panose="020F0502020204030204" pitchFamily="34" charset="0"/>
                <a:cs typeface="Calibri" panose="020F0502020204030204" pitchFamily="34" charset="0"/>
              </a:rPr>
              <a:t>より公平な採用基準への変更</a:t>
            </a:r>
          </a:p>
          <a:p>
            <a:pPr marL="534988" indent="-285750">
              <a:lnSpc>
                <a:spcPts val="1800"/>
              </a:lnSpc>
              <a:spcBef>
                <a:spcPts val="1000"/>
              </a:spcBef>
              <a:buFont typeface="Wingdings" panose="05000000000000000000" pitchFamily="2" charset="2"/>
              <a:buChar char="ü"/>
              <a:defRPr/>
            </a:pPr>
            <a:r>
              <a:rPr lang="ja-JP" altLang="en-US" sz="1600" dirty="0">
                <a:latin typeface="Calibri" panose="020F0502020204030204" pitchFamily="34" charset="0"/>
                <a:cs typeface="Calibri" panose="020F0502020204030204" pitchFamily="34" charset="0"/>
              </a:rPr>
              <a:t>差別を行った、及び受けている当事者との対話</a:t>
            </a:r>
            <a:br>
              <a:rPr lang="en-US" altLang="ja-JP" sz="1600" dirty="0">
                <a:latin typeface="Calibri" panose="020F0502020204030204" pitchFamily="34" charset="0"/>
                <a:cs typeface="Calibri" panose="020F0502020204030204" pitchFamily="34" charset="0"/>
              </a:rPr>
            </a:br>
            <a:endParaRPr lang="ja-JP" altLang="en-US" sz="1600" dirty="0">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latin typeface="Calibri" panose="020F0502020204030204" pitchFamily="34" charset="0"/>
                <a:cs typeface="Calibri" panose="020F0502020204030204" pitchFamily="34" charset="0"/>
              </a:rPr>
              <a:t>　　　　　　　　　　　　　　　　　　　　　　　　　など</a:t>
            </a:r>
            <a:endParaRPr lang="en-US" altLang="ja-JP" sz="1600" strike="sngStrike" dirty="0">
              <a:latin typeface="Calibri" panose="020F0502020204030204" pitchFamily="34" charset="0"/>
              <a:cs typeface="Calibri" panose="020F0502020204030204" pitchFamily="34" charset="0"/>
            </a:endParaRPr>
          </a:p>
        </p:txBody>
      </p:sp>
      <p:grpSp>
        <p:nvGrpSpPr>
          <p:cNvPr id="30" name="Group 39"/>
          <p:cNvGrpSpPr>
            <a:grpSpLocks noChangeAspect="1"/>
          </p:cNvGrpSpPr>
          <p:nvPr/>
        </p:nvGrpSpPr>
        <p:grpSpPr bwMode="gray">
          <a:xfrm>
            <a:off x="8099400" y="1519023"/>
            <a:ext cx="1389600" cy="1389600"/>
            <a:chOff x="3987" y="1509"/>
            <a:chExt cx="340" cy="340"/>
          </a:xfrm>
          <a:solidFill>
            <a:schemeClr val="accent3">
              <a:lumMod val="60000"/>
              <a:lumOff val="40000"/>
            </a:schemeClr>
          </a:solidFill>
        </p:grpSpPr>
        <p:sp>
          <p:nvSpPr>
            <p:cNvPr id="35" name="Freeform 40"/>
            <p:cNvSpPr>
              <a:spLocks noEditPoints="1"/>
            </p:cNvSpPr>
            <p:nvPr/>
          </p:nvSpPr>
          <p:spPr bwMode="gray">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9" name="Freeform 41"/>
            <p:cNvSpPr>
              <a:spLocks noEditPoints="1"/>
            </p:cNvSpPr>
            <p:nvPr/>
          </p:nvSpPr>
          <p:spPr bwMode="gray">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8" name="テキスト プレースホルダー 2">
            <a:extLst>
              <a:ext uri="{FF2B5EF4-FFF2-40B4-BE49-F238E27FC236}">
                <a16:creationId xmlns:a16="http://schemas.microsoft.com/office/drawing/2014/main" id="{B3FB4E4E-418B-F022-DAA1-97C0EA923A42}"/>
              </a:ext>
            </a:extLst>
          </p:cNvPr>
          <p:cNvSpPr txBox="1">
            <a:spLocks/>
          </p:cNvSpPr>
          <p:nvPr/>
        </p:nvSpPr>
        <p:spPr bwMode="gray">
          <a:xfrm>
            <a:off x="710198" y="3874271"/>
            <a:ext cx="4306302" cy="2284989"/>
          </a:xfrm>
          <a:prstGeom prst="rect">
            <a:avLst/>
          </a:prstGeom>
          <a:no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marL="285750" lvl="0" indent="-285750">
              <a:lnSpc>
                <a:spcPts val="1800"/>
              </a:lnSpc>
              <a:spcBef>
                <a:spcPts val="1000"/>
              </a:spcBef>
              <a:buFont typeface="Wingdings" panose="05000000000000000000" pitchFamily="2" charset="2"/>
              <a:buChar char="n"/>
              <a:defRPr/>
            </a:pPr>
            <a:endParaRPr lang="en-US" altLang="ja-JP" sz="1600" dirty="0">
              <a:solidFill>
                <a:prstClr val="black"/>
              </a:solidFill>
              <a:latin typeface="Calibri" panose="020F0502020204030204" pitchFamily="34" charset="0"/>
              <a:cs typeface="Calibri" panose="020F0502020204030204" pitchFamily="34" charset="0"/>
            </a:endParaRPr>
          </a:p>
          <a:p>
            <a:pPr marL="285750" lvl="0" indent="-285750">
              <a:lnSpc>
                <a:spcPts val="1800"/>
              </a:lnSpc>
              <a:spcBef>
                <a:spcPts val="1000"/>
              </a:spcBef>
              <a:buFont typeface="Wingdings" panose="05000000000000000000" pitchFamily="2" charset="2"/>
              <a:buChar char="n"/>
              <a:defRPr/>
            </a:pPr>
            <a:r>
              <a:rPr lang="ja-JP" altLang="en-US" sz="1600" dirty="0">
                <a:solidFill>
                  <a:prstClr val="black"/>
                </a:solidFill>
                <a:latin typeface="Calibri" panose="020F0502020204030204" pitchFamily="34" charset="0"/>
                <a:cs typeface="Calibri" panose="020F0502020204030204" pitchFamily="34" charset="0"/>
              </a:rPr>
              <a:t>長時間労働の是正に向けた施策</a:t>
            </a:r>
          </a:p>
          <a:p>
            <a:pPr marL="534988"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長時間労働を誘発している要因の分析</a:t>
            </a:r>
          </a:p>
          <a:p>
            <a:pPr marL="534988"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労働生産性を向上するためのルール制定</a:t>
            </a:r>
            <a:endParaRPr lang="en-US" altLang="ja-JP" sz="1600" dirty="0">
              <a:solidFill>
                <a:prstClr val="black"/>
              </a:solidFill>
              <a:latin typeface="Calibri" panose="020F0502020204030204" pitchFamily="34" charset="0"/>
              <a:cs typeface="Calibri" panose="020F0502020204030204" pitchFamily="34" charset="0"/>
            </a:endParaRPr>
          </a:p>
          <a:p>
            <a:pPr marL="249238"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（ミーティング時間に制限を設ける等）</a:t>
            </a:r>
            <a:endParaRPr lang="en-US" altLang="ja-JP" sz="1600" dirty="0">
              <a:solidFill>
                <a:prstClr val="black"/>
              </a:solidFill>
              <a:latin typeface="Calibri" panose="020F0502020204030204" pitchFamily="34" charset="0"/>
              <a:cs typeface="Calibri" panose="020F0502020204030204" pitchFamily="34" charset="0"/>
            </a:endParaRPr>
          </a:p>
          <a:p>
            <a:pPr marL="534988"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業務自動化ツールの導入</a:t>
            </a:r>
          </a:p>
        </p:txBody>
      </p:sp>
      <p:sp>
        <p:nvSpPr>
          <p:cNvPr id="4" name="角丸四角形 33">
            <a:extLst>
              <a:ext uri="{FF2B5EF4-FFF2-40B4-BE49-F238E27FC236}">
                <a16:creationId xmlns:a16="http://schemas.microsoft.com/office/drawing/2014/main" id="{D1BD2DA6-70CE-1219-3622-3A51BB7060F3}"/>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 name="ホームベース 47">
            <a:extLst>
              <a:ext uri="{FF2B5EF4-FFF2-40B4-BE49-F238E27FC236}">
                <a16:creationId xmlns:a16="http://schemas.microsoft.com/office/drawing/2014/main" id="{B5E7887B-0137-0A4B-B2BB-024B0EFB2760}"/>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47234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ホームベース 62"/>
          <p:cNvSpPr/>
          <p:nvPr/>
        </p:nvSpPr>
        <p:spPr bwMode="gray">
          <a:xfrm>
            <a:off x="7269487" y="4616343"/>
            <a:ext cx="1377327" cy="877009"/>
          </a:xfrm>
          <a:prstGeom prst="homePlate">
            <a:avLst>
              <a:gd name="adj" fmla="val 24124"/>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tx1">
                    <a:lumMod val="65000"/>
                    <a:lumOff val="35000"/>
                  </a:schemeClr>
                </a:solidFill>
                <a:latin typeface="Calibri" panose="020F0502020204030204" pitchFamily="34" charset="0"/>
                <a:cs typeface="Calibri" panose="020F0502020204030204" pitchFamily="34" charset="0"/>
              </a:rPr>
              <a:t>販売</a:t>
            </a:r>
          </a:p>
        </p:txBody>
      </p:sp>
      <p:sp>
        <p:nvSpPr>
          <p:cNvPr id="64" name="ホームベース 63"/>
          <p:cNvSpPr/>
          <p:nvPr/>
        </p:nvSpPr>
        <p:spPr bwMode="gray">
          <a:xfrm>
            <a:off x="2824077" y="4643779"/>
            <a:ext cx="1377327" cy="877009"/>
          </a:xfrm>
          <a:prstGeom prst="homePlate">
            <a:avLst>
              <a:gd name="adj" fmla="val 16731"/>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a:solidFill>
                  <a:schemeClr val="tx1">
                    <a:lumMod val="65000"/>
                    <a:lumOff val="35000"/>
                  </a:schemeClr>
                </a:solidFill>
                <a:latin typeface="Calibri" panose="020F0502020204030204" pitchFamily="34" charset="0"/>
                <a:cs typeface="Calibri" panose="020F0502020204030204" pitchFamily="34" charset="0"/>
              </a:rPr>
              <a:t>調達</a:t>
            </a:r>
            <a:endParaRPr kumimoji="1" lang="ja-JP" altLang="en-US"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8" name="ホームベース 77"/>
          <p:cNvSpPr/>
          <p:nvPr/>
        </p:nvSpPr>
        <p:spPr bwMode="gray">
          <a:xfrm>
            <a:off x="1342274" y="4643778"/>
            <a:ext cx="1377327" cy="877009"/>
          </a:xfrm>
          <a:prstGeom prst="homePlate">
            <a:avLst>
              <a:gd name="adj" fmla="val 18579"/>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bg1">
                    <a:lumMod val="50000"/>
                  </a:schemeClr>
                </a:solidFill>
                <a:latin typeface="Calibri" panose="020F0502020204030204" pitchFamily="34" charset="0"/>
                <a:cs typeface="Calibri" panose="020F0502020204030204" pitchFamily="34" charset="0"/>
              </a:rPr>
              <a:t>生産</a:t>
            </a:r>
          </a:p>
        </p:txBody>
      </p:sp>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17222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01721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全てのプロセスを通じて求められる取組</a:t>
            </a:r>
          </a:p>
        </p:txBody>
      </p:sp>
      <p:sp>
        <p:nvSpPr>
          <p:cNvPr id="110" name="正方形/長方形 109"/>
          <p:cNvSpPr/>
          <p:nvPr/>
        </p:nvSpPr>
        <p:spPr>
          <a:xfrm>
            <a:off x="634979" y="685564"/>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企業には、サプライチェーン全体にわたって人権尊重への取組を行うことが求められているため、サプライヤーに起因する人権への負の影響にも対応する必要があります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61929"/>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サプライヤーに対して、人権尊重への取組の実施を働き</a:t>
            </a:r>
            <a:r>
              <a:rPr lang="ja-JP" altLang="en-US" sz="1600" dirty="0">
                <a:latin typeface="Calibri" panose="020F0502020204030204" pitchFamily="34" charset="0"/>
                <a:ea typeface="ＭＳ Ｐゴシック"/>
                <a:cs typeface="Calibri" panose="020F0502020204030204" pitchFamily="34" charset="0"/>
              </a:rPr>
              <a:t>掛</a:t>
            </a:r>
            <a:r>
              <a:rPr kumimoji="0" lang="ja-JP" altLang="en-US" sz="1600" u="non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ける</a:t>
            </a:r>
            <a:endParaRPr kumimoji="0" lang="en-US" altLang="ja-JP" sz="1600" u="non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ため、人権等の観点から</a:t>
            </a: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サプライヤーに対して遵守を期待する内容を明記した</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「サプライヤー行動規範」又は「調達ガイドライン」の</a:t>
            </a:r>
            <a:r>
              <a:rPr lang="ja-JP" altLang="en-US" sz="1600" dirty="0">
                <a:latin typeface="Calibri" panose="020F0502020204030204" pitchFamily="34" charset="0"/>
                <a:ea typeface="ＭＳ Ｐゴシック"/>
                <a:cs typeface="Calibri" panose="020F0502020204030204" pitchFamily="34" charset="0"/>
              </a:rPr>
              <a:t>策定・公開・周知を行う</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サプライヤーへの働き掛け</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1" name="Freeform 580"/>
          <p:cNvSpPr>
            <a:spLocks/>
          </p:cNvSpPr>
          <p:nvPr/>
        </p:nvSpPr>
        <p:spPr bwMode="gray">
          <a:xfrm>
            <a:off x="6400935" y="5088346"/>
            <a:ext cx="26544" cy="58226"/>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Freeform 581"/>
          <p:cNvSpPr>
            <a:spLocks/>
          </p:cNvSpPr>
          <p:nvPr/>
        </p:nvSpPr>
        <p:spPr bwMode="gray">
          <a:xfrm>
            <a:off x="6368649" y="5088346"/>
            <a:ext cx="27872" cy="58226"/>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4" name="Freeform 341"/>
          <p:cNvSpPr>
            <a:spLocks noEditPoints="1"/>
          </p:cNvSpPr>
          <p:nvPr/>
        </p:nvSpPr>
        <p:spPr bwMode="gray">
          <a:xfrm>
            <a:off x="7729252" y="5069283"/>
            <a:ext cx="284035" cy="264124"/>
          </a:xfrm>
          <a:custGeom>
            <a:avLst/>
            <a:gdLst>
              <a:gd name="T0" fmla="*/ 278 w 322"/>
              <a:gd name="T1" fmla="*/ 299 h 299"/>
              <a:gd name="T2" fmla="*/ 182 w 322"/>
              <a:gd name="T3" fmla="*/ 299 h 299"/>
              <a:gd name="T4" fmla="*/ 171 w 322"/>
              <a:gd name="T5" fmla="*/ 289 h 299"/>
              <a:gd name="T6" fmla="*/ 171 w 322"/>
              <a:gd name="T7" fmla="*/ 235 h 299"/>
              <a:gd name="T8" fmla="*/ 150 w 322"/>
              <a:gd name="T9" fmla="*/ 235 h 299"/>
              <a:gd name="T10" fmla="*/ 150 w 322"/>
              <a:gd name="T11" fmla="*/ 289 h 299"/>
              <a:gd name="T12" fmla="*/ 139 w 322"/>
              <a:gd name="T13" fmla="*/ 299 h 299"/>
              <a:gd name="T14" fmla="*/ 43 w 322"/>
              <a:gd name="T15" fmla="*/ 299 h 299"/>
              <a:gd name="T16" fmla="*/ 33 w 322"/>
              <a:gd name="T17" fmla="*/ 289 h 299"/>
              <a:gd name="T18" fmla="*/ 33 w 322"/>
              <a:gd name="T19" fmla="*/ 150 h 299"/>
              <a:gd name="T20" fmla="*/ 11 w 322"/>
              <a:gd name="T21" fmla="*/ 150 h 299"/>
              <a:gd name="T22" fmla="*/ 1 w 322"/>
              <a:gd name="T23" fmla="*/ 143 h 299"/>
              <a:gd name="T24" fmla="*/ 4 w 322"/>
              <a:gd name="T25" fmla="*/ 131 h 299"/>
              <a:gd name="T26" fmla="*/ 154 w 322"/>
              <a:gd name="T27" fmla="*/ 3 h 299"/>
              <a:gd name="T28" fmla="*/ 168 w 322"/>
              <a:gd name="T29" fmla="*/ 3 h 299"/>
              <a:gd name="T30" fmla="*/ 317 w 322"/>
              <a:gd name="T31" fmla="*/ 131 h 299"/>
              <a:gd name="T32" fmla="*/ 320 w 322"/>
              <a:gd name="T33" fmla="*/ 143 h 299"/>
              <a:gd name="T34" fmla="*/ 310 w 322"/>
              <a:gd name="T35" fmla="*/ 150 h 299"/>
              <a:gd name="T36" fmla="*/ 289 w 322"/>
              <a:gd name="T37" fmla="*/ 150 h 299"/>
              <a:gd name="T38" fmla="*/ 289 w 322"/>
              <a:gd name="T39" fmla="*/ 289 h 299"/>
              <a:gd name="T40" fmla="*/ 278 w 322"/>
              <a:gd name="T41" fmla="*/ 299 h 299"/>
              <a:gd name="T42" fmla="*/ 193 w 322"/>
              <a:gd name="T43" fmla="*/ 278 h 299"/>
              <a:gd name="T44" fmla="*/ 267 w 322"/>
              <a:gd name="T45" fmla="*/ 278 h 299"/>
              <a:gd name="T46" fmla="*/ 267 w 322"/>
              <a:gd name="T47" fmla="*/ 139 h 299"/>
              <a:gd name="T48" fmla="*/ 278 w 322"/>
              <a:gd name="T49" fmla="*/ 129 h 299"/>
              <a:gd name="T50" fmla="*/ 281 w 322"/>
              <a:gd name="T51" fmla="*/ 129 h 299"/>
              <a:gd name="T52" fmla="*/ 161 w 322"/>
              <a:gd name="T53" fmla="*/ 25 h 299"/>
              <a:gd name="T54" fmla="*/ 40 w 322"/>
              <a:gd name="T55" fmla="*/ 129 h 299"/>
              <a:gd name="T56" fmla="*/ 43 w 322"/>
              <a:gd name="T57" fmla="*/ 129 h 299"/>
              <a:gd name="T58" fmla="*/ 54 w 322"/>
              <a:gd name="T59" fmla="*/ 139 h 299"/>
              <a:gd name="T60" fmla="*/ 54 w 322"/>
              <a:gd name="T61" fmla="*/ 278 h 299"/>
              <a:gd name="T62" fmla="*/ 129 w 322"/>
              <a:gd name="T63" fmla="*/ 278 h 299"/>
              <a:gd name="T64" fmla="*/ 129 w 322"/>
              <a:gd name="T65" fmla="*/ 225 h 299"/>
              <a:gd name="T66" fmla="*/ 139 w 322"/>
              <a:gd name="T67" fmla="*/ 214 h 299"/>
              <a:gd name="T68" fmla="*/ 182 w 322"/>
              <a:gd name="T69" fmla="*/ 214 h 299"/>
              <a:gd name="T70" fmla="*/ 193 w 322"/>
              <a:gd name="T71" fmla="*/ 225 h 299"/>
              <a:gd name="T72" fmla="*/ 193 w 322"/>
              <a:gd name="T73" fmla="*/ 27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299">
                <a:moveTo>
                  <a:pt x="278" y="299"/>
                </a:moveTo>
                <a:cubicBezTo>
                  <a:pt x="182" y="299"/>
                  <a:pt x="182" y="299"/>
                  <a:pt x="182" y="299"/>
                </a:cubicBezTo>
                <a:cubicBezTo>
                  <a:pt x="176" y="299"/>
                  <a:pt x="171" y="295"/>
                  <a:pt x="171" y="289"/>
                </a:cubicBezTo>
                <a:cubicBezTo>
                  <a:pt x="171" y="235"/>
                  <a:pt x="171" y="235"/>
                  <a:pt x="171" y="235"/>
                </a:cubicBezTo>
                <a:cubicBezTo>
                  <a:pt x="150" y="235"/>
                  <a:pt x="150" y="235"/>
                  <a:pt x="150" y="235"/>
                </a:cubicBezTo>
                <a:cubicBezTo>
                  <a:pt x="150" y="289"/>
                  <a:pt x="150" y="289"/>
                  <a:pt x="150" y="289"/>
                </a:cubicBezTo>
                <a:cubicBezTo>
                  <a:pt x="150" y="295"/>
                  <a:pt x="145" y="299"/>
                  <a:pt x="139" y="299"/>
                </a:cubicBezTo>
                <a:cubicBezTo>
                  <a:pt x="43" y="299"/>
                  <a:pt x="43" y="299"/>
                  <a:pt x="43" y="299"/>
                </a:cubicBezTo>
                <a:cubicBezTo>
                  <a:pt x="37" y="299"/>
                  <a:pt x="33" y="295"/>
                  <a:pt x="33" y="289"/>
                </a:cubicBezTo>
                <a:cubicBezTo>
                  <a:pt x="33" y="150"/>
                  <a:pt x="33" y="150"/>
                  <a:pt x="33" y="150"/>
                </a:cubicBezTo>
                <a:cubicBezTo>
                  <a:pt x="11" y="150"/>
                  <a:pt x="11" y="150"/>
                  <a:pt x="11" y="150"/>
                </a:cubicBezTo>
                <a:cubicBezTo>
                  <a:pt x="7" y="150"/>
                  <a:pt x="3" y="147"/>
                  <a:pt x="1" y="143"/>
                </a:cubicBezTo>
                <a:cubicBezTo>
                  <a:pt x="0" y="139"/>
                  <a:pt x="1" y="134"/>
                  <a:pt x="4" y="131"/>
                </a:cubicBezTo>
                <a:cubicBezTo>
                  <a:pt x="154" y="3"/>
                  <a:pt x="154" y="3"/>
                  <a:pt x="154" y="3"/>
                </a:cubicBezTo>
                <a:cubicBezTo>
                  <a:pt x="158" y="0"/>
                  <a:pt x="164" y="0"/>
                  <a:pt x="168" y="3"/>
                </a:cubicBezTo>
                <a:cubicBezTo>
                  <a:pt x="317" y="131"/>
                  <a:pt x="317" y="131"/>
                  <a:pt x="317" y="131"/>
                </a:cubicBezTo>
                <a:cubicBezTo>
                  <a:pt x="320" y="134"/>
                  <a:pt x="322" y="139"/>
                  <a:pt x="320" y="143"/>
                </a:cubicBezTo>
                <a:cubicBezTo>
                  <a:pt x="318" y="147"/>
                  <a:pt x="314" y="150"/>
                  <a:pt x="310" y="150"/>
                </a:cubicBezTo>
                <a:cubicBezTo>
                  <a:pt x="289" y="150"/>
                  <a:pt x="289" y="150"/>
                  <a:pt x="289" y="150"/>
                </a:cubicBezTo>
                <a:cubicBezTo>
                  <a:pt x="289" y="289"/>
                  <a:pt x="289" y="289"/>
                  <a:pt x="289" y="289"/>
                </a:cubicBezTo>
                <a:cubicBezTo>
                  <a:pt x="289" y="295"/>
                  <a:pt x="284" y="299"/>
                  <a:pt x="278" y="299"/>
                </a:cubicBezTo>
                <a:close/>
                <a:moveTo>
                  <a:pt x="193" y="278"/>
                </a:moveTo>
                <a:cubicBezTo>
                  <a:pt x="267" y="278"/>
                  <a:pt x="267" y="278"/>
                  <a:pt x="267" y="278"/>
                </a:cubicBezTo>
                <a:cubicBezTo>
                  <a:pt x="267" y="139"/>
                  <a:pt x="267" y="139"/>
                  <a:pt x="267" y="139"/>
                </a:cubicBezTo>
                <a:cubicBezTo>
                  <a:pt x="267" y="133"/>
                  <a:pt x="272" y="129"/>
                  <a:pt x="278" y="129"/>
                </a:cubicBezTo>
                <a:cubicBezTo>
                  <a:pt x="281" y="129"/>
                  <a:pt x="281" y="129"/>
                  <a:pt x="281" y="129"/>
                </a:cubicBezTo>
                <a:cubicBezTo>
                  <a:pt x="161" y="25"/>
                  <a:pt x="161" y="25"/>
                  <a:pt x="161" y="25"/>
                </a:cubicBezTo>
                <a:cubicBezTo>
                  <a:pt x="40" y="129"/>
                  <a:pt x="40" y="129"/>
                  <a:pt x="40" y="129"/>
                </a:cubicBezTo>
                <a:cubicBezTo>
                  <a:pt x="43" y="129"/>
                  <a:pt x="43" y="129"/>
                  <a:pt x="43" y="129"/>
                </a:cubicBezTo>
                <a:cubicBezTo>
                  <a:pt x="49" y="129"/>
                  <a:pt x="54" y="133"/>
                  <a:pt x="54" y="139"/>
                </a:cubicBezTo>
                <a:cubicBezTo>
                  <a:pt x="54" y="278"/>
                  <a:pt x="54" y="278"/>
                  <a:pt x="54" y="278"/>
                </a:cubicBezTo>
                <a:cubicBezTo>
                  <a:pt x="129" y="278"/>
                  <a:pt x="129" y="278"/>
                  <a:pt x="129" y="278"/>
                </a:cubicBezTo>
                <a:cubicBezTo>
                  <a:pt x="129" y="225"/>
                  <a:pt x="129" y="225"/>
                  <a:pt x="129" y="225"/>
                </a:cubicBezTo>
                <a:cubicBezTo>
                  <a:pt x="129" y="219"/>
                  <a:pt x="133" y="214"/>
                  <a:pt x="139" y="214"/>
                </a:cubicBezTo>
                <a:cubicBezTo>
                  <a:pt x="182" y="214"/>
                  <a:pt x="182" y="214"/>
                  <a:pt x="182" y="214"/>
                </a:cubicBezTo>
                <a:cubicBezTo>
                  <a:pt x="188" y="214"/>
                  <a:pt x="193" y="219"/>
                  <a:pt x="193" y="225"/>
                </a:cubicBezTo>
                <a:lnTo>
                  <a:pt x="193" y="278"/>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5" name="Freeform 342"/>
          <p:cNvSpPr>
            <a:spLocks noEditPoints="1"/>
          </p:cNvSpPr>
          <p:nvPr/>
        </p:nvSpPr>
        <p:spPr bwMode="gray">
          <a:xfrm>
            <a:off x="7645634" y="4985665"/>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グループ化 7">
            <a:extLst>
              <a:ext uri="{FF2B5EF4-FFF2-40B4-BE49-F238E27FC236}">
                <a16:creationId xmlns:a16="http://schemas.microsoft.com/office/drawing/2014/main" id="{C9E9DA2E-7DB2-4A11-B2F5-5864C20DD87D}"/>
              </a:ext>
            </a:extLst>
          </p:cNvPr>
          <p:cNvGrpSpPr/>
          <p:nvPr/>
        </p:nvGrpSpPr>
        <p:grpSpPr>
          <a:xfrm>
            <a:off x="5795338" y="4632524"/>
            <a:ext cx="1377327" cy="877009"/>
            <a:chOff x="4358495" y="4522595"/>
            <a:chExt cx="1377327" cy="877009"/>
          </a:xfrm>
        </p:grpSpPr>
        <p:sp>
          <p:nvSpPr>
            <p:cNvPr id="66" name="ホームベース 65"/>
            <p:cNvSpPr/>
            <p:nvPr/>
          </p:nvSpPr>
          <p:spPr bwMode="gray">
            <a:xfrm>
              <a:off x="4358495" y="4522595"/>
              <a:ext cx="1377327" cy="877009"/>
            </a:xfrm>
            <a:prstGeom prst="homePlate">
              <a:avLst>
                <a:gd name="adj" fmla="val 22276"/>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tx1">
                      <a:lumMod val="65000"/>
                      <a:lumOff val="35000"/>
                    </a:schemeClr>
                  </a:solidFill>
                  <a:latin typeface="Calibri" panose="020F0502020204030204" pitchFamily="34" charset="0"/>
                  <a:cs typeface="Calibri" panose="020F0502020204030204" pitchFamily="34" charset="0"/>
                </a:rPr>
                <a:t>流通</a:t>
              </a:r>
            </a:p>
          </p:txBody>
        </p:sp>
        <p:sp>
          <p:nvSpPr>
            <p:cNvPr id="76" name="Freeform 157"/>
            <p:cNvSpPr>
              <a:spLocks noEditPoints="1"/>
            </p:cNvSpPr>
            <p:nvPr/>
          </p:nvSpPr>
          <p:spPr bwMode="gray">
            <a:xfrm>
              <a:off x="4791609" y="4882488"/>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7" name="Freeform 158"/>
            <p:cNvSpPr>
              <a:spLocks noEditPoints="1"/>
            </p:cNvSpPr>
            <p:nvPr/>
          </p:nvSpPr>
          <p:spPr bwMode="gray">
            <a:xfrm>
              <a:off x="4876554" y="4975397"/>
              <a:ext cx="281381" cy="273417"/>
            </a:xfrm>
            <a:custGeom>
              <a:avLst/>
              <a:gdLst>
                <a:gd name="T0" fmla="*/ 254 w 320"/>
                <a:gd name="T1" fmla="*/ 161 h 310"/>
                <a:gd name="T2" fmla="*/ 244 w 320"/>
                <a:gd name="T3" fmla="*/ 160 h 310"/>
                <a:gd name="T4" fmla="*/ 198 w 320"/>
                <a:gd name="T5" fmla="*/ 179 h 310"/>
                <a:gd name="T6" fmla="*/ 192 w 320"/>
                <a:gd name="T7" fmla="*/ 189 h 310"/>
                <a:gd name="T8" fmla="*/ 192 w 320"/>
                <a:gd name="T9" fmla="*/ 235 h 310"/>
                <a:gd name="T10" fmla="*/ 196 w 320"/>
                <a:gd name="T11" fmla="*/ 244 h 310"/>
                <a:gd name="T12" fmla="*/ 202 w 320"/>
                <a:gd name="T13" fmla="*/ 246 h 310"/>
                <a:gd name="T14" fmla="*/ 207 w 320"/>
                <a:gd name="T15" fmla="*/ 245 h 310"/>
                <a:gd name="T16" fmla="*/ 252 w 320"/>
                <a:gd name="T17" fmla="*/ 225 h 310"/>
                <a:gd name="T18" fmla="*/ 259 w 320"/>
                <a:gd name="T19" fmla="*/ 215 h 310"/>
                <a:gd name="T20" fmla="*/ 259 w 320"/>
                <a:gd name="T21" fmla="*/ 169 h 310"/>
                <a:gd name="T22" fmla="*/ 254 w 320"/>
                <a:gd name="T23" fmla="*/ 161 h 310"/>
                <a:gd name="T24" fmla="*/ 238 w 320"/>
                <a:gd name="T25" fmla="*/ 208 h 310"/>
                <a:gd name="T26" fmla="*/ 213 w 320"/>
                <a:gd name="T27" fmla="*/ 219 h 310"/>
                <a:gd name="T28" fmla="*/ 213 w 320"/>
                <a:gd name="T29" fmla="*/ 196 h 310"/>
                <a:gd name="T30" fmla="*/ 238 w 320"/>
                <a:gd name="T31" fmla="*/ 186 h 310"/>
                <a:gd name="T32" fmla="*/ 238 w 320"/>
                <a:gd name="T33" fmla="*/ 208 h 310"/>
                <a:gd name="T34" fmla="*/ 313 w 320"/>
                <a:gd name="T35" fmla="*/ 65 h 310"/>
                <a:gd name="T36" fmla="*/ 164 w 320"/>
                <a:gd name="T37" fmla="*/ 1 h 310"/>
                <a:gd name="T38" fmla="*/ 155 w 320"/>
                <a:gd name="T39" fmla="*/ 1 h 310"/>
                <a:gd name="T40" fmla="*/ 6 w 320"/>
                <a:gd name="T41" fmla="*/ 65 h 310"/>
                <a:gd name="T42" fmla="*/ 6 w 320"/>
                <a:gd name="T43" fmla="*/ 65 h 310"/>
                <a:gd name="T44" fmla="*/ 6 w 320"/>
                <a:gd name="T45" fmla="*/ 65 h 310"/>
                <a:gd name="T46" fmla="*/ 6 w 320"/>
                <a:gd name="T47" fmla="*/ 65 h 310"/>
                <a:gd name="T48" fmla="*/ 0 w 320"/>
                <a:gd name="T49" fmla="*/ 75 h 310"/>
                <a:gd name="T50" fmla="*/ 0 w 320"/>
                <a:gd name="T51" fmla="*/ 224 h 310"/>
                <a:gd name="T52" fmla="*/ 6 w 320"/>
                <a:gd name="T53" fmla="*/ 234 h 310"/>
                <a:gd name="T54" fmla="*/ 155 w 320"/>
                <a:gd name="T55" fmla="*/ 309 h 310"/>
                <a:gd name="T56" fmla="*/ 160 w 320"/>
                <a:gd name="T57" fmla="*/ 310 h 310"/>
                <a:gd name="T58" fmla="*/ 160 w 320"/>
                <a:gd name="T59" fmla="*/ 310 h 310"/>
                <a:gd name="T60" fmla="*/ 160 w 320"/>
                <a:gd name="T61" fmla="*/ 310 h 310"/>
                <a:gd name="T62" fmla="*/ 160 w 320"/>
                <a:gd name="T63" fmla="*/ 310 h 310"/>
                <a:gd name="T64" fmla="*/ 163 w 320"/>
                <a:gd name="T65" fmla="*/ 309 h 310"/>
                <a:gd name="T66" fmla="*/ 164 w 320"/>
                <a:gd name="T67" fmla="*/ 309 h 310"/>
                <a:gd name="T68" fmla="*/ 313 w 320"/>
                <a:gd name="T69" fmla="*/ 245 h 310"/>
                <a:gd name="T70" fmla="*/ 320 w 320"/>
                <a:gd name="T71" fmla="*/ 235 h 310"/>
                <a:gd name="T72" fmla="*/ 320 w 320"/>
                <a:gd name="T73" fmla="*/ 75 h 310"/>
                <a:gd name="T74" fmla="*/ 313 w 320"/>
                <a:gd name="T75" fmla="*/ 65 h 310"/>
                <a:gd name="T76" fmla="*/ 160 w 320"/>
                <a:gd name="T77" fmla="*/ 127 h 310"/>
                <a:gd name="T78" fmla="*/ 112 w 320"/>
                <a:gd name="T79" fmla="*/ 107 h 310"/>
                <a:gd name="T80" fmla="*/ 234 w 320"/>
                <a:gd name="T81" fmla="*/ 55 h 310"/>
                <a:gd name="T82" fmla="*/ 282 w 320"/>
                <a:gd name="T83" fmla="*/ 75 h 310"/>
                <a:gd name="T84" fmla="*/ 160 w 320"/>
                <a:gd name="T85" fmla="*/ 127 h 310"/>
                <a:gd name="T86" fmla="*/ 160 w 320"/>
                <a:gd name="T87" fmla="*/ 23 h 310"/>
                <a:gd name="T88" fmla="*/ 207 w 320"/>
                <a:gd name="T89" fmla="*/ 43 h 310"/>
                <a:gd name="T90" fmla="*/ 85 w 320"/>
                <a:gd name="T91" fmla="*/ 95 h 310"/>
                <a:gd name="T92" fmla="*/ 37 w 320"/>
                <a:gd name="T93" fmla="*/ 75 h 310"/>
                <a:gd name="T94" fmla="*/ 160 w 320"/>
                <a:gd name="T95" fmla="*/ 23 h 310"/>
                <a:gd name="T96" fmla="*/ 21 w 320"/>
                <a:gd name="T97" fmla="*/ 218 h 310"/>
                <a:gd name="T98" fmla="*/ 21 w 320"/>
                <a:gd name="T99" fmla="*/ 91 h 310"/>
                <a:gd name="T100" fmla="*/ 149 w 320"/>
                <a:gd name="T101" fmla="*/ 146 h 310"/>
                <a:gd name="T102" fmla="*/ 149 w 320"/>
                <a:gd name="T103" fmla="*/ 282 h 310"/>
                <a:gd name="T104" fmla="*/ 21 w 320"/>
                <a:gd name="T105" fmla="*/ 218 h 310"/>
                <a:gd name="T106" fmla="*/ 170 w 320"/>
                <a:gd name="T107" fmla="*/ 283 h 310"/>
                <a:gd name="T108" fmla="*/ 170 w 320"/>
                <a:gd name="T109" fmla="*/ 146 h 310"/>
                <a:gd name="T110" fmla="*/ 298 w 320"/>
                <a:gd name="T111" fmla="*/ 91 h 310"/>
                <a:gd name="T112" fmla="*/ 298 w 320"/>
                <a:gd name="T113" fmla="*/ 228 h 310"/>
                <a:gd name="T114" fmla="*/ 170 w 320"/>
                <a:gd name="T115" fmla="*/ 28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10">
                  <a:moveTo>
                    <a:pt x="254" y="161"/>
                  </a:moveTo>
                  <a:cubicBezTo>
                    <a:pt x="251" y="159"/>
                    <a:pt x="247" y="158"/>
                    <a:pt x="244" y="160"/>
                  </a:cubicBezTo>
                  <a:cubicBezTo>
                    <a:pt x="198" y="179"/>
                    <a:pt x="198" y="179"/>
                    <a:pt x="198" y="179"/>
                  </a:cubicBezTo>
                  <a:cubicBezTo>
                    <a:pt x="194" y="181"/>
                    <a:pt x="192" y="185"/>
                    <a:pt x="192" y="189"/>
                  </a:cubicBezTo>
                  <a:cubicBezTo>
                    <a:pt x="192" y="235"/>
                    <a:pt x="192" y="235"/>
                    <a:pt x="192" y="235"/>
                  </a:cubicBezTo>
                  <a:cubicBezTo>
                    <a:pt x="192" y="239"/>
                    <a:pt x="193" y="242"/>
                    <a:pt x="196" y="244"/>
                  </a:cubicBezTo>
                  <a:cubicBezTo>
                    <a:pt x="198" y="245"/>
                    <a:pt x="200" y="246"/>
                    <a:pt x="202" y="246"/>
                  </a:cubicBezTo>
                  <a:cubicBezTo>
                    <a:pt x="204" y="246"/>
                    <a:pt x="205" y="245"/>
                    <a:pt x="207" y="245"/>
                  </a:cubicBezTo>
                  <a:cubicBezTo>
                    <a:pt x="252" y="225"/>
                    <a:pt x="252" y="225"/>
                    <a:pt x="252" y="225"/>
                  </a:cubicBezTo>
                  <a:cubicBezTo>
                    <a:pt x="256" y="223"/>
                    <a:pt x="259" y="220"/>
                    <a:pt x="259" y="215"/>
                  </a:cubicBezTo>
                  <a:cubicBezTo>
                    <a:pt x="259" y="169"/>
                    <a:pt x="259" y="169"/>
                    <a:pt x="259" y="169"/>
                  </a:cubicBezTo>
                  <a:cubicBezTo>
                    <a:pt x="259" y="166"/>
                    <a:pt x="257" y="163"/>
                    <a:pt x="254" y="161"/>
                  </a:cubicBezTo>
                  <a:close/>
                  <a:moveTo>
                    <a:pt x="238" y="208"/>
                  </a:moveTo>
                  <a:cubicBezTo>
                    <a:pt x="213" y="219"/>
                    <a:pt x="213" y="219"/>
                    <a:pt x="213" y="219"/>
                  </a:cubicBezTo>
                  <a:cubicBezTo>
                    <a:pt x="213" y="196"/>
                    <a:pt x="213" y="196"/>
                    <a:pt x="213" y="196"/>
                  </a:cubicBezTo>
                  <a:cubicBezTo>
                    <a:pt x="238" y="186"/>
                    <a:pt x="238" y="186"/>
                    <a:pt x="238" y="186"/>
                  </a:cubicBezTo>
                  <a:lnTo>
                    <a:pt x="238" y="208"/>
                  </a:lnTo>
                  <a:close/>
                  <a:moveTo>
                    <a:pt x="313" y="65"/>
                  </a:moveTo>
                  <a:cubicBezTo>
                    <a:pt x="164" y="1"/>
                    <a:pt x="164" y="1"/>
                    <a:pt x="164" y="1"/>
                  </a:cubicBezTo>
                  <a:cubicBezTo>
                    <a:pt x="161" y="0"/>
                    <a:pt x="158" y="0"/>
                    <a:pt x="155" y="1"/>
                  </a:cubicBezTo>
                  <a:cubicBezTo>
                    <a:pt x="6" y="65"/>
                    <a:pt x="6" y="65"/>
                    <a:pt x="6" y="65"/>
                  </a:cubicBezTo>
                  <a:cubicBezTo>
                    <a:pt x="6" y="65"/>
                    <a:pt x="6" y="65"/>
                    <a:pt x="6" y="65"/>
                  </a:cubicBezTo>
                  <a:cubicBezTo>
                    <a:pt x="6" y="65"/>
                    <a:pt x="6" y="65"/>
                    <a:pt x="6" y="65"/>
                  </a:cubicBezTo>
                  <a:cubicBezTo>
                    <a:pt x="6" y="65"/>
                    <a:pt x="6" y="65"/>
                    <a:pt x="6" y="65"/>
                  </a:cubicBezTo>
                  <a:cubicBezTo>
                    <a:pt x="2" y="67"/>
                    <a:pt x="0" y="71"/>
                    <a:pt x="0" y="75"/>
                  </a:cubicBezTo>
                  <a:cubicBezTo>
                    <a:pt x="0" y="224"/>
                    <a:pt x="0" y="224"/>
                    <a:pt x="0" y="224"/>
                  </a:cubicBezTo>
                  <a:cubicBezTo>
                    <a:pt x="0" y="228"/>
                    <a:pt x="2" y="232"/>
                    <a:pt x="6" y="234"/>
                  </a:cubicBezTo>
                  <a:cubicBezTo>
                    <a:pt x="155" y="309"/>
                    <a:pt x="155" y="309"/>
                    <a:pt x="155" y="309"/>
                  </a:cubicBezTo>
                  <a:cubicBezTo>
                    <a:pt x="156" y="309"/>
                    <a:pt x="158" y="310"/>
                    <a:pt x="160" y="310"/>
                  </a:cubicBezTo>
                  <a:cubicBezTo>
                    <a:pt x="160" y="310"/>
                    <a:pt x="160" y="310"/>
                    <a:pt x="160" y="310"/>
                  </a:cubicBezTo>
                  <a:cubicBezTo>
                    <a:pt x="160" y="310"/>
                    <a:pt x="160" y="310"/>
                    <a:pt x="160" y="310"/>
                  </a:cubicBezTo>
                  <a:cubicBezTo>
                    <a:pt x="160" y="310"/>
                    <a:pt x="160" y="310"/>
                    <a:pt x="160" y="310"/>
                  </a:cubicBezTo>
                  <a:cubicBezTo>
                    <a:pt x="161" y="310"/>
                    <a:pt x="162" y="309"/>
                    <a:pt x="163" y="309"/>
                  </a:cubicBezTo>
                  <a:cubicBezTo>
                    <a:pt x="164" y="309"/>
                    <a:pt x="164" y="309"/>
                    <a:pt x="164" y="309"/>
                  </a:cubicBezTo>
                  <a:cubicBezTo>
                    <a:pt x="313" y="245"/>
                    <a:pt x="313" y="245"/>
                    <a:pt x="313" y="245"/>
                  </a:cubicBezTo>
                  <a:cubicBezTo>
                    <a:pt x="317" y="243"/>
                    <a:pt x="320" y="239"/>
                    <a:pt x="320" y="235"/>
                  </a:cubicBezTo>
                  <a:cubicBezTo>
                    <a:pt x="320" y="75"/>
                    <a:pt x="320" y="75"/>
                    <a:pt x="320" y="75"/>
                  </a:cubicBezTo>
                  <a:cubicBezTo>
                    <a:pt x="320" y="71"/>
                    <a:pt x="317" y="67"/>
                    <a:pt x="313" y="65"/>
                  </a:cubicBezTo>
                  <a:close/>
                  <a:moveTo>
                    <a:pt x="160" y="127"/>
                  </a:moveTo>
                  <a:cubicBezTo>
                    <a:pt x="112" y="107"/>
                    <a:pt x="112" y="107"/>
                    <a:pt x="112" y="107"/>
                  </a:cubicBezTo>
                  <a:cubicBezTo>
                    <a:pt x="234" y="55"/>
                    <a:pt x="234" y="55"/>
                    <a:pt x="234" y="55"/>
                  </a:cubicBezTo>
                  <a:cubicBezTo>
                    <a:pt x="282" y="75"/>
                    <a:pt x="282" y="75"/>
                    <a:pt x="282" y="75"/>
                  </a:cubicBezTo>
                  <a:lnTo>
                    <a:pt x="160" y="127"/>
                  </a:lnTo>
                  <a:close/>
                  <a:moveTo>
                    <a:pt x="160" y="23"/>
                  </a:moveTo>
                  <a:cubicBezTo>
                    <a:pt x="207" y="43"/>
                    <a:pt x="207" y="43"/>
                    <a:pt x="207" y="43"/>
                  </a:cubicBezTo>
                  <a:cubicBezTo>
                    <a:pt x="85" y="95"/>
                    <a:pt x="85" y="95"/>
                    <a:pt x="85" y="95"/>
                  </a:cubicBezTo>
                  <a:cubicBezTo>
                    <a:pt x="37" y="75"/>
                    <a:pt x="37" y="75"/>
                    <a:pt x="37" y="75"/>
                  </a:cubicBezTo>
                  <a:lnTo>
                    <a:pt x="160" y="23"/>
                  </a:lnTo>
                  <a:close/>
                  <a:moveTo>
                    <a:pt x="21" y="218"/>
                  </a:moveTo>
                  <a:cubicBezTo>
                    <a:pt x="21" y="91"/>
                    <a:pt x="21" y="91"/>
                    <a:pt x="21" y="91"/>
                  </a:cubicBezTo>
                  <a:cubicBezTo>
                    <a:pt x="149" y="146"/>
                    <a:pt x="149" y="146"/>
                    <a:pt x="149" y="146"/>
                  </a:cubicBezTo>
                  <a:cubicBezTo>
                    <a:pt x="149" y="282"/>
                    <a:pt x="149" y="282"/>
                    <a:pt x="149" y="282"/>
                  </a:cubicBezTo>
                  <a:lnTo>
                    <a:pt x="21" y="218"/>
                  </a:lnTo>
                  <a:close/>
                  <a:moveTo>
                    <a:pt x="170" y="283"/>
                  </a:moveTo>
                  <a:cubicBezTo>
                    <a:pt x="170" y="146"/>
                    <a:pt x="170" y="146"/>
                    <a:pt x="170" y="146"/>
                  </a:cubicBezTo>
                  <a:cubicBezTo>
                    <a:pt x="298" y="91"/>
                    <a:pt x="298" y="91"/>
                    <a:pt x="298" y="91"/>
                  </a:cubicBezTo>
                  <a:cubicBezTo>
                    <a:pt x="298" y="117"/>
                    <a:pt x="298" y="228"/>
                    <a:pt x="298" y="228"/>
                  </a:cubicBezTo>
                  <a:lnTo>
                    <a:pt x="170" y="283"/>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79" name="Freeform 1004"/>
          <p:cNvSpPr>
            <a:spLocks noEditPoints="1"/>
          </p:cNvSpPr>
          <p:nvPr/>
        </p:nvSpPr>
        <p:spPr bwMode="gray">
          <a:xfrm>
            <a:off x="1764005" y="5003671"/>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0" name="Freeform 1005"/>
          <p:cNvSpPr>
            <a:spLocks noEditPoints="1"/>
          </p:cNvSpPr>
          <p:nvPr/>
        </p:nvSpPr>
        <p:spPr bwMode="gray">
          <a:xfrm>
            <a:off x="1847621" y="5123124"/>
            <a:ext cx="282707" cy="246870"/>
          </a:xfrm>
          <a:custGeom>
            <a:avLst/>
            <a:gdLst>
              <a:gd name="T0" fmla="*/ 320 w 321"/>
              <a:gd name="T1" fmla="*/ 27 h 280"/>
              <a:gd name="T2" fmla="*/ 312 w 321"/>
              <a:gd name="T3" fmla="*/ 19 h 280"/>
              <a:gd name="T4" fmla="*/ 147 w 321"/>
              <a:gd name="T5" fmla="*/ 32 h 280"/>
              <a:gd name="T6" fmla="*/ 133 w 321"/>
              <a:gd name="T7" fmla="*/ 56 h 280"/>
              <a:gd name="T8" fmla="*/ 9 w 321"/>
              <a:gd name="T9" fmla="*/ 55 h 280"/>
              <a:gd name="T10" fmla="*/ 1 w 321"/>
              <a:gd name="T11" fmla="*/ 63 h 280"/>
              <a:gd name="T12" fmla="*/ 4 w 321"/>
              <a:gd name="T13" fmla="*/ 73 h 280"/>
              <a:gd name="T14" fmla="*/ 114 w 321"/>
              <a:gd name="T15" fmla="*/ 140 h 280"/>
              <a:gd name="T16" fmla="*/ 125 w 321"/>
              <a:gd name="T17" fmla="*/ 139 h 280"/>
              <a:gd name="T18" fmla="*/ 129 w 321"/>
              <a:gd name="T19" fmla="*/ 138 h 280"/>
              <a:gd name="T20" fmla="*/ 129 w 321"/>
              <a:gd name="T21" fmla="*/ 269 h 280"/>
              <a:gd name="T22" fmla="*/ 139 w 321"/>
              <a:gd name="T23" fmla="*/ 280 h 280"/>
              <a:gd name="T24" fmla="*/ 150 w 321"/>
              <a:gd name="T25" fmla="*/ 269 h 280"/>
              <a:gd name="T26" fmla="*/ 150 w 321"/>
              <a:gd name="T27" fmla="*/ 125 h 280"/>
              <a:gd name="T28" fmla="*/ 165 w 321"/>
              <a:gd name="T29" fmla="*/ 133 h 280"/>
              <a:gd name="T30" fmla="*/ 176 w 321"/>
              <a:gd name="T31" fmla="*/ 134 h 280"/>
              <a:gd name="T32" fmla="*/ 318 w 321"/>
              <a:gd name="T33" fmla="*/ 37 h 280"/>
              <a:gd name="T34" fmla="*/ 320 w 321"/>
              <a:gd name="T35" fmla="*/ 27 h 280"/>
              <a:gd name="T36" fmla="*/ 119 w 321"/>
              <a:gd name="T37" fmla="*/ 118 h 280"/>
              <a:gd name="T38" fmla="*/ 33 w 321"/>
              <a:gd name="T39" fmla="*/ 72 h 280"/>
              <a:gd name="T40" fmla="*/ 124 w 321"/>
              <a:gd name="T41" fmla="*/ 75 h 280"/>
              <a:gd name="T42" fmla="*/ 131 w 321"/>
              <a:gd name="T43" fmla="*/ 82 h 280"/>
              <a:gd name="T44" fmla="*/ 132 w 321"/>
              <a:gd name="T45" fmla="*/ 92 h 280"/>
              <a:gd name="T46" fmla="*/ 134 w 321"/>
              <a:gd name="T47" fmla="*/ 96 h 280"/>
              <a:gd name="T48" fmla="*/ 132 w 321"/>
              <a:gd name="T49" fmla="*/ 99 h 280"/>
              <a:gd name="T50" fmla="*/ 119 w 321"/>
              <a:gd name="T51" fmla="*/ 118 h 280"/>
              <a:gd name="T52" fmla="*/ 171 w 321"/>
              <a:gd name="T53" fmla="*/ 112 h 280"/>
              <a:gd name="T54" fmla="*/ 153 w 321"/>
              <a:gd name="T55" fmla="*/ 87 h 280"/>
              <a:gd name="T56" fmla="*/ 153 w 321"/>
              <a:gd name="T57" fmla="*/ 87 h 280"/>
              <a:gd name="T58" fmla="*/ 162 w 321"/>
              <a:gd name="T59" fmla="*/ 47 h 280"/>
              <a:gd name="T60" fmla="*/ 224 w 321"/>
              <a:gd name="T61" fmla="*/ 29 h 280"/>
              <a:gd name="T62" fmla="*/ 290 w 321"/>
              <a:gd name="T63" fmla="*/ 36 h 280"/>
              <a:gd name="T64" fmla="*/ 171 w 321"/>
              <a:gd name="T65" fmla="*/ 1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28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1" name="Group 657"/>
          <p:cNvGrpSpPr>
            <a:grpSpLocks noChangeAspect="1"/>
          </p:cNvGrpSpPr>
          <p:nvPr/>
        </p:nvGrpSpPr>
        <p:grpSpPr bwMode="gray">
          <a:xfrm>
            <a:off x="3261847" y="5021438"/>
            <a:ext cx="450243" cy="450242"/>
            <a:chOff x="2738" y="2314"/>
            <a:chExt cx="341" cy="340"/>
          </a:xfrm>
          <a:solidFill>
            <a:schemeClr val="tx1">
              <a:lumMod val="65000"/>
              <a:lumOff val="35000"/>
            </a:schemeClr>
          </a:solidFill>
        </p:grpSpPr>
        <p:sp>
          <p:nvSpPr>
            <p:cNvPr id="82" name="Freeform 658"/>
            <p:cNvSpPr>
              <a:spLocks noEditPoints="1"/>
            </p:cNvSpPr>
            <p:nvPr/>
          </p:nvSpPr>
          <p:spPr bwMode="gray">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3" name="Freeform 659"/>
            <p:cNvSpPr>
              <a:spLocks noEditPoints="1"/>
            </p:cNvSpPr>
            <p:nvPr/>
          </p:nvSpPr>
          <p:spPr bwMode="gray">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cxnSp>
        <p:nvCxnSpPr>
          <p:cNvPr id="84" name="直線矢印コネクタ 83"/>
          <p:cNvCxnSpPr>
            <a:cxnSpLocks/>
          </p:cNvCxnSpPr>
          <p:nvPr/>
        </p:nvCxnSpPr>
        <p:spPr bwMode="gray">
          <a:xfrm>
            <a:off x="1279970" y="5801394"/>
            <a:ext cx="7366844" cy="0"/>
          </a:xfrm>
          <a:prstGeom prst="straightConnector1">
            <a:avLst/>
          </a:prstGeom>
          <a:ln w="63500">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bwMode="gray">
          <a:xfrm>
            <a:off x="2038652" y="5926317"/>
            <a:ext cx="6040684" cy="503590"/>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pPr algn="ctr"/>
            <a:r>
              <a:rPr kumimoji="1" lang="ja-JP" altLang="en-US" sz="1400" baseline="0" dirty="0">
                <a:solidFill>
                  <a:schemeClr val="tx1">
                    <a:lumMod val="65000"/>
                    <a:lumOff val="35000"/>
                  </a:schemeClr>
                </a:solidFill>
                <a:latin typeface="Calibri" panose="020F0502020204030204" pitchFamily="34" charset="0"/>
                <a:cs typeface="Calibri" panose="020F0502020204030204" pitchFamily="34" charset="0"/>
              </a:rPr>
              <a:t>一次サプライヤー（直接的な取引先）のみならず、サプライチェーン全体を通して</a:t>
            </a:r>
            <a:endParaRPr kumimoji="1" lang="en-US" altLang="ja-JP" sz="1400" baseline="0" dirty="0">
              <a:solidFill>
                <a:schemeClr val="tx1">
                  <a:lumMod val="65000"/>
                  <a:lumOff val="35000"/>
                </a:schemeClr>
              </a:solidFill>
              <a:latin typeface="Calibri" panose="020F0502020204030204" pitchFamily="34" charset="0"/>
              <a:cs typeface="Calibri" panose="020F0502020204030204" pitchFamily="34" charset="0"/>
            </a:endParaRPr>
          </a:p>
          <a:p>
            <a:pPr algn="ctr"/>
            <a:r>
              <a:rPr kumimoji="1" lang="ja-JP" altLang="en-US" sz="1400" baseline="0" dirty="0">
                <a:solidFill>
                  <a:schemeClr val="tx1">
                    <a:lumMod val="65000"/>
                    <a:lumOff val="35000"/>
                  </a:schemeClr>
                </a:solidFill>
                <a:latin typeface="Calibri" panose="020F0502020204030204" pitchFamily="34" charset="0"/>
                <a:cs typeface="Calibri" panose="020F0502020204030204" pitchFamily="34" charset="0"/>
              </a:rPr>
              <a:t>人権尊重の責任を果たしていくことが求められる</a:t>
            </a:r>
          </a:p>
        </p:txBody>
      </p:sp>
      <p:grpSp>
        <p:nvGrpSpPr>
          <p:cNvPr id="9" name="グループ化 8">
            <a:extLst>
              <a:ext uri="{FF2B5EF4-FFF2-40B4-BE49-F238E27FC236}">
                <a16:creationId xmlns:a16="http://schemas.microsoft.com/office/drawing/2014/main" id="{E447ADF5-5A24-4379-8A22-A9D3386F08FB}"/>
              </a:ext>
            </a:extLst>
          </p:cNvPr>
          <p:cNvGrpSpPr/>
          <p:nvPr/>
        </p:nvGrpSpPr>
        <p:grpSpPr>
          <a:xfrm>
            <a:off x="962395" y="3296814"/>
            <a:ext cx="4728467" cy="2223973"/>
            <a:chOff x="2510019" y="3175632"/>
            <a:chExt cx="4728467" cy="2223973"/>
          </a:xfrm>
        </p:grpSpPr>
        <p:sp>
          <p:nvSpPr>
            <p:cNvPr id="62" name="ホームベース 61"/>
            <p:cNvSpPr/>
            <p:nvPr/>
          </p:nvSpPr>
          <p:spPr bwMode="gray">
            <a:xfrm>
              <a:off x="5861159" y="4522596"/>
              <a:ext cx="1377327" cy="877009"/>
            </a:xfrm>
            <a:prstGeom prst="homePlate">
              <a:avLst>
                <a:gd name="adj" fmla="val 20427"/>
              </a:avLst>
            </a:prstGeom>
            <a:solidFill>
              <a:schemeClr val="accent3">
                <a:lumMod val="75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bg1"/>
                  </a:solidFill>
                  <a:latin typeface="Calibri" panose="020F0502020204030204" pitchFamily="34" charset="0"/>
                  <a:cs typeface="Calibri" panose="020F0502020204030204" pitchFamily="34" charset="0"/>
                </a:rPr>
                <a:t>製造</a:t>
              </a:r>
            </a:p>
          </p:txBody>
        </p:sp>
        <p:sp>
          <p:nvSpPr>
            <p:cNvPr id="70" name="Freeform 579"/>
            <p:cNvSpPr>
              <a:spLocks noEditPoints="1"/>
            </p:cNvSpPr>
            <p:nvPr/>
          </p:nvSpPr>
          <p:spPr bwMode="gray">
            <a:xfrm>
              <a:off x="6351411" y="5043920"/>
              <a:ext cx="281381" cy="168068"/>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Freeform 582"/>
            <p:cNvSpPr>
              <a:spLocks noEditPoints="1"/>
            </p:cNvSpPr>
            <p:nvPr/>
          </p:nvSpPr>
          <p:spPr bwMode="gray">
            <a:xfrm>
              <a:off x="6266467" y="4883792"/>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角丸四角形 3"/>
            <p:cNvSpPr/>
            <p:nvPr/>
          </p:nvSpPr>
          <p:spPr bwMode="gray">
            <a:xfrm>
              <a:off x="5917877" y="4251892"/>
              <a:ext cx="959668" cy="235390"/>
            </a:xfrm>
            <a:prstGeom prst="roundRect">
              <a:avLst/>
            </a:prstGeom>
            <a:solidFill>
              <a:schemeClr val="bg1"/>
            </a:solidFill>
            <a:ln w="1905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baseline="0" dirty="0">
                  <a:latin typeface="Calibri" panose="020F0502020204030204" pitchFamily="34" charset="0"/>
                  <a:cs typeface="Calibri" panose="020F0502020204030204" pitchFamily="34" charset="0"/>
                </a:rPr>
                <a:t>自社</a:t>
              </a:r>
            </a:p>
          </p:txBody>
        </p:sp>
        <p:sp>
          <p:nvSpPr>
            <p:cNvPr id="5" name="角丸四角形吹き出し 4"/>
            <p:cNvSpPr/>
            <p:nvPr/>
          </p:nvSpPr>
          <p:spPr bwMode="gray">
            <a:xfrm>
              <a:off x="2510019" y="3175632"/>
              <a:ext cx="4418091" cy="892326"/>
            </a:xfrm>
            <a:prstGeom prst="wedgeRoundRectCallout">
              <a:avLst>
                <a:gd name="adj1" fmla="val 34048"/>
                <a:gd name="adj2" fmla="val 66409"/>
                <a:gd name="adj3" fmla="val 16667"/>
              </a:avLst>
            </a:prstGeom>
            <a:solidFill>
              <a:schemeClr val="bg1">
                <a:lumMod val="95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Calibri" panose="020F0502020204030204" pitchFamily="34" charset="0"/>
                  <a:cs typeface="Calibri" panose="020F0502020204030204" pitchFamily="34" charset="0"/>
                </a:rPr>
                <a:t>「サプライヤー行動規範」や</a:t>
              </a:r>
              <a:r>
                <a:rPr kumimoji="1" lang="ja-JP" altLang="en-US" sz="1400" dirty="0">
                  <a:latin typeface="Calibri" panose="020F0502020204030204" pitchFamily="34" charset="0"/>
                  <a:cs typeface="Calibri" panose="020F0502020204030204" pitchFamily="34" charset="0"/>
                </a:rPr>
                <a:t>「調達ガイドライン」を通じて、</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baseline="0" dirty="0">
                  <a:latin typeface="Calibri" panose="020F0502020204030204" pitchFamily="34" charset="0"/>
                  <a:cs typeface="Calibri" panose="020F0502020204030204" pitchFamily="34" charset="0"/>
                </a:rPr>
                <a:t>サプライヤーに対して人権尊重への期待を周知</a:t>
              </a:r>
            </a:p>
          </p:txBody>
        </p:sp>
      </p:grpSp>
      <p:grpSp>
        <p:nvGrpSpPr>
          <p:cNvPr id="86" name="Group 844"/>
          <p:cNvGrpSpPr>
            <a:grpSpLocks noChangeAspect="1"/>
          </p:cNvGrpSpPr>
          <p:nvPr/>
        </p:nvGrpSpPr>
        <p:grpSpPr bwMode="gray">
          <a:xfrm>
            <a:off x="8099400" y="1519023"/>
            <a:ext cx="1389600" cy="1389600"/>
            <a:chOff x="380" y="3102"/>
            <a:chExt cx="340" cy="340"/>
          </a:xfrm>
          <a:solidFill>
            <a:schemeClr val="accent3">
              <a:lumMod val="60000"/>
              <a:lumOff val="40000"/>
            </a:schemeClr>
          </a:solidFill>
        </p:grpSpPr>
        <p:sp>
          <p:nvSpPr>
            <p:cNvPr id="87" name="Freeform 845"/>
            <p:cNvSpPr>
              <a:spLocks noEditPoints="1"/>
            </p:cNvSpPr>
            <p:nvPr/>
          </p:nvSpPr>
          <p:spPr bwMode="gray">
            <a:xfrm>
              <a:off x="472" y="3166"/>
              <a:ext cx="156" cy="212"/>
            </a:xfrm>
            <a:custGeom>
              <a:avLst/>
              <a:gdLst>
                <a:gd name="T0" fmla="*/ 214 w 235"/>
                <a:gd name="T1" fmla="*/ 258 h 320"/>
                <a:gd name="T2" fmla="*/ 214 w 235"/>
                <a:gd name="T3" fmla="*/ 181 h 320"/>
                <a:gd name="T4" fmla="*/ 182 w 235"/>
                <a:gd name="T5" fmla="*/ 149 h 320"/>
                <a:gd name="T6" fmla="*/ 128 w 235"/>
                <a:gd name="T7" fmla="*/ 149 h 320"/>
                <a:gd name="T8" fmla="*/ 128 w 235"/>
                <a:gd name="T9" fmla="*/ 62 h 320"/>
                <a:gd name="T10" fmla="*/ 150 w 235"/>
                <a:gd name="T11" fmla="*/ 32 h 320"/>
                <a:gd name="T12" fmla="*/ 118 w 235"/>
                <a:gd name="T13" fmla="*/ 0 h 320"/>
                <a:gd name="T14" fmla="*/ 86 w 235"/>
                <a:gd name="T15" fmla="*/ 32 h 320"/>
                <a:gd name="T16" fmla="*/ 107 w 235"/>
                <a:gd name="T17" fmla="*/ 62 h 320"/>
                <a:gd name="T18" fmla="*/ 107 w 235"/>
                <a:gd name="T19" fmla="*/ 149 h 320"/>
                <a:gd name="T20" fmla="*/ 54 w 235"/>
                <a:gd name="T21" fmla="*/ 149 h 320"/>
                <a:gd name="T22" fmla="*/ 22 w 235"/>
                <a:gd name="T23" fmla="*/ 181 h 320"/>
                <a:gd name="T24" fmla="*/ 22 w 235"/>
                <a:gd name="T25" fmla="*/ 258 h 320"/>
                <a:gd name="T26" fmla="*/ 0 w 235"/>
                <a:gd name="T27" fmla="*/ 288 h 320"/>
                <a:gd name="T28" fmla="*/ 32 w 235"/>
                <a:gd name="T29" fmla="*/ 320 h 320"/>
                <a:gd name="T30" fmla="*/ 64 w 235"/>
                <a:gd name="T31" fmla="*/ 288 h 320"/>
                <a:gd name="T32" fmla="*/ 43 w 235"/>
                <a:gd name="T33" fmla="*/ 258 h 320"/>
                <a:gd name="T34" fmla="*/ 43 w 235"/>
                <a:gd name="T35" fmla="*/ 181 h 320"/>
                <a:gd name="T36" fmla="*/ 54 w 235"/>
                <a:gd name="T37" fmla="*/ 170 h 320"/>
                <a:gd name="T38" fmla="*/ 107 w 235"/>
                <a:gd name="T39" fmla="*/ 170 h 320"/>
                <a:gd name="T40" fmla="*/ 107 w 235"/>
                <a:gd name="T41" fmla="*/ 258 h 320"/>
                <a:gd name="T42" fmla="*/ 86 w 235"/>
                <a:gd name="T43" fmla="*/ 288 h 320"/>
                <a:gd name="T44" fmla="*/ 118 w 235"/>
                <a:gd name="T45" fmla="*/ 320 h 320"/>
                <a:gd name="T46" fmla="*/ 150 w 235"/>
                <a:gd name="T47" fmla="*/ 288 h 320"/>
                <a:gd name="T48" fmla="*/ 128 w 235"/>
                <a:gd name="T49" fmla="*/ 258 h 320"/>
                <a:gd name="T50" fmla="*/ 128 w 235"/>
                <a:gd name="T51" fmla="*/ 170 h 320"/>
                <a:gd name="T52" fmla="*/ 182 w 235"/>
                <a:gd name="T53" fmla="*/ 170 h 320"/>
                <a:gd name="T54" fmla="*/ 192 w 235"/>
                <a:gd name="T55" fmla="*/ 181 h 320"/>
                <a:gd name="T56" fmla="*/ 192 w 235"/>
                <a:gd name="T57" fmla="*/ 258 h 320"/>
                <a:gd name="T58" fmla="*/ 171 w 235"/>
                <a:gd name="T59" fmla="*/ 288 h 320"/>
                <a:gd name="T60" fmla="*/ 203 w 235"/>
                <a:gd name="T61" fmla="*/ 320 h 320"/>
                <a:gd name="T62" fmla="*/ 235 w 235"/>
                <a:gd name="T63" fmla="*/ 288 h 320"/>
                <a:gd name="T64" fmla="*/ 214 w 235"/>
                <a:gd name="T65" fmla="*/ 258 h 320"/>
                <a:gd name="T66" fmla="*/ 118 w 235"/>
                <a:gd name="T67" fmla="*/ 21 h 320"/>
                <a:gd name="T68" fmla="*/ 128 w 235"/>
                <a:gd name="T69" fmla="*/ 32 h 320"/>
                <a:gd name="T70" fmla="*/ 118 w 235"/>
                <a:gd name="T71" fmla="*/ 42 h 320"/>
                <a:gd name="T72" fmla="*/ 107 w 235"/>
                <a:gd name="T73" fmla="*/ 32 h 320"/>
                <a:gd name="T74" fmla="*/ 118 w 235"/>
                <a:gd name="T75" fmla="*/ 21 h 320"/>
                <a:gd name="T76" fmla="*/ 32 w 235"/>
                <a:gd name="T77" fmla="*/ 298 h 320"/>
                <a:gd name="T78" fmla="*/ 22 w 235"/>
                <a:gd name="T79" fmla="*/ 288 h 320"/>
                <a:gd name="T80" fmla="*/ 32 w 235"/>
                <a:gd name="T81" fmla="*/ 277 h 320"/>
                <a:gd name="T82" fmla="*/ 43 w 235"/>
                <a:gd name="T83" fmla="*/ 288 h 320"/>
                <a:gd name="T84" fmla="*/ 32 w 235"/>
                <a:gd name="T85" fmla="*/ 298 h 320"/>
                <a:gd name="T86" fmla="*/ 118 w 235"/>
                <a:gd name="T87" fmla="*/ 298 h 320"/>
                <a:gd name="T88" fmla="*/ 107 w 235"/>
                <a:gd name="T89" fmla="*/ 288 h 320"/>
                <a:gd name="T90" fmla="*/ 118 w 235"/>
                <a:gd name="T91" fmla="*/ 277 h 320"/>
                <a:gd name="T92" fmla="*/ 128 w 235"/>
                <a:gd name="T93" fmla="*/ 288 h 320"/>
                <a:gd name="T94" fmla="*/ 118 w 235"/>
                <a:gd name="T95" fmla="*/ 298 h 320"/>
                <a:gd name="T96" fmla="*/ 203 w 235"/>
                <a:gd name="T97" fmla="*/ 298 h 320"/>
                <a:gd name="T98" fmla="*/ 192 w 235"/>
                <a:gd name="T99" fmla="*/ 288 h 320"/>
                <a:gd name="T100" fmla="*/ 203 w 235"/>
                <a:gd name="T101" fmla="*/ 277 h 320"/>
                <a:gd name="T102" fmla="*/ 214 w 235"/>
                <a:gd name="T103" fmla="*/ 288 h 320"/>
                <a:gd name="T104" fmla="*/ 203 w 235"/>
                <a:gd name="T105"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214" y="258"/>
                  </a:moveTo>
                  <a:cubicBezTo>
                    <a:pt x="214" y="181"/>
                    <a:pt x="214" y="181"/>
                    <a:pt x="214" y="181"/>
                  </a:cubicBezTo>
                  <a:cubicBezTo>
                    <a:pt x="214" y="158"/>
                    <a:pt x="195" y="149"/>
                    <a:pt x="182" y="149"/>
                  </a:cubicBezTo>
                  <a:cubicBezTo>
                    <a:pt x="128" y="149"/>
                    <a:pt x="128" y="149"/>
                    <a:pt x="128" y="149"/>
                  </a:cubicBezTo>
                  <a:cubicBezTo>
                    <a:pt x="128" y="62"/>
                    <a:pt x="128" y="62"/>
                    <a:pt x="128" y="62"/>
                  </a:cubicBezTo>
                  <a:cubicBezTo>
                    <a:pt x="141" y="57"/>
                    <a:pt x="150" y="46"/>
                    <a:pt x="150" y="32"/>
                  </a:cubicBezTo>
                  <a:cubicBezTo>
                    <a:pt x="150" y="14"/>
                    <a:pt x="135" y="0"/>
                    <a:pt x="118" y="0"/>
                  </a:cubicBezTo>
                  <a:cubicBezTo>
                    <a:pt x="100" y="0"/>
                    <a:pt x="86" y="14"/>
                    <a:pt x="86" y="32"/>
                  </a:cubicBezTo>
                  <a:cubicBezTo>
                    <a:pt x="86" y="46"/>
                    <a:pt x="95" y="57"/>
                    <a:pt x="107" y="62"/>
                  </a:cubicBezTo>
                  <a:cubicBezTo>
                    <a:pt x="107" y="149"/>
                    <a:pt x="107" y="149"/>
                    <a:pt x="107" y="149"/>
                  </a:cubicBezTo>
                  <a:cubicBezTo>
                    <a:pt x="54" y="149"/>
                    <a:pt x="54" y="149"/>
                    <a:pt x="54" y="149"/>
                  </a:cubicBezTo>
                  <a:cubicBezTo>
                    <a:pt x="31" y="149"/>
                    <a:pt x="22" y="168"/>
                    <a:pt x="22" y="181"/>
                  </a:cubicBezTo>
                  <a:cubicBezTo>
                    <a:pt x="22" y="258"/>
                    <a:pt x="22" y="258"/>
                    <a:pt x="22" y="258"/>
                  </a:cubicBezTo>
                  <a:cubicBezTo>
                    <a:pt x="9" y="262"/>
                    <a:pt x="0" y="274"/>
                    <a:pt x="0" y="288"/>
                  </a:cubicBezTo>
                  <a:cubicBezTo>
                    <a:pt x="0" y="305"/>
                    <a:pt x="15" y="320"/>
                    <a:pt x="32" y="320"/>
                  </a:cubicBezTo>
                  <a:cubicBezTo>
                    <a:pt x="50" y="320"/>
                    <a:pt x="64" y="305"/>
                    <a:pt x="64" y="288"/>
                  </a:cubicBezTo>
                  <a:cubicBezTo>
                    <a:pt x="64" y="274"/>
                    <a:pt x="55" y="262"/>
                    <a:pt x="43" y="258"/>
                  </a:cubicBezTo>
                  <a:cubicBezTo>
                    <a:pt x="43" y="181"/>
                    <a:pt x="43" y="181"/>
                    <a:pt x="43" y="181"/>
                  </a:cubicBezTo>
                  <a:cubicBezTo>
                    <a:pt x="43" y="179"/>
                    <a:pt x="44" y="170"/>
                    <a:pt x="54" y="170"/>
                  </a:cubicBezTo>
                  <a:cubicBezTo>
                    <a:pt x="107" y="170"/>
                    <a:pt x="107" y="170"/>
                    <a:pt x="107" y="170"/>
                  </a:cubicBezTo>
                  <a:cubicBezTo>
                    <a:pt x="107" y="258"/>
                    <a:pt x="107" y="258"/>
                    <a:pt x="107" y="258"/>
                  </a:cubicBezTo>
                  <a:cubicBezTo>
                    <a:pt x="95" y="262"/>
                    <a:pt x="86" y="274"/>
                    <a:pt x="86" y="288"/>
                  </a:cubicBezTo>
                  <a:cubicBezTo>
                    <a:pt x="86" y="305"/>
                    <a:pt x="100" y="320"/>
                    <a:pt x="118" y="320"/>
                  </a:cubicBezTo>
                  <a:cubicBezTo>
                    <a:pt x="135" y="320"/>
                    <a:pt x="150" y="305"/>
                    <a:pt x="150" y="288"/>
                  </a:cubicBezTo>
                  <a:cubicBezTo>
                    <a:pt x="150" y="274"/>
                    <a:pt x="141" y="262"/>
                    <a:pt x="128" y="258"/>
                  </a:cubicBezTo>
                  <a:cubicBezTo>
                    <a:pt x="128" y="170"/>
                    <a:pt x="128" y="170"/>
                    <a:pt x="128" y="170"/>
                  </a:cubicBezTo>
                  <a:cubicBezTo>
                    <a:pt x="182" y="170"/>
                    <a:pt x="182" y="170"/>
                    <a:pt x="182" y="170"/>
                  </a:cubicBezTo>
                  <a:cubicBezTo>
                    <a:pt x="186" y="170"/>
                    <a:pt x="192" y="172"/>
                    <a:pt x="192" y="181"/>
                  </a:cubicBezTo>
                  <a:cubicBezTo>
                    <a:pt x="192" y="258"/>
                    <a:pt x="192" y="258"/>
                    <a:pt x="192" y="258"/>
                  </a:cubicBezTo>
                  <a:cubicBezTo>
                    <a:pt x="180" y="262"/>
                    <a:pt x="171" y="274"/>
                    <a:pt x="171" y="288"/>
                  </a:cubicBezTo>
                  <a:cubicBezTo>
                    <a:pt x="171" y="305"/>
                    <a:pt x="185" y="320"/>
                    <a:pt x="203" y="320"/>
                  </a:cubicBezTo>
                  <a:cubicBezTo>
                    <a:pt x="221" y="320"/>
                    <a:pt x="235" y="305"/>
                    <a:pt x="235" y="288"/>
                  </a:cubicBezTo>
                  <a:cubicBezTo>
                    <a:pt x="235" y="274"/>
                    <a:pt x="226" y="262"/>
                    <a:pt x="214" y="258"/>
                  </a:cubicBezTo>
                  <a:close/>
                  <a:moveTo>
                    <a:pt x="118" y="21"/>
                  </a:moveTo>
                  <a:cubicBezTo>
                    <a:pt x="124" y="21"/>
                    <a:pt x="128" y="26"/>
                    <a:pt x="128" y="32"/>
                  </a:cubicBezTo>
                  <a:cubicBezTo>
                    <a:pt x="128" y="38"/>
                    <a:pt x="124" y="42"/>
                    <a:pt x="118" y="42"/>
                  </a:cubicBezTo>
                  <a:cubicBezTo>
                    <a:pt x="112" y="42"/>
                    <a:pt x="107" y="38"/>
                    <a:pt x="107" y="32"/>
                  </a:cubicBezTo>
                  <a:cubicBezTo>
                    <a:pt x="107" y="26"/>
                    <a:pt x="112" y="21"/>
                    <a:pt x="118" y="21"/>
                  </a:cubicBezTo>
                  <a:close/>
                  <a:moveTo>
                    <a:pt x="32" y="298"/>
                  </a:moveTo>
                  <a:cubicBezTo>
                    <a:pt x="26" y="298"/>
                    <a:pt x="22" y="294"/>
                    <a:pt x="22" y="288"/>
                  </a:cubicBezTo>
                  <a:cubicBezTo>
                    <a:pt x="22" y="282"/>
                    <a:pt x="26" y="277"/>
                    <a:pt x="32" y="277"/>
                  </a:cubicBezTo>
                  <a:cubicBezTo>
                    <a:pt x="38" y="277"/>
                    <a:pt x="43" y="282"/>
                    <a:pt x="43" y="288"/>
                  </a:cubicBezTo>
                  <a:cubicBezTo>
                    <a:pt x="43" y="294"/>
                    <a:pt x="38" y="298"/>
                    <a:pt x="32" y="298"/>
                  </a:cubicBezTo>
                  <a:close/>
                  <a:moveTo>
                    <a:pt x="118" y="298"/>
                  </a:moveTo>
                  <a:cubicBezTo>
                    <a:pt x="112" y="298"/>
                    <a:pt x="107" y="294"/>
                    <a:pt x="107" y="288"/>
                  </a:cubicBezTo>
                  <a:cubicBezTo>
                    <a:pt x="107" y="282"/>
                    <a:pt x="112" y="277"/>
                    <a:pt x="118" y="277"/>
                  </a:cubicBezTo>
                  <a:cubicBezTo>
                    <a:pt x="124" y="277"/>
                    <a:pt x="128" y="282"/>
                    <a:pt x="128" y="288"/>
                  </a:cubicBezTo>
                  <a:cubicBezTo>
                    <a:pt x="128" y="294"/>
                    <a:pt x="124" y="298"/>
                    <a:pt x="118" y="298"/>
                  </a:cubicBezTo>
                  <a:close/>
                  <a:moveTo>
                    <a:pt x="203" y="298"/>
                  </a:moveTo>
                  <a:cubicBezTo>
                    <a:pt x="197" y="298"/>
                    <a:pt x="192" y="294"/>
                    <a:pt x="192" y="288"/>
                  </a:cubicBezTo>
                  <a:cubicBezTo>
                    <a:pt x="192" y="282"/>
                    <a:pt x="197" y="277"/>
                    <a:pt x="203" y="277"/>
                  </a:cubicBezTo>
                  <a:cubicBezTo>
                    <a:pt x="209" y="277"/>
                    <a:pt x="214" y="282"/>
                    <a:pt x="214" y="288"/>
                  </a:cubicBezTo>
                  <a:cubicBezTo>
                    <a:pt x="214" y="294"/>
                    <a:pt x="209" y="298"/>
                    <a:pt x="203" y="2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88" name="Freeform 846"/>
            <p:cNvSpPr>
              <a:spLocks noEditPoints="1"/>
            </p:cNvSpPr>
            <p:nvPr/>
          </p:nvSpPr>
          <p:spPr bwMode="gray">
            <a:xfrm>
              <a:off x="380" y="310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48" name="ホームベース 47"/>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7" name="角丸四角形 33">
            <a:extLst>
              <a:ext uri="{FF2B5EF4-FFF2-40B4-BE49-F238E27FC236}">
                <a16:creationId xmlns:a16="http://schemas.microsoft.com/office/drawing/2014/main" id="{B61CB164-5070-2D19-2A42-53301322F98C}"/>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10" name="ホームベース 47">
            <a:extLst>
              <a:ext uri="{FF2B5EF4-FFF2-40B4-BE49-F238E27FC236}">
                <a16:creationId xmlns:a16="http://schemas.microsoft.com/office/drawing/2014/main" id="{CD37BF22-AF4B-5618-E2E0-28696CAAA0FC}"/>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39034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全てのプロセスを通じて求められる取組</a:t>
            </a:r>
          </a:p>
        </p:txBody>
      </p:sp>
      <p:sp>
        <p:nvSpPr>
          <p:cNvPr id="110" name="正方形/長方形 109"/>
          <p:cNvSpPr/>
          <p:nvPr/>
        </p:nvSpPr>
        <p:spPr>
          <a:xfrm>
            <a:off x="415883" y="685564"/>
            <a:ext cx="9074191"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企業は、自社の事業活動に関わる</a:t>
            </a:r>
            <a:r>
              <a:rPr lang="ja-JP" sz="1800" dirty="0">
                <a:effectLst/>
                <a:ea typeface="MS PGothic" panose="020B0600070205080204" pitchFamily="34" charset="-128"/>
                <a:cs typeface="MS PGothic" panose="020B0600070205080204" pitchFamily="34" charset="-128"/>
              </a:rPr>
              <a:t>ステークホルダーとの対話の機会を</a:t>
            </a:r>
            <a:r>
              <a:rPr lang="ja-JP" altLang="en-US" sz="1800" dirty="0">
                <a:effectLst/>
                <a:ea typeface="MS PGothic" panose="020B0600070205080204" pitchFamily="34" charset="-128"/>
                <a:cs typeface="MS PGothic" panose="020B0600070205080204" pitchFamily="34" charset="-128"/>
              </a:rPr>
              <a:t>継続的に設け</a:t>
            </a:r>
            <a:r>
              <a:rPr lang="ja-JP" altLang="en-US" dirty="0">
                <a:latin typeface="Calibri" panose="020F0502020204030204" pitchFamily="34" charset="0"/>
                <a:cs typeface="Calibri" panose="020F0502020204030204" pitchFamily="34" charset="0"/>
              </a:rPr>
              <a:t>、</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様々な意見を取り入れながら人権尊重への取組を改善していく必要があります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自社の事業活動によって人権への負の影響を受ける又は受ける可能性のある人々と</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rPr>
              <a:t>対話の機会を設け、当事者の意見を反映しながら人権尊重への取組を実施・評価・改善する</a:t>
            </a:r>
            <a:endParaRPr kumimoji="0" lang="en-US" altLang="ja-JP" sz="1600" u="none" strike="noStrike" kern="1200" cap="none" spc="0" normalizeH="0" baseline="0" noProof="0" dirty="0">
              <a:ln>
                <a:noFill/>
              </a:ln>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ステークホルダーとの対話</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0" name="Group 39"/>
          <p:cNvGrpSpPr>
            <a:grpSpLocks noChangeAspect="1"/>
          </p:cNvGrpSpPr>
          <p:nvPr/>
        </p:nvGrpSpPr>
        <p:grpSpPr bwMode="gray">
          <a:xfrm>
            <a:off x="8099400" y="1162464"/>
            <a:ext cx="1389600" cy="1389600"/>
            <a:chOff x="3987" y="1509"/>
            <a:chExt cx="340" cy="340"/>
          </a:xfrm>
          <a:solidFill>
            <a:schemeClr val="accent3">
              <a:lumMod val="60000"/>
              <a:lumOff val="40000"/>
            </a:schemeClr>
          </a:solidFill>
        </p:grpSpPr>
        <p:sp>
          <p:nvSpPr>
            <p:cNvPr id="35" name="Freeform 40"/>
            <p:cNvSpPr>
              <a:spLocks noEditPoints="1"/>
            </p:cNvSpPr>
            <p:nvPr/>
          </p:nvSpPr>
          <p:spPr bwMode="gray">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9" name="Freeform 41"/>
            <p:cNvSpPr>
              <a:spLocks noEditPoints="1"/>
            </p:cNvSpPr>
            <p:nvPr/>
          </p:nvSpPr>
          <p:spPr bwMode="gray">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5" name="テキスト プレースホルダー 2">
            <a:extLst>
              <a:ext uri="{FF2B5EF4-FFF2-40B4-BE49-F238E27FC236}">
                <a16:creationId xmlns:a16="http://schemas.microsoft.com/office/drawing/2014/main" id="{EDD22EC7-BBE9-E6CF-379D-F8F5CCFEA776}"/>
              </a:ext>
            </a:extLst>
          </p:cNvPr>
          <p:cNvSpPr txBox="1">
            <a:spLocks/>
          </p:cNvSpPr>
          <p:nvPr/>
        </p:nvSpPr>
        <p:spPr bwMode="gray">
          <a:xfrm>
            <a:off x="2493748" y="3287676"/>
            <a:ext cx="4559730" cy="3088702"/>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latin typeface="Calibri" panose="020F0502020204030204" pitchFamily="34" charset="0"/>
              <a:cs typeface="Calibri" panose="020F0502020204030204" pitchFamily="34" charset="0"/>
            </a:endParaRPr>
          </a:p>
          <a:p>
            <a:pPr lvl="0" algn="ctr">
              <a:lnSpc>
                <a:spcPts val="1800"/>
              </a:lnSpc>
              <a:defRPr/>
            </a:pPr>
            <a:r>
              <a:rPr lang="en-US" altLang="ja-JP" sz="1600" dirty="0">
                <a:latin typeface="Calibri" panose="020F0502020204030204" pitchFamily="34" charset="0"/>
                <a:cs typeface="Calibri" panose="020F0502020204030204" pitchFamily="34" charset="0"/>
              </a:rPr>
              <a:t>【</a:t>
            </a:r>
            <a:r>
              <a:rPr lang="ja-JP" altLang="en-US" sz="1600" dirty="0">
                <a:latin typeface="Calibri" panose="020F0502020204030204" pitchFamily="34" charset="0"/>
                <a:cs typeface="Calibri" panose="020F0502020204030204" pitchFamily="34" charset="0"/>
              </a:rPr>
              <a:t>ステークホルダーとは</a:t>
            </a:r>
            <a:r>
              <a:rPr lang="en-US" altLang="ja-JP" sz="1600" dirty="0">
                <a:latin typeface="Calibri" panose="020F0502020204030204" pitchFamily="34" charset="0"/>
                <a:cs typeface="Calibri" panose="020F0502020204030204" pitchFamily="34" charset="0"/>
              </a:rPr>
              <a:t>】</a:t>
            </a:r>
          </a:p>
          <a:p>
            <a:pPr lvl="0" algn="ctr">
              <a:lnSpc>
                <a:spcPts val="1800"/>
              </a:lnSpc>
              <a:defRPr/>
            </a:pPr>
            <a:endParaRPr lang="en-US" altLang="ja-JP" sz="1600"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自社の従業員</a:t>
            </a:r>
            <a:endParaRPr lang="en-US" altLang="ja-JP" sz="1600" dirty="0">
              <a:effectLst/>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顧客</a:t>
            </a:r>
            <a:endParaRPr lang="en-US" altLang="ja-JP" sz="1600" dirty="0">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取引先</a:t>
            </a:r>
            <a:endParaRPr lang="en-US" altLang="ja-JP" sz="1600" dirty="0">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株主</a:t>
            </a:r>
            <a:r>
              <a:rPr lang="ja-JP" altLang="en-US" sz="1600" dirty="0">
                <a:effectLst/>
                <a:latin typeface="MS PGothic" panose="020B0600070205080204" pitchFamily="34" charset="-128"/>
                <a:ea typeface="MS PGothic" panose="020B0600070205080204" pitchFamily="34" charset="-128"/>
                <a:cs typeface="MS PGothic" panose="020B0600070205080204" pitchFamily="34" charset="-128"/>
              </a:rPr>
              <a:t>・投資家</a:t>
            </a:r>
            <a:endParaRPr lang="en-US" altLang="ja-JP" sz="1600" dirty="0">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労働組合・労働者代表</a:t>
            </a:r>
            <a:endParaRPr lang="en-US" altLang="ja-JP" sz="1600" dirty="0">
              <a:effectLst/>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周辺住民</a:t>
            </a:r>
            <a:endParaRPr lang="en-US" altLang="ja-JP" sz="1600" dirty="0">
              <a:effectLst/>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ja-JP" sz="1600" dirty="0">
                <a:effectLst/>
                <a:latin typeface="MS PGothic" panose="020B0600070205080204" pitchFamily="34" charset="-128"/>
                <a:ea typeface="MS PGothic" panose="020B0600070205080204" pitchFamily="34" charset="-128"/>
                <a:cs typeface="MS PGothic" panose="020B0600070205080204" pitchFamily="34" charset="-128"/>
              </a:rPr>
              <a:t>地方</a:t>
            </a:r>
            <a:r>
              <a:rPr lang="ja-JP" altLang="en-US" sz="1600" dirty="0">
                <a:effectLst/>
                <a:latin typeface="MS PGothic" panose="020B0600070205080204" pitchFamily="34" charset="-128"/>
                <a:ea typeface="MS PGothic" panose="020B0600070205080204" pitchFamily="34" charset="-128"/>
                <a:cs typeface="MS PGothic" panose="020B0600070205080204" pitchFamily="34" charset="-128"/>
              </a:rPr>
              <a:t>公共団体</a:t>
            </a:r>
            <a:endParaRPr lang="en-US" altLang="ja-JP" sz="1600" strike="sngStrike" dirty="0">
              <a:effectLst/>
              <a:latin typeface="MS PGothic" panose="020B0600070205080204" pitchFamily="34" charset="-128"/>
              <a:ea typeface="MS PGothic" panose="020B0600070205080204" pitchFamily="34" charset="-128"/>
              <a:cs typeface="MS PGothic" panose="020B0600070205080204" pitchFamily="34" charset="-128"/>
            </a:endParaRPr>
          </a:p>
          <a:p>
            <a:pPr marL="285750" indent="-285750">
              <a:lnSpc>
                <a:spcPts val="1800"/>
              </a:lnSpc>
              <a:buFont typeface="Arial" panose="020B0604020202020204" pitchFamily="34" charset="0"/>
              <a:buChar char="•"/>
              <a:defRPr/>
            </a:pPr>
            <a:r>
              <a:rPr lang="en-US" sz="1600" dirty="0">
                <a:effectLst/>
                <a:latin typeface="MS PGothic" panose="020B0600070205080204" pitchFamily="34" charset="-128"/>
                <a:ea typeface="MS PGothic" panose="020B0600070205080204" pitchFamily="34" charset="-128"/>
                <a:cs typeface="MS PGothic" panose="020B0600070205080204" pitchFamily="34" charset="-128"/>
              </a:rPr>
              <a:t>NGO</a:t>
            </a:r>
          </a:p>
          <a:p>
            <a:pPr algn="ctr">
              <a:lnSpc>
                <a:spcPts val="1800"/>
              </a:lnSpc>
              <a:defRPr/>
            </a:pPr>
            <a:endParaRPr lang="en-US" sz="1600" dirty="0">
              <a:latin typeface="MS PGothic" panose="020B0600070205080204" pitchFamily="34" charset="-128"/>
              <a:ea typeface="MS PGothic" panose="020B0600070205080204" pitchFamily="34" charset="-128"/>
              <a:cs typeface="MS PGothic" panose="020B0600070205080204" pitchFamily="34" charset="-128"/>
            </a:endParaRPr>
          </a:p>
          <a:p>
            <a:pPr algn="ctr">
              <a:lnSpc>
                <a:spcPts val="1800"/>
              </a:lnSpc>
              <a:defRPr/>
            </a:pPr>
            <a:r>
              <a:rPr lang="ja-JP" altLang="en-US" sz="1600" dirty="0">
                <a:latin typeface="Calibri" panose="020F0502020204030204" pitchFamily="34" charset="0"/>
                <a:cs typeface="Calibri" panose="020F0502020204030204" pitchFamily="34" charset="0"/>
              </a:rPr>
              <a:t>　　　　　　　　　　　　　　　　　　　　　　　　　　など　</a:t>
            </a:r>
          </a:p>
        </p:txBody>
      </p:sp>
      <p:sp>
        <p:nvSpPr>
          <p:cNvPr id="8" name="角丸四角形 33">
            <a:extLst>
              <a:ext uri="{FF2B5EF4-FFF2-40B4-BE49-F238E27FC236}">
                <a16:creationId xmlns:a16="http://schemas.microsoft.com/office/drawing/2014/main" id="{860D057B-1450-8E38-AA74-88684B2D02A5}"/>
              </a:ext>
            </a:extLst>
          </p:cNvPr>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9" name="ホームベース 47">
            <a:extLst>
              <a:ext uri="{FF2B5EF4-FFF2-40B4-BE49-F238E27FC236}">
                <a16:creationId xmlns:a16="http://schemas.microsoft.com/office/drawing/2014/main" id="{5EC2CF56-49F6-5B56-1FA3-B7F970E837FB}"/>
              </a:ext>
            </a:extLst>
          </p:cNvPr>
          <p:cNvSpPr/>
          <p:nvPr/>
        </p:nvSpPr>
        <p:spPr bwMode="gray">
          <a:xfrm>
            <a:off x="-1" y="18982"/>
            <a:ext cx="3579091" cy="290335"/>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a:t>
            </a:r>
            <a:r>
              <a:rPr kumimoji="1" lang="ja-JP" altLang="en-US" sz="1400" dirty="0">
                <a:solidFill>
                  <a:schemeClr val="bg1"/>
                </a:solidFill>
                <a:latin typeface="Calibri" panose="020F0502020204030204" pitchFamily="34" charset="0"/>
                <a:cs typeface="Calibri" panose="020F0502020204030204" pitchFamily="34" charset="0"/>
              </a:rPr>
              <a:t>　企業による人権尊重への取組の進め方</a:t>
            </a:r>
          </a:p>
        </p:txBody>
      </p:sp>
    </p:spTree>
    <p:extLst>
      <p:ext uri="{BB962C8B-B14F-4D97-AF65-F5344CB8AC3E}">
        <p14:creationId xmlns:p14="http://schemas.microsoft.com/office/powerpoint/2010/main" val="369061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4</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804844" y="2366529"/>
            <a:ext cx="8636041" cy="364139"/>
          </a:xfrm>
          <a:ln>
            <a:solidFill>
              <a:schemeClr val="bg1">
                <a:lumMod val="65000"/>
              </a:schemeClr>
            </a:solidFill>
          </a:ln>
        </p:spPr>
        <p:txBody>
          <a:bodyPr/>
          <a:lstStyle/>
          <a:p>
            <a:pPr algn="ctr"/>
            <a:r>
              <a:rPr lang="ja-JP" altLang="en-US" dirty="0"/>
              <a:t>ビジネスと人権に関する年表</a:t>
            </a:r>
          </a:p>
        </p:txBody>
      </p:sp>
      <p:sp>
        <p:nvSpPr>
          <p:cNvPr id="8" name="タイトル 7"/>
          <p:cNvSpPr>
            <a:spLocks noGrp="1"/>
          </p:cNvSpPr>
          <p:nvPr>
            <p:ph type="title"/>
          </p:nvPr>
        </p:nvSpPr>
        <p:spPr>
          <a:xfrm>
            <a:off x="417000" y="304404"/>
            <a:ext cx="9072000" cy="354599"/>
          </a:xfrm>
        </p:spPr>
        <p:txBody>
          <a:bodyPr/>
          <a:lstStyle/>
          <a:p>
            <a:r>
              <a:rPr lang="ja-JP" altLang="en-US"/>
              <a:t>人権とは何か</a:t>
            </a:r>
            <a:r>
              <a:rPr lang="en-US" altLang="ja-JP" dirty="0"/>
              <a:t>/</a:t>
            </a:r>
            <a:r>
              <a:rPr lang="ja-JP" altLang="en-US"/>
              <a:t>企業</a:t>
            </a:r>
            <a:r>
              <a:rPr lang="ja-JP" altLang="en-US" dirty="0"/>
              <a:t>による人権対応への注目の高まり</a:t>
            </a:r>
            <a:endParaRPr kumimoji="1" lang="ja-JP" altLang="en-US" dirty="0"/>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
        <p:nvSpPr>
          <p:cNvPr id="47" name="角丸四角形 46">
            <a:extLst>
              <a:ext uri="{FF2B5EF4-FFF2-40B4-BE49-F238E27FC236}">
                <a16:creationId xmlns:a16="http://schemas.microsoft.com/office/drawing/2014/main" id="{3F6F08E2-D6A3-4D49-B910-9D5F3FE764C7}"/>
              </a:ext>
            </a:extLst>
          </p:cNvPr>
          <p:cNvSpPr/>
          <p:nvPr/>
        </p:nvSpPr>
        <p:spPr bwMode="gray">
          <a:xfrm>
            <a:off x="1011226" y="4476009"/>
            <a:ext cx="7526827" cy="610870"/>
          </a:xfrm>
          <a:prstGeom prst="roundRect">
            <a:avLst>
              <a:gd name="adj" fmla="val 50000"/>
            </a:avLst>
          </a:prstGeom>
          <a:gradFill flip="none" rotWithShape="1">
            <a:gsLst>
              <a:gs pos="0">
                <a:schemeClr val="bg1"/>
              </a:gs>
              <a:gs pos="63000">
                <a:srgbClr val="BDE2DC"/>
              </a:gs>
              <a:gs pos="26000">
                <a:srgbClr val="DDEFE8"/>
              </a:gs>
              <a:gs pos="100000">
                <a:srgbClr val="6FC2B4"/>
              </a:gs>
            </a:gsLst>
            <a:lin ang="18900000" scaled="1"/>
            <a:tileRect/>
          </a:gradFill>
          <a:ln w="12700" algn="ctr">
            <a:noFill/>
            <a:miter lim="800000"/>
            <a:headEnd/>
            <a:tailEnd/>
          </a:ln>
        </p:spPr>
        <p:txBody>
          <a:bodyPr wrap="square" lIns="36000" tIns="36000" rIns="36000" bIns="36000" rtlCol="0" anchor="ctr"/>
          <a:lstStyle/>
          <a:p>
            <a:endParaRPr lang="ja-JP" altLang="en-US">
              <a:latin typeface="Calibri" panose="020F0502020204030204" pitchFamily="34" charset="0"/>
              <a:cs typeface="Calibri" panose="020F0502020204030204" pitchFamily="34" charset="0"/>
            </a:endParaRPr>
          </a:p>
        </p:txBody>
      </p:sp>
      <p:cxnSp>
        <p:nvCxnSpPr>
          <p:cNvPr id="54" name="Straight Connector 40">
            <a:extLst>
              <a:ext uri="{FF2B5EF4-FFF2-40B4-BE49-F238E27FC236}">
                <a16:creationId xmlns:a16="http://schemas.microsoft.com/office/drawing/2014/main" id="{39957137-312C-744A-AE61-E5202E9E77ED}"/>
              </a:ext>
            </a:extLst>
          </p:cNvPr>
          <p:cNvCxnSpPr/>
          <p:nvPr/>
        </p:nvCxnSpPr>
        <p:spPr bwMode="gray">
          <a:xfrm flipV="1">
            <a:off x="1573331" y="3206507"/>
            <a:ext cx="3810" cy="1358900"/>
          </a:xfrm>
          <a:prstGeom prst="line">
            <a:avLst/>
          </a:prstGeom>
          <a:noFill/>
          <a:ln w="19050" cap="flat" cmpd="sng" algn="ctr">
            <a:solidFill>
              <a:srgbClr val="FFC000"/>
            </a:solidFill>
            <a:prstDash val="solid"/>
            <a:miter lim="800000"/>
          </a:ln>
          <a:effectLst/>
        </p:spPr>
      </p:cxnSp>
      <p:cxnSp>
        <p:nvCxnSpPr>
          <p:cNvPr id="58" name="Straight Connector 5">
            <a:extLst>
              <a:ext uri="{FF2B5EF4-FFF2-40B4-BE49-F238E27FC236}">
                <a16:creationId xmlns:a16="http://schemas.microsoft.com/office/drawing/2014/main" id="{7CE420B0-1A5B-A448-B32E-5BA1CC38B735}"/>
              </a:ext>
            </a:extLst>
          </p:cNvPr>
          <p:cNvCxnSpPr>
            <a:cxnSpLocks/>
          </p:cNvCxnSpPr>
          <p:nvPr/>
        </p:nvCxnSpPr>
        <p:spPr bwMode="gray">
          <a:xfrm>
            <a:off x="1237129" y="4755140"/>
            <a:ext cx="7163921" cy="0"/>
          </a:xfrm>
          <a:prstGeom prst="line">
            <a:avLst/>
          </a:prstGeom>
          <a:noFill/>
          <a:ln w="19050" cap="flat" cmpd="sng" algn="ctr">
            <a:solidFill>
              <a:srgbClr val="70AD47"/>
            </a:solidFill>
            <a:prstDash val="solid"/>
            <a:miter lim="800000"/>
          </a:ln>
          <a:effectLst/>
        </p:spPr>
      </p:cxnSp>
      <p:sp>
        <p:nvSpPr>
          <p:cNvPr id="51" name="Oval 39">
            <a:extLst>
              <a:ext uri="{FF2B5EF4-FFF2-40B4-BE49-F238E27FC236}">
                <a16:creationId xmlns:a16="http://schemas.microsoft.com/office/drawing/2014/main" id="{587ACB4B-5D20-3E40-A5A2-B0A8BC681389}"/>
              </a:ext>
            </a:extLst>
          </p:cNvPr>
          <p:cNvSpPr>
            <a:spLocks noChangeAspect="1"/>
          </p:cNvSpPr>
          <p:nvPr/>
        </p:nvSpPr>
        <p:spPr bwMode="gray">
          <a:xfrm>
            <a:off x="1394112" y="4565407"/>
            <a:ext cx="359410" cy="359410"/>
          </a:xfrm>
          <a:prstGeom prst="ellipse">
            <a:avLst/>
          </a:prstGeom>
          <a:solidFill>
            <a:srgbClr val="FFC0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nvGrpSpPr>
          <p:cNvPr id="5" name="グループ化 4">
            <a:extLst>
              <a:ext uri="{FF2B5EF4-FFF2-40B4-BE49-F238E27FC236}">
                <a16:creationId xmlns:a16="http://schemas.microsoft.com/office/drawing/2014/main" id="{3FB840ED-305D-8C6A-FF3A-CAE1ADCB5121}"/>
              </a:ext>
            </a:extLst>
          </p:cNvPr>
          <p:cNvGrpSpPr/>
          <p:nvPr/>
        </p:nvGrpSpPr>
        <p:grpSpPr>
          <a:xfrm>
            <a:off x="2046090" y="4698589"/>
            <a:ext cx="139700" cy="1258326"/>
            <a:chOff x="2197234" y="4686542"/>
            <a:chExt cx="139700" cy="1258326"/>
          </a:xfrm>
        </p:grpSpPr>
        <p:sp>
          <p:nvSpPr>
            <p:cNvPr id="60" name="Oval 48">
              <a:extLst>
                <a:ext uri="{FF2B5EF4-FFF2-40B4-BE49-F238E27FC236}">
                  <a16:creationId xmlns:a16="http://schemas.microsoft.com/office/drawing/2014/main" id="{4E78BC58-0E0E-3D4A-8E45-9764329F1715}"/>
                </a:ext>
              </a:extLst>
            </p:cNvPr>
            <p:cNvSpPr>
              <a:spLocks noChangeAspect="1"/>
            </p:cNvSpPr>
            <p:nvPr/>
          </p:nvSpPr>
          <p:spPr bwMode="gray">
            <a:xfrm>
              <a:off x="2197234" y="4686542"/>
              <a:ext cx="139700" cy="139700"/>
            </a:xfrm>
            <a:prstGeom prst="ellipse">
              <a:avLst/>
            </a:prstGeom>
            <a:solidFill>
              <a:srgbClr val="FFC0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62" name="Straight Connector 49">
              <a:extLst>
                <a:ext uri="{FF2B5EF4-FFF2-40B4-BE49-F238E27FC236}">
                  <a16:creationId xmlns:a16="http://schemas.microsoft.com/office/drawing/2014/main" id="{C29518E0-F841-9E41-B80E-A2A8D5A740E6}"/>
                </a:ext>
              </a:extLst>
            </p:cNvPr>
            <p:cNvCxnSpPr/>
            <p:nvPr/>
          </p:nvCxnSpPr>
          <p:spPr bwMode="gray">
            <a:xfrm flipV="1">
              <a:off x="2266850" y="4802503"/>
              <a:ext cx="0" cy="1142365"/>
            </a:xfrm>
            <a:prstGeom prst="line">
              <a:avLst/>
            </a:prstGeom>
            <a:noFill/>
            <a:ln w="19050" cap="flat" cmpd="sng" algn="ctr">
              <a:solidFill>
                <a:srgbClr val="FFC000"/>
              </a:solidFill>
              <a:prstDash val="solid"/>
              <a:miter lim="800000"/>
            </a:ln>
            <a:effectLst/>
          </p:spPr>
        </p:cxnSp>
      </p:grpSp>
      <p:grpSp>
        <p:nvGrpSpPr>
          <p:cNvPr id="7" name="グループ化 6">
            <a:extLst>
              <a:ext uri="{FF2B5EF4-FFF2-40B4-BE49-F238E27FC236}">
                <a16:creationId xmlns:a16="http://schemas.microsoft.com/office/drawing/2014/main" id="{CA926C5E-EEFD-DD3B-3E73-6BEBF978950A}"/>
              </a:ext>
            </a:extLst>
          </p:cNvPr>
          <p:cNvGrpSpPr/>
          <p:nvPr/>
        </p:nvGrpSpPr>
        <p:grpSpPr>
          <a:xfrm>
            <a:off x="3362098" y="4688562"/>
            <a:ext cx="139700" cy="1527832"/>
            <a:chOff x="3566742" y="4656058"/>
            <a:chExt cx="139700" cy="1527832"/>
          </a:xfrm>
        </p:grpSpPr>
        <p:sp>
          <p:nvSpPr>
            <p:cNvPr id="64" name="Oval 48">
              <a:extLst>
                <a:ext uri="{FF2B5EF4-FFF2-40B4-BE49-F238E27FC236}">
                  <a16:creationId xmlns:a16="http://schemas.microsoft.com/office/drawing/2014/main" id="{EDDBB485-368D-8949-BCBB-BFA686D5B572}"/>
                </a:ext>
              </a:extLst>
            </p:cNvPr>
            <p:cNvSpPr>
              <a:spLocks noChangeAspect="1"/>
            </p:cNvSpPr>
            <p:nvPr/>
          </p:nvSpPr>
          <p:spPr bwMode="gray">
            <a:xfrm>
              <a:off x="3566742" y="4656058"/>
              <a:ext cx="139700" cy="139700"/>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68" name="Straight Connector 49">
              <a:extLst>
                <a:ext uri="{FF2B5EF4-FFF2-40B4-BE49-F238E27FC236}">
                  <a16:creationId xmlns:a16="http://schemas.microsoft.com/office/drawing/2014/main" id="{72541EDD-C649-E14F-9F83-B516337D2ABB}"/>
                </a:ext>
              </a:extLst>
            </p:cNvPr>
            <p:cNvCxnSpPr/>
            <p:nvPr/>
          </p:nvCxnSpPr>
          <p:spPr bwMode="gray">
            <a:xfrm flipV="1">
              <a:off x="3633430" y="4755140"/>
              <a:ext cx="0" cy="1428750"/>
            </a:xfrm>
            <a:prstGeom prst="line">
              <a:avLst/>
            </a:prstGeom>
            <a:noFill/>
            <a:ln w="19050" cap="flat" cmpd="sng" algn="ctr">
              <a:solidFill>
                <a:srgbClr val="4472C4"/>
              </a:solidFill>
              <a:prstDash val="solid"/>
              <a:miter lim="800000"/>
            </a:ln>
            <a:effectLst/>
          </p:spPr>
        </p:cxnSp>
      </p:grpSp>
      <p:grpSp>
        <p:nvGrpSpPr>
          <p:cNvPr id="9" name="グループ化 8">
            <a:extLst>
              <a:ext uri="{FF2B5EF4-FFF2-40B4-BE49-F238E27FC236}">
                <a16:creationId xmlns:a16="http://schemas.microsoft.com/office/drawing/2014/main" id="{B21B5277-7117-6EE5-D56A-ED0B13F00D51}"/>
              </a:ext>
            </a:extLst>
          </p:cNvPr>
          <p:cNvGrpSpPr/>
          <p:nvPr/>
        </p:nvGrpSpPr>
        <p:grpSpPr>
          <a:xfrm>
            <a:off x="3695944" y="2971173"/>
            <a:ext cx="144738" cy="1853003"/>
            <a:chOff x="3891971" y="2980297"/>
            <a:chExt cx="144738" cy="1853003"/>
          </a:xfrm>
        </p:grpSpPr>
        <p:sp>
          <p:nvSpPr>
            <p:cNvPr id="66" name="Oval 20">
              <a:extLst>
                <a:ext uri="{FF2B5EF4-FFF2-40B4-BE49-F238E27FC236}">
                  <a16:creationId xmlns:a16="http://schemas.microsoft.com/office/drawing/2014/main" id="{00C9F600-DDF2-094B-8DAE-4231262BCE01}"/>
                </a:ext>
              </a:extLst>
            </p:cNvPr>
            <p:cNvSpPr>
              <a:spLocks noChangeAspect="1"/>
            </p:cNvSpPr>
            <p:nvPr/>
          </p:nvSpPr>
          <p:spPr bwMode="gray">
            <a:xfrm flipV="1">
              <a:off x="3891971" y="4688562"/>
              <a:ext cx="144738" cy="144738"/>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70" name="Straight Connector 21">
              <a:extLst>
                <a:ext uri="{FF2B5EF4-FFF2-40B4-BE49-F238E27FC236}">
                  <a16:creationId xmlns:a16="http://schemas.microsoft.com/office/drawing/2014/main" id="{BC81F20B-E4E7-1948-ADF2-E024D37DBE2E}"/>
                </a:ext>
              </a:extLst>
            </p:cNvPr>
            <p:cNvCxnSpPr/>
            <p:nvPr/>
          </p:nvCxnSpPr>
          <p:spPr bwMode="gray">
            <a:xfrm flipH="1" flipV="1">
              <a:off x="3964340" y="2980297"/>
              <a:ext cx="0" cy="1725295"/>
            </a:xfrm>
            <a:prstGeom prst="line">
              <a:avLst/>
            </a:prstGeom>
            <a:noFill/>
            <a:ln w="19050" cap="flat" cmpd="sng" algn="ctr">
              <a:solidFill>
                <a:srgbClr val="4472C4"/>
              </a:solidFill>
              <a:prstDash val="solid"/>
              <a:miter lim="800000"/>
            </a:ln>
            <a:effectLst/>
          </p:spPr>
        </p:cxnSp>
      </p:grpSp>
      <p:grpSp>
        <p:nvGrpSpPr>
          <p:cNvPr id="13" name="グループ化 12">
            <a:extLst>
              <a:ext uri="{FF2B5EF4-FFF2-40B4-BE49-F238E27FC236}">
                <a16:creationId xmlns:a16="http://schemas.microsoft.com/office/drawing/2014/main" id="{8A78C80D-5E4A-292C-759B-35EF396B4145}"/>
              </a:ext>
            </a:extLst>
          </p:cNvPr>
          <p:cNvGrpSpPr/>
          <p:nvPr/>
        </p:nvGrpSpPr>
        <p:grpSpPr>
          <a:xfrm>
            <a:off x="6651770" y="3300433"/>
            <a:ext cx="127707" cy="1513960"/>
            <a:chOff x="7016367" y="3319339"/>
            <a:chExt cx="127707" cy="1513960"/>
          </a:xfrm>
        </p:grpSpPr>
        <p:sp>
          <p:nvSpPr>
            <p:cNvPr id="78" name="Oval 45">
              <a:extLst>
                <a:ext uri="{FF2B5EF4-FFF2-40B4-BE49-F238E27FC236}">
                  <a16:creationId xmlns:a16="http://schemas.microsoft.com/office/drawing/2014/main" id="{5D978FB2-C6EA-1143-91E8-356480F6558E}"/>
                </a:ext>
              </a:extLst>
            </p:cNvPr>
            <p:cNvSpPr>
              <a:spLocks noChangeAspect="1"/>
            </p:cNvSpPr>
            <p:nvPr/>
          </p:nvSpPr>
          <p:spPr bwMode="gray">
            <a:xfrm flipV="1">
              <a:off x="7016367" y="4705592"/>
              <a:ext cx="127707" cy="127707"/>
            </a:xfrm>
            <a:prstGeom prst="ellipse">
              <a:avLst/>
            </a:prstGeom>
            <a:solidFill>
              <a:srgbClr val="5B9BD5">
                <a:lumMod val="75000"/>
              </a:srgbClr>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80" name="Straight Connector 46">
              <a:extLst>
                <a:ext uri="{FF2B5EF4-FFF2-40B4-BE49-F238E27FC236}">
                  <a16:creationId xmlns:a16="http://schemas.microsoft.com/office/drawing/2014/main" id="{E866CEBF-14B4-674D-ACB9-6BD04764B41C}"/>
                </a:ext>
              </a:extLst>
            </p:cNvPr>
            <p:cNvCxnSpPr/>
            <p:nvPr/>
          </p:nvCxnSpPr>
          <p:spPr bwMode="gray">
            <a:xfrm flipV="1">
              <a:off x="7080220" y="3319339"/>
              <a:ext cx="0" cy="1400175"/>
            </a:xfrm>
            <a:prstGeom prst="line">
              <a:avLst/>
            </a:prstGeom>
            <a:noFill/>
            <a:ln w="19050" cap="flat" cmpd="sng" algn="ctr">
              <a:solidFill>
                <a:srgbClr val="5B9BD5">
                  <a:lumMod val="75000"/>
                </a:srgbClr>
              </a:solidFill>
              <a:prstDash val="solid"/>
              <a:miter lim="800000"/>
            </a:ln>
            <a:effectLst/>
          </p:spPr>
        </p:cxnSp>
      </p:grpSp>
      <p:grpSp>
        <p:nvGrpSpPr>
          <p:cNvPr id="12" name="グループ化 11">
            <a:extLst>
              <a:ext uri="{FF2B5EF4-FFF2-40B4-BE49-F238E27FC236}">
                <a16:creationId xmlns:a16="http://schemas.microsoft.com/office/drawing/2014/main" id="{D567B135-0B49-5496-605E-6BB1A47495D7}"/>
              </a:ext>
            </a:extLst>
          </p:cNvPr>
          <p:cNvGrpSpPr/>
          <p:nvPr/>
        </p:nvGrpSpPr>
        <p:grpSpPr>
          <a:xfrm>
            <a:off x="5736026" y="4539809"/>
            <a:ext cx="359410" cy="1684699"/>
            <a:chOff x="6101543" y="4539809"/>
            <a:chExt cx="359410" cy="1684699"/>
          </a:xfrm>
        </p:grpSpPr>
        <p:sp>
          <p:nvSpPr>
            <p:cNvPr id="76" name="Oval 42">
              <a:extLst>
                <a:ext uri="{FF2B5EF4-FFF2-40B4-BE49-F238E27FC236}">
                  <a16:creationId xmlns:a16="http://schemas.microsoft.com/office/drawing/2014/main" id="{82392F79-3541-9A4A-B211-BCE5457142F7}"/>
                </a:ext>
              </a:extLst>
            </p:cNvPr>
            <p:cNvSpPr>
              <a:spLocks noChangeAspect="1"/>
            </p:cNvSpPr>
            <p:nvPr/>
          </p:nvSpPr>
          <p:spPr bwMode="gray">
            <a:xfrm>
              <a:off x="6101543" y="4539809"/>
              <a:ext cx="359410" cy="359410"/>
            </a:xfrm>
            <a:prstGeom prst="ellipse">
              <a:avLst/>
            </a:prstGeom>
            <a:solidFill>
              <a:srgbClr val="A5A5A5"/>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82" name="Straight Connector 54">
              <a:extLst>
                <a:ext uri="{FF2B5EF4-FFF2-40B4-BE49-F238E27FC236}">
                  <a16:creationId xmlns:a16="http://schemas.microsoft.com/office/drawing/2014/main" id="{BD298CD6-4A8A-C84F-992F-09F7F92729E7}"/>
                </a:ext>
              </a:extLst>
            </p:cNvPr>
            <p:cNvCxnSpPr/>
            <p:nvPr/>
          </p:nvCxnSpPr>
          <p:spPr bwMode="gray">
            <a:xfrm flipV="1">
              <a:off x="6281248" y="4906248"/>
              <a:ext cx="0" cy="1318260"/>
            </a:xfrm>
            <a:prstGeom prst="line">
              <a:avLst/>
            </a:prstGeom>
            <a:noFill/>
            <a:ln w="19050" cap="flat" cmpd="sng" algn="ctr">
              <a:solidFill>
                <a:srgbClr val="A5A5A5"/>
              </a:solidFill>
              <a:prstDash val="solid"/>
              <a:miter lim="800000"/>
            </a:ln>
            <a:effectLst/>
          </p:spPr>
        </p:cxnSp>
      </p:grpSp>
      <p:grpSp>
        <p:nvGrpSpPr>
          <p:cNvPr id="11" name="グループ化 10">
            <a:extLst>
              <a:ext uri="{FF2B5EF4-FFF2-40B4-BE49-F238E27FC236}">
                <a16:creationId xmlns:a16="http://schemas.microsoft.com/office/drawing/2014/main" id="{7A3379C8-B9DE-4A88-A4A2-39680C31F7BC}"/>
              </a:ext>
            </a:extLst>
          </p:cNvPr>
          <p:cNvGrpSpPr/>
          <p:nvPr/>
        </p:nvGrpSpPr>
        <p:grpSpPr>
          <a:xfrm>
            <a:off x="4908271" y="2869166"/>
            <a:ext cx="359410" cy="2037437"/>
            <a:chOff x="5122865" y="2890982"/>
            <a:chExt cx="359410" cy="2037437"/>
          </a:xfrm>
        </p:grpSpPr>
        <p:sp>
          <p:nvSpPr>
            <p:cNvPr id="74" name="Oval 29">
              <a:extLst>
                <a:ext uri="{FF2B5EF4-FFF2-40B4-BE49-F238E27FC236}">
                  <a16:creationId xmlns:a16="http://schemas.microsoft.com/office/drawing/2014/main" id="{011E002C-BEA5-8844-BCF0-03F63EA10372}"/>
                </a:ext>
              </a:extLst>
            </p:cNvPr>
            <p:cNvSpPr>
              <a:spLocks noChangeAspect="1"/>
            </p:cNvSpPr>
            <p:nvPr/>
          </p:nvSpPr>
          <p:spPr bwMode="gray">
            <a:xfrm>
              <a:off x="5122865" y="4569009"/>
              <a:ext cx="359410" cy="359410"/>
            </a:xfrm>
            <a:prstGeom prst="ellipse">
              <a:avLst/>
            </a:prstGeom>
            <a:solidFill>
              <a:srgbClr val="5B9BD5">
                <a:lumMod val="75000"/>
              </a:srgbClr>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84" name="Straight Connector 30">
              <a:extLst>
                <a:ext uri="{FF2B5EF4-FFF2-40B4-BE49-F238E27FC236}">
                  <a16:creationId xmlns:a16="http://schemas.microsoft.com/office/drawing/2014/main" id="{3E0081B8-38AB-CC45-B6DC-9565D5FD9FCA}"/>
                </a:ext>
              </a:extLst>
            </p:cNvPr>
            <p:cNvCxnSpPr>
              <a:cxnSpLocks/>
            </p:cNvCxnSpPr>
            <p:nvPr/>
          </p:nvCxnSpPr>
          <p:spPr bwMode="gray">
            <a:xfrm flipV="1">
              <a:off x="5302570" y="2890982"/>
              <a:ext cx="0" cy="1674425"/>
            </a:xfrm>
            <a:prstGeom prst="line">
              <a:avLst/>
            </a:prstGeom>
            <a:noFill/>
            <a:ln w="19050" cap="flat" cmpd="sng" algn="ctr">
              <a:solidFill>
                <a:srgbClr val="5B9BD5">
                  <a:lumMod val="75000"/>
                </a:srgbClr>
              </a:solidFill>
              <a:prstDash val="solid"/>
              <a:miter lim="800000"/>
            </a:ln>
            <a:effectLst/>
          </p:spPr>
        </p:cxnSp>
      </p:grpSp>
      <p:sp>
        <p:nvSpPr>
          <p:cNvPr id="85" name="TextBox 44">
            <a:extLst>
              <a:ext uri="{FF2B5EF4-FFF2-40B4-BE49-F238E27FC236}">
                <a16:creationId xmlns:a16="http://schemas.microsoft.com/office/drawing/2014/main" id="{B3BC49AC-F6BC-CD49-BFB4-76DA37DEF58B}"/>
              </a:ext>
            </a:extLst>
          </p:cNvPr>
          <p:cNvSpPr txBox="1"/>
          <p:nvPr/>
        </p:nvSpPr>
        <p:spPr bwMode="gray">
          <a:xfrm>
            <a:off x="1642901" y="3399186"/>
            <a:ext cx="1120140" cy="461665"/>
          </a:xfrm>
          <a:prstGeom prst="rect">
            <a:avLst/>
          </a:prstGeom>
          <a:noFill/>
        </p:spPr>
        <p:txBody>
          <a:bodyPr wrap="square" lIns="0" tIns="0" rIns="0" bIns="0" rtlCol="0" anchor="t" anchorCtr="0">
            <a:spAutoFit/>
          </a:bodyPr>
          <a:lstStyle/>
          <a:p>
            <a:pPr fontAlgn="base"/>
            <a:r>
              <a:rPr lang="en-US" sz="1000" kern="1200" dirty="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1948</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世界人権宣言</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6" name="TextBox 44">
            <a:extLst>
              <a:ext uri="{FF2B5EF4-FFF2-40B4-BE49-F238E27FC236}">
                <a16:creationId xmlns:a16="http://schemas.microsoft.com/office/drawing/2014/main" id="{FA9A0F48-14CB-F440-A3CA-97690B621421}"/>
              </a:ext>
            </a:extLst>
          </p:cNvPr>
          <p:cNvSpPr txBox="1"/>
          <p:nvPr/>
        </p:nvSpPr>
        <p:spPr bwMode="gray">
          <a:xfrm>
            <a:off x="2160197" y="5109287"/>
            <a:ext cx="1120140" cy="461665"/>
          </a:xfrm>
          <a:prstGeom prst="rect">
            <a:avLst/>
          </a:prstGeom>
          <a:noFill/>
        </p:spPr>
        <p:txBody>
          <a:bodyPr wrap="square" lIns="0" tIns="0" rIns="0" bIns="0" rtlCol="0" anchor="t" anchorCtr="0">
            <a:spAutoFit/>
          </a:bodyPr>
          <a:lstStyle/>
          <a:p>
            <a:pPr fontAlgn="base"/>
            <a:r>
              <a:rPr lang="en-US" sz="1000" kern="1200" dirty="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1966</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国際人権規約</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7" name="TextBox 44">
            <a:extLst>
              <a:ext uri="{FF2B5EF4-FFF2-40B4-BE49-F238E27FC236}">
                <a16:creationId xmlns:a16="http://schemas.microsoft.com/office/drawing/2014/main" id="{F57F2876-4ABD-6943-B0F5-D0C9386345E7}"/>
              </a:ext>
            </a:extLst>
          </p:cNvPr>
          <p:cNvSpPr txBox="1"/>
          <p:nvPr/>
        </p:nvSpPr>
        <p:spPr bwMode="gray">
          <a:xfrm>
            <a:off x="3486539" y="5071708"/>
            <a:ext cx="1126697" cy="769441"/>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1998</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労働における基本的原則及び権利に関する</a:t>
            </a:r>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ILO</a:t>
            </a:r>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宣言</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8" name="TextBox 44">
            <a:extLst>
              <a:ext uri="{FF2B5EF4-FFF2-40B4-BE49-F238E27FC236}">
                <a16:creationId xmlns:a16="http://schemas.microsoft.com/office/drawing/2014/main" id="{B6093573-E0C9-A346-A1E5-EB0971E81678}"/>
              </a:ext>
            </a:extLst>
          </p:cNvPr>
          <p:cNvSpPr txBox="1"/>
          <p:nvPr/>
        </p:nvSpPr>
        <p:spPr bwMode="gray">
          <a:xfrm>
            <a:off x="3816963" y="3345826"/>
            <a:ext cx="1126443" cy="615553"/>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2000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国連グローバル・</a:t>
            </a:r>
            <a:b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br>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コンパクト</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発足</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grpSp>
        <p:nvGrpSpPr>
          <p:cNvPr id="10" name="グループ化 9">
            <a:extLst>
              <a:ext uri="{FF2B5EF4-FFF2-40B4-BE49-F238E27FC236}">
                <a16:creationId xmlns:a16="http://schemas.microsoft.com/office/drawing/2014/main" id="{7CA1031C-8B80-1D60-56D8-77D5FA479788}"/>
              </a:ext>
            </a:extLst>
          </p:cNvPr>
          <p:cNvGrpSpPr/>
          <p:nvPr/>
        </p:nvGrpSpPr>
        <p:grpSpPr>
          <a:xfrm>
            <a:off x="4653529" y="4698589"/>
            <a:ext cx="139700" cy="1525919"/>
            <a:chOff x="4803706" y="4698589"/>
            <a:chExt cx="139700" cy="1525919"/>
          </a:xfrm>
        </p:grpSpPr>
        <p:sp>
          <p:nvSpPr>
            <p:cNvPr id="72" name="Oval 42">
              <a:extLst>
                <a:ext uri="{FF2B5EF4-FFF2-40B4-BE49-F238E27FC236}">
                  <a16:creationId xmlns:a16="http://schemas.microsoft.com/office/drawing/2014/main" id="{BBE4F7FF-7AB3-8946-B5D9-3D0D7A71BB37}"/>
                </a:ext>
              </a:extLst>
            </p:cNvPr>
            <p:cNvSpPr>
              <a:spLocks noChangeAspect="1"/>
            </p:cNvSpPr>
            <p:nvPr/>
          </p:nvSpPr>
          <p:spPr bwMode="gray">
            <a:xfrm>
              <a:off x="4803706" y="4698589"/>
              <a:ext cx="139700" cy="139700"/>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89" name="Straight Connector 49">
              <a:extLst>
                <a:ext uri="{FF2B5EF4-FFF2-40B4-BE49-F238E27FC236}">
                  <a16:creationId xmlns:a16="http://schemas.microsoft.com/office/drawing/2014/main" id="{BE3ACE33-7FB8-0B4A-88AA-6791A04EC462}"/>
                </a:ext>
              </a:extLst>
            </p:cNvPr>
            <p:cNvCxnSpPr/>
            <p:nvPr/>
          </p:nvCxnSpPr>
          <p:spPr bwMode="gray">
            <a:xfrm flipV="1">
              <a:off x="4873556" y="4795758"/>
              <a:ext cx="0" cy="1428750"/>
            </a:xfrm>
            <a:prstGeom prst="line">
              <a:avLst/>
            </a:prstGeom>
            <a:noFill/>
            <a:ln w="19050" cap="flat" cmpd="sng" algn="ctr">
              <a:solidFill>
                <a:srgbClr val="4472C4"/>
              </a:solidFill>
              <a:prstDash val="solid"/>
              <a:miter lim="800000"/>
            </a:ln>
            <a:effectLst/>
          </p:spPr>
        </p:cxnSp>
      </p:grpSp>
      <p:sp>
        <p:nvSpPr>
          <p:cNvPr id="90" name="TextBox 44">
            <a:extLst>
              <a:ext uri="{FF2B5EF4-FFF2-40B4-BE49-F238E27FC236}">
                <a16:creationId xmlns:a16="http://schemas.microsoft.com/office/drawing/2014/main" id="{4DB168FD-0ED1-5442-B74D-35B7268B34E3}"/>
              </a:ext>
            </a:extLst>
          </p:cNvPr>
          <p:cNvSpPr txBox="1"/>
          <p:nvPr/>
        </p:nvSpPr>
        <p:spPr bwMode="gray">
          <a:xfrm>
            <a:off x="4771347" y="5071708"/>
            <a:ext cx="804545" cy="769441"/>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ISO26000: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社会的責任に関する手引</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策定</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1" name="TextBox 44">
            <a:extLst>
              <a:ext uri="{FF2B5EF4-FFF2-40B4-BE49-F238E27FC236}">
                <a16:creationId xmlns:a16="http://schemas.microsoft.com/office/drawing/2014/main" id="{9E905D04-445F-5E43-B984-DF6458A03B39}"/>
              </a:ext>
            </a:extLst>
          </p:cNvPr>
          <p:cNvSpPr txBox="1"/>
          <p:nvPr/>
        </p:nvSpPr>
        <p:spPr bwMode="gray">
          <a:xfrm>
            <a:off x="5959209" y="5071708"/>
            <a:ext cx="1111250" cy="615553"/>
          </a:xfrm>
          <a:prstGeom prst="rect">
            <a:avLst/>
          </a:prstGeom>
          <a:noFill/>
        </p:spPr>
        <p:txBody>
          <a:bodyPr wrap="square" lIns="0" tIns="0" rIns="0" bIns="0" rtlCol="0" anchor="t" anchorCtr="0">
            <a:spAutoFit/>
          </a:bodyPr>
          <a:lstStyle/>
          <a:p>
            <a:pPr fontAlgn="base"/>
            <a:r>
              <a:rPr lang="en-US" sz="1000" kern="1200" dirty="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2015</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SDGs</a:t>
            </a:r>
            <a:r>
              <a:rPr lang="ja-JP" sz="1000" kern="120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（持続可能な開発目標）</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2" name="TextBox 44">
            <a:extLst>
              <a:ext uri="{FF2B5EF4-FFF2-40B4-BE49-F238E27FC236}">
                <a16:creationId xmlns:a16="http://schemas.microsoft.com/office/drawing/2014/main" id="{10E3B72E-D876-644D-A268-7293466CD65E}"/>
              </a:ext>
            </a:extLst>
          </p:cNvPr>
          <p:cNvSpPr txBox="1"/>
          <p:nvPr/>
        </p:nvSpPr>
        <p:spPr bwMode="gray">
          <a:xfrm>
            <a:off x="5120434" y="3106186"/>
            <a:ext cx="1285240" cy="615553"/>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2011</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国連ビジネスと人権に関する指導原則</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3" name="TextBox 44">
            <a:extLst>
              <a:ext uri="{FF2B5EF4-FFF2-40B4-BE49-F238E27FC236}">
                <a16:creationId xmlns:a16="http://schemas.microsoft.com/office/drawing/2014/main" id="{80842C77-B723-6247-B97C-90E27B36BD33}"/>
              </a:ext>
            </a:extLst>
          </p:cNvPr>
          <p:cNvSpPr txBox="1"/>
          <p:nvPr/>
        </p:nvSpPr>
        <p:spPr bwMode="gray">
          <a:xfrm>
            <a:off x="5124821" y="3921543"/>
            <a:ext cx="1120140" cy="461665"/>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2011</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OECD</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多国籍企業</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行動指針</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4" name="TextBox 44">
            <a:extLst>
              <a:ext uri="{FF2B5EF4-FFF2-40B4-BE49-F238E27FC236}">
                <a16:creationId xmlns:a16="http://schemas.microsoft.com/office/drawing/2014/main" id="{4A91F8AA-EE85-8C41-91BC-6C43A6B85D9D}"/>
              </a:ext>
            </a:extLst>
          </p:cNvPr>
          <p:cNvSpPr txBox="1"/>
          <p:nvPr/>
        </p:nvSpPr>
        <p:spPr bwMode="gray">
          <a:xfrm>
            <a:off x="6779477" y="3503501"/>
            <a:ext cx="1237615" cy="769441"/>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2020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「ビジネスと人権」に</a:t>
            </a:r>
            <a:b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b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関する行動計画（</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NAP</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&lt;</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日本</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&gt;</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策定</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6" name="テキスト ボックス 95">
            <a:extLst>
              <a:ext uri="{FF2B5EF4-FFF2-40B4-BE49-F238E27FC236}">
                <a16:creationId xmlns:a16="http://schemas.microsoft.com/office/drawing/2014/main" id="{D9C3A3C0-E38F-CA47-B039-9BABE0362A56}"/>
              </a:ext>
            </a:extLst>
          </p:cNvPr>
          <p:cNvSpPr txBox="1"/>
          <p:nvPr/>
        </p:nvSpPr>
        <p:spPr>
          <a:xfrm>
            <a:off x="3647658" y="994085"/>
            <a:ext cx="2983401" cy="349702"/>
          </a:xfrm>
          <a:prstGeom prst="rect">
            <a:avLst/>
          </a:prstGeom>
          <a:solidFill>
            <a:srgbClr val="6FC2B4"/>
          </a:solidFill>
        </p:spPr>
        <p:txBody>
          <a:bodyPr wrap="square" lIns="36000" tIns="36000" rIns="36000" bIns="36000" rtlCol="0" anchor="ctr" anchorCtr="0">
            <a:spAutoFit/>
          </a:bodyPr>
          <a:lstStyle/>
          <a:p>
            <a:pPr algn="ctr">
              <a:spcBef>
                <a:spcPts val="0"/>
              </a:spcBef>
              <a:buSzPct val="100000"/>
            </a:pPr>
            <a:r>
              <a:rPr kumimoji="1" lang="ja-JP" altLang="en-US" sz="1800" baseline="0">
                <a:solidFill>
                  <a:schemeClr val="bg1"/>
                </a:solidFill>
                <a:latin typeface="Calibri" panose="020F0502020204030204" pitchFamily="34" charset="0"/>
                <a:cs typeface="Calibri" panose="020F0502020204030204" pitchFamily="34" charset="0"/>
              </a:rPr>
              <a:t>人権とは</a:t>
            </a:r>
            <a:endParaRPr kumimoji="1" lang="ja-JP" altLang="en-US" sz="1800" baseline="0" dirty="0">
              <a:solidFill>
                <a:schemeClr val="bg1"/>
              </a:solidFill>
              <a:latin typeface="Calibri" panose="020F0502020204030204" pitchFamily="34" charset="0"/>
              <a:cs typeface="Calibri" panose="020F0502020204030204" pitchFamily="34" charset="0"/>
            </a:endParaRPr>
          </a:p>
        </p:txBody>
      </p:sp>
      <p:sp>
        <p:nvSpPr>
          <p:cNvPr id="97" name="テキスト ボックス 96">
            <a:extLst>
              <a:ext uri="{FF2B5EF4-FFF2-40B4-BE49-F238E27FC236}">
                <a16:creationId xmlns:a16="http://schemas.microsoft.com/office/drawing/2014/main" id="{274BB6EF-4F34-644F-AECB-5654AB1612DB}"/>
              </a:ext>
            </a:extLst>
          </p:cNvPr>
          <p:cNvSpPr txBox="1"/>
          <p:nvPr/>
        </p:nvSpPr>
        <p:spPr>
          <a:xfrm>
            <a:off x="345066" y="1399029"/>
            <a:ext cx="9215868" cy="90370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800" baseline="0" dirty="0">
                <a:latin typeface="Calibri" panose="020F0502020204030204" pitchFamily="34" charset="0"/>
                <a:cs typeface="Calibri" panose="020F0502020204030204" pitchFamily="34" charset="0"/>
              </a:rPr>
              <a:t>全ての人が生まれながらにして、人間らしく尊厳を持って幸せに生きる権利です。</a:t>
            </a:r>
            <a:endParaRPr kumimoji="1" lang="en-US" altLang="ja-JP" sz="1800" dirty="0">
              <a:latin typeface="Calibri" panose="020F0502020204030204" pitchFamily="34" charset="0"/>
              <a:cs typeface="Calibri" panose="020F0502020204030204" pitchFamily="34" charset="0"/>
            </a:endParaRPr>
          </a:p>
          <a:p>
            <a:pPr algn="ctr">
              <a:spcBef>
                <a:spcPts val="0"/>
              </a:spcBef>
              <a:buSzPct val="100000"/>
            </a:pPr>
            <a:r>
              <a:rPr kumimoji="1" lang="ja-JP" altLang="en-US" sz="1800" dirty="0">
                <a:latin typeface="Calibri" panose="020F0502020204030204" pitchFamily="34" charset="0"/>
                <a:cs typeface="Calibri" panose="020F0502020204030204" pitchFamily="34" charset="0"/>
              </a:rPr>
              <a:t>昭和</a:t>
            </a:r>
            <a:r>
              <a:rPr kumimoji="1" lang="en-US" altLang="ja-JP" sz="1800" dirty="0">
                <a:latin typeface="Calibri" panose="020F0502020204030204" pitchFamily="34" charset="0"/>
                <a:cs typeface="Calibri" panose="020F0502020204030204" pitchFamily="34" charset="0"/>
              </a:rPr>
              <a:t>23(1948)</a:t>
            </a:r>
            <a:r>
              <a:rPr kumimoji="1" lang="ja-JP" altLang="en-US" sz="1800" dirty="0">
                <a:latin typeface="Calibri" panose="020F0502020204030204" pitchFamily="34" charset="0"/>
                <a:cs typeface="Calibri" panose="020F0502020204030204" pitchFamily="34" charset="0"/>
              </a:rPr>
              <a:t>年に国連総会にて採択された「世界人権宣言」は、国際社会共通の人権基準です。</a:t>
            </a:r>
            <a:endParaRPr kumimoji="1" lang="en-US" altLang="ja-JP" sz="1800" dirty="0">
              <a:latin typeface="Calibri" panose="020F0502020204030204" pitchFamily="34" charset="0"/>
              <a:cs typeface="Calibri" panose="020F0502020204030204" pitchFamily="34" charset="0"/>
            </a:endParaRPr>
          </a:p>
          <a:p>
            <a:pPr algn="ctr">
              <a:spcBef>
                <a:spcPts val="0"/>
              </a:spcBef>
              <a:buSzPct val="100000"/>
            </a:pPr>
            <a:r>
              <a:rPr lang="en-US" altLang="ja-JP" sz="1800" dirty="0">
                <a:latin typeface="Calibri" panose="020F0502020204030204" pitchFamily="34" charset="0"/>
                <a:cs typeface="Calibri" panose="020F0502020204030204" pitchFamily="34" charset="0"/>
              </a:rPr>
              <a:t>1990</a:t>
            </a:r>
            <a:r>
              <a:rPr lang="ja-JP" altLang="en-US" sz="1800" dirty="0">
                <a:latin typeface="Calibri" panose="020F0502020204030204" pitchFamily="34" charset="0"/>
                <a:cs typeface="Calibri" panose="020F0502020204030204" pitchFamily="34" charset="0"/>
              </a:rPr>
              <a:t>年代以降、企業活動のあらゆる側面に人権的視点を取り入れることが提唱されてきました。</a:t>
            </a:r>
          </a:p>
        </p:txBody>
      </p:sp>
      <p:grpSp>
        <p:nvGrpSpPr>
          <p:cNvPr id="14" name="グループ化 13">
            <a:extLst>
              <a:ext uri="{FF2B5EF4-FFF2-40B4-BE49-F238E27FC236}">
                <a16:creationId xmlns:a16="http://schemas.microsoft.com/office/drawing/2014/main" id="{5E57B044-EF0D-916D-F4B6-46C56E8F753E}"/>
              </a:ext>
            </a:extLst>
          </p:cNvPr>
          <p:cNvGrpSpPr/>
          <p:nvPr/>
        </p:nvGrpSpPr>
        <p:grpSpPr>
          <a:xfrm>
            <a:off x="6978822" y="4698589"/>
            <a:ext cx="139700" cy="1525919"/>
            <a:chOff x="4803706" y="4698589"/>
            <a:chExt cx="139700" cy="1525919"/>
          </a:xfrm>
        </p:grpSpPr>
        <p:sp>
          <p:nvSpPr>
            <p:cNvPr id="15" name="Oval 42">
              <a:extLst>
                <a:ext uri="{FF2B5EF4-FFF2-40B4-BE49-F238E27FC236}">
                  <a16:creationId xmlns:a16="http://schemas.microsoft.com/office/drawing/2014/main" id="{98ACBBAA-38EF-51CA-B9E5-49FAD7071AF7}"/>
                </a:ext>
              </a:extLst>
            </p:cNvPr>
            <p:cNvSpPr>
              <a:spLocks noChangeAspect="1"/>
            </p:cNvSpPr>
            <p:nvPr/>
          </p:nvSpPr>
          <p:spPr bwMode="gray">
            <a:xfrm>
              <a:off x="4803706" y="4698589"/>
              <a:ext cx="139700" cy="139700"/>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16" name="Straight Connector 49">
              <a:extLst>
                <a:ext uri="{FF2B5EF4-FFF2-40B4-BE49-F238E27FC236}">
                  <a16:creationId xmlns:a16="http://schemas.microsoft.com/office/drawing/2014/main" id="{312A2799-D131-4B34-34ED-1986F00FA26E}"/>
                </a:ext>
              </a:extLst>
            </p:cNvPr>
            <p:cNvCxnSpPr/>
            <p:nvPr/>
          </p:nvCxnSpPr>
          <p:spPr bwMode="gray">
            <a:xfrm flipV="1">
              <a:off x="4873556" y="4795758"/>
              <a:ext cx="0" cy="1428750"/>
            </a:xfrm>
            <a:prstGeom prst="line">
              <a:avLst/>
            </a:prstGeom>
            <a:noFill/>
            <a:ln w="19050" cap="flat" cmpd="sng" algn="ctr">
              <a:solidFill>
                <a:srgbClr val="4472C4"/>
              </a:solidFill>
              <a:prstDash val="solid"/>
              <a:miter lim="800000"/>
            </a:ln>
            <a:effectLst/>
          </p:spPr>
        </p:cxnSp>
      </p:grpSp>
      <p:sp>
        <p:nvSpPr>
          <p:cNvPr id="17" name="TextBox 44">
            <a:extLst>
              <a:ext uri="{FF2B5EF4-FFF2-40B4-BE49-F238E27FC236}">
                <a16:creationId xmlns:a16="http://schemas.microsoft.com/office/drawing/2014/main" id="{1085E91B-D749-A24A-A662-6E00FFC05845}"/>
              </a:ext>
            </a:extLst>
          </p:cNvPr>
          <p:cNvSpPr txBox="1"/>
          <p:nvPr/>
        </p:nvSpPr>
        <p:spPr bwMode="gray">
          <a:xfrm>
            <a:off x="7091732" y="5080779"/>
            <a:ext cx="1446321" cy="923330"/>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2022</a:t>
            </a:r>
            <a:endParaRPr lang="ja-JP" sz="12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a:t>
            </a:r>
            <a:r>
              <a:rPr lang="ja-JP" altLang="en-US" sz="1000" dirty="0">
                <a:solidFill>
                  <a:srgbClr val="2E74B5"/>
                </a:solidFill>
                <a:latin typeface="ＭＳ Ｐゴシック" panose="020B0600070205080204" pitchFamily="34" charset="-128"/>
                <a:ea typeface="ＭＳ Ｐゴシック" panose="020B0600070205080204" pitchFamily="34" charset="-128"/>
                <a:cs typeface="Calibri" panose="020F0502020204030204" pitchFamily="34" charset="0"/>
              </a:rPr>
              <a:t>責任あるサプライチェーン等における人権尊重のためのガイドライン」</a:t>
            </a:r>
            <a:endParaRPr lang="en-US" altLang="ja-JP" sz="1000" dirty="0">
              <a:solidFill>
                <a:srgbClr val="2E74B5"/>
              </a:solidFill>
              <a:latin typeface="ＭＳ Ｐゴシック" panose="020B0600070205080204" pitchFamily="34" charset="-128"/>
              <a:ea typeface="ＭＳ Ｐゴシック" panose="020B0600070205080204" pitchFamily="34" charset="-128"/>
              <a:cs typeface="Calibri" panose="020F0502020204030204" pitchFamily="34" charset="0"/>
            </a:endParaRPr>
          </a:p>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&lt;</a:t>
            </a:r>
            <a:r>
              <a:rPr lang="ja-JP"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日本</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&gt;</a:t>
            </a:r>
            <a:endParaRPr lang="ja-JP" sz="12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策定</a:t>
            </a:r>
            <a:endParaRPr lang="ja-JP" sz="12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34461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a:extLst>
              <a:ext uri="{FF2B5EF4-FFF2-40B4-BE49-F238E27FC236}">
                <a16:creationId xmlns:a16="http://schemas.microsoft.com/office/drawing/2014/main" id="{9E8D1C04-D1AE-4545-BB91-9C2454CCBA04}"/>
              </a:ext>
            </a:extLst>
          </p:cNvPr>
          <p:cNvSpPr/>
          <p:nvPr/>
        </p:nvSpPr>
        <p:spPr bwMode="gray">
          <a:xfrm>
            <a:off x="1571845" y="2587110"/>
            <a:ext cx="7012861" cy="1127927"/>
          </a:xfrm>
          <a:prstGeom prst="ellipse">
            <a:avLst/>
          </a:prstGeom>
          <a:gradFill flip="none" rotWithShape="1">
            <a:gsLst>
              <a:gs pos="0">
                <a:srgbClr val="6FC2B4">
                  <a:tint val="66000"/>
                  <a:satMod val="160000"/>
                </a:srgbClr>
              </a:gs>
              <a:gs pos="50000">
                <a:srgbClr val="6FC2B4">
                  <a:tint val="44500"/>
                  <a:satMod val="160000"/>
                </a:srgbClr>
              </a:gs>
              <a:gs pos="100000">
                <a:srgbClr val="6FC2B4">
                  <a:tint val="23500"/>
                  <a:satMod val="160000"/>
                </a:srgbClr>
              </a:gs>
            </a:gsLst>
            <a:lin ang="16200000" scaled="1"/>
            <a:tileRect/>
          </a:gradFill>
          <a:ln w="12700" algn="ctr">
            <a:noFill/>
            <a:miter lim="800000"/>
            <a:headEnd/>
            <a:tailEnd/>
          </a:ln>
        </p:spPr>
        <p:txBody>
          <a:bodyPr wrap="square" lIns="36000" tIns="36000" rIns="36000" bIns="36000" rtlCol="0" anchor="ctr"/>
          <a:lstStyle/>
          <a:p>
            <a:pPr algn="ctr">
              <a:buFont typeface="Wingdings 2" pitchFamily="18" charset="2"/>
              <a:buNone/>
            </a:pPr>
            <a:endParaRPr kumimoji="1" lang="en-US" altLang="ja-JP" sz="16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600" dirty="0">
                <a:latin typeface="Calibri" panose="020F0502020204030204" pitchFamily="34" charset="0"/>
                <a:cs typeface="Calibri" panose="020F0502020204030204" pitchFamily="34" charset="0"/>
              </a:rPr>
              <a:t>三</a:t>
            </a:r>
            <a:r>
              <a:rPr kumimoji="1" lang="ja-JP" altLang="en-US" sz="1600" baseline="0" dirty="0">
                <a:latin typeface="Calibri" panose="020F0502020204030204" pitchFamily="34" charset="0"/>
                <a:cs typeface="Calibri" panose="020F0502020204030204" pitchFamily="34" charset="0"/>
              </a:rPr>
              <a:t>つの柱に</a:t>
            </a:r>
            <a:r>
              <a:rPr kumimoji="1" lang="ja-JP" altLang="en-US" sz="1600" dirty="0">
                <a:latin typeface="Calibri" panose="020F0502020204030204" pitchFamily="34" charset="0"/>
                <a:cs typeface="Calibri" panose="020F0502020204030204" pitchFamily="34" charset="0"/>
              </a:rPr>
              <a:t>基づき</a:t>
            </a:r>
            <a:r>
              <a:rPr kumimoji="1" lang="ja-JP" altLang="en-US" sz="1600" baseline="0" dirty="0">
                <a:latin typeface="Calibri" panose="020F0502020204030204" pitchFamily="34" charset="0"/>
                <a:cs typeface="Calibri" panose="020F0502020204030204" pitchFamily="34" charset="0"/>
              </a:rPr>
              <a:t>、あらゆる国家及び企業に対して、</a:t>
            </a:r>
            <a:endParaRPr kumimoji="1" lang="en-US" altLang="ja-JP" sz="16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600" dirty="0">
                <a:latin typeface="Calibri" panose="020F0502020204030204" pitchFamily="34" charset="0"/>
                <a:cs typeface="Calibri" panose="020F0502020204030204" pitchFamily="34" charset="0"/>
              </a:rPr>
              <a:t>その規模や組織構造にかかわらず、人権の保護・尊重への取組を促す</a:t>
            </a:r>
            <a:endParaRPr kumimoji="1" lang="en-US" altLang="ja-JP" sz="1600" baseline="0" dirty="0">
              <a:latin typeface="Calibri" panose="020F0502020204030204" pitchFamily="34" charset="0"/>
              <a:cs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410CCCBB-56AC-984B-9699-F72506FBC428}"/>
              </a:ext>
            </a:extLst>
          </p:cNvPr>
          <p:cNvSpPr>
            <a:spLocks noGrp="1"/>
          </p:cNvSpPr>
          <p:nvPr>
            <p:ph type="sldNum" sz="quarter" idx="13"/>
          </p:nvPr>
        </p:nvSpPr>
        <p:spPr/>
        <p:txBody>
          <a:bodyPr/>
          <a:lstStyle/>
          <a:p>
            <a:fld id="{A3EB1B23-9AF8-425B-BAD7-B9FA00F18833}" type="slidenum">
              <a:rPr lang="ja-JP" altLang="en-US" smtClean="0"/>
              <a:pPr/>
              <a:t>5</a:t>
            </a:fld>
            <a:endParaRPr lang="ja-JP" altLang="en-US" dirty="0"/>
          </a:p>
        </p:txBody>
      </p:sp>
      <p:sp>
        <p:nvSpPr>
          <p:cNvPr id="8" name="タイトル 7">
            <a:extLst>
              <a:ext uri="{FF2B5EF4-FFF2-40B4-BE49-F238E27FC236}">
                <a16:creationId xmlns:a16="http://schemas.microsoft.com/office/drawing/2014/main" id="{CD3A3EB0-CD67-9743-AEAA-2AD9909B7531}"/>
              </a:ext>
            </a:extLst>
          </p:cNvPr>
          <p:cNvSpPr>
            <a:spLocks noGrp="1"/>
          </p:cNvSpPr>
          <p:nvPr>
            <p:ph type="title"/>
          </p:nvPr>
        </p:nvSpPr>
        <p:spPr>
          <a:xfrm>
            <a:off x="309836" y="281908"/>
            <a:ext cx="9768401" cy="651600"/>
          </a:xfrm>
        </p:spPr>
        <p:txBody>
          <a:bodyPr/>
          <a:lstStyle/>
          <a:p>
            <a:r>
              <a:rPr lang="ja-JP" altLang="en-US" dirty="0"/>
              <a:t>ビジネスと人権に関する指導原則（指導原則）と国別行動計画（</a:t>
            </a:r>
            <a:r>
              <a:rPr lang="en-US" altLang="ja-JP" dirty="0"/>
              <a:t>NAP</a:t>
            </a:r>
            <a:r>
              <a:rPr lang="ja-JP" altLang="en-US" dirty="0"/>
              <a:t>）、</a:t>
            </a:r>
            <a:r>
              <a:rPr kumimoji="1" lang="ja-JP" altLang="en-US" sz="2000" baseline="0" dirty="0">
                <a:latin typeface="+mn-lt"/>
              </a:rPr>
              <a:t>責任あるサプライチェーン等における人権尊重のためのガイドライン（ガイドライン）</a:t>
            </a:r>
            <a:r>
              <a:rPr lang="ja-JP" altLang="en-US" dirty="0"/>
              <a:t>の策定</a:t>
            </a:r>
            <a:endParaRPr kumimoji="1" lang="ja-JP" altLang="en-US" dirty="0"/>
          </a:p>
        </p:txBody>
      </p:sp>
      <p:sp>
        <p:nvSpPr>
          <p:cNvPr id="10" name="ホームベース 9">
            <a:extLst>
              <a:ext uri="{FF2B5EF4-FFF2-40B4-BE49-F238E27FC236}">
                <a16:creationId xmlns:a16="http://schemas.microsoft.com/office/drawing/2014/main" id="{BAFC5CB1-A2E3-6B40-9A91-0A5BA360AE25}"/>
              </a:ext>
            </a:extLst>
          </p:cNvPr>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a:t>
            </a:r>
            <a:r>
              <a:rPr kumimoji="1" lang="ja-JP" altLang="en-US" sz="1200">
                <a:solidFill>
                  <a:schemeClr val="bg1"/>
                </a:solidFill>
                <a:latin typeface="Calibri" panose="020F0502020204030204" pitchFamily="34" charset="0"/>
                <a:cs typeface="Calibri" panose="020F0502020204030204" pitchFamily="34" charset="0"/>
              </a:rPr>
              <a:t>しうる人権に関するリスク</a:t>
            </a:r>
            <a:endParaRPr kumimoji="1" lang="ja-JP" altLang="en-US" sz="1200" dirty="0">
              <a:solidFill>
                <a:schemeClr val="bg1"/>
              </a:solidFill>
              <a:latin typeface="Calibri" panose="020F0502020204030204" pitchFamily="34" charset="0"/>
              <a:cs typeface="Calibri" panose="020F0502020204030204" pitchFamily="34" charset="0"/>
            </a:endParaRPr>
          </a:p>
        </p:txBody>
      </p:sp>
      <p:cxnSp>
        <p:nvCxnSpPr>
          <p:cNvPr id="11" name="直線コネクタ 10">
            <a:extLst>
              <a:ext uri="{FF2B5EF4-FFF2-40B4-BE49-F238E27FC236}">
                <a16:creationId xmlns:a16="http://schemas.microsoft.com/office/drawing/2014/main" id="{B48C67C0-C91B-D940-B93D-069EC88E7DDB}"/>
              </a:ext>
            </a:extLst>
          </p:cNvPr>
          <p:cNvCxnSpPr>
            <a:cxnSpLocks/>
          </p:cNvCxnSpPr>
          <p:nvPr/>
        </p:nvCxnSpPr>
        <p:spPr>
          <a:xfrm>
            <a:off x="212396" y="607708"/>
            <a:ext cx="943234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C2B3C35-8217-384E-929A-3878C1EF2930}"/>
              </a:ext>
            </a:extLst>
          </p:cNvPr>
          <p:cNvSpPr/>
          <p:nvPr/>
        </p:nvSpPr>
        <p:spPr bwMode="gray">
          <a:xfrm>
            <a:off x="2230841" y="1722058"/>
            <a:ext cx="1332612" cy="1141276"/>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27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en-US" altLang="ja-JP" sz="1400" dirty="0">
                <a:latin typeface="Calibri" panose="020F0502020204030204" pitchFamily="34" charset="0"/>
                <a:cs typeface="Calibri" panose="020F0502020204030204" pitchFamily="34" charset="0"/>
              </a:rPr>
              <a:t>(a)</a:t>
            </a: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人権を保護する</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国家の義務</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endParaRPr kumimoji="1" lang="ja-JP" altLang="en-US" sz="1400" baseline="0" dirty="0">
              <a:latin typeface="Calibri" panose="020F0502020204030204" pitchFamily="34" charset="0"/>
              <a:cs typeface="Calibri" panose="020F0502020204030204" pitchFamily="34" charset="0"/>
            </a:endParaRPr>
          </a:p>
        </p:txBody>
      </p:sp>
      <p:sp>
        <p:nvSpPr>
          <p:cNvPr id="14" name="正方形/長方形 13">
            <a:extLst>
              <a:ext uri="{FF2B5EF4-FFF2-40B4-BE49-F238E27FC236}">
                <a16:creationId xmlns:a16="http://schemas.microsoft.com/office/drawing/2014/main" id="{9444AEFD-D92F-EA41-8B35-D6896D176009}"/>
              </a:ext>
            </a:extLst>
          </p:cNvPr>
          <p:cNvSpPr/>
          <p:nvPr/>
        </p:nvSpPr>
        <p:spPr bwMode="gray">
          <a:xfrm>
            <a:off x="4317082" y="1783829"/>
            <a:ext cx="1332613" cy="1079505"/>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27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en-US" altLang="ja-JP" sz="1400" baseline="0" dirty="0">
                <a:latin typeface="Calibri" panose="020F0502020204030204" pitchFamily="34" charset="0"/>
                <a:cs typeface="Calibri" panose="020F0502020204030204" pitchFamily="34" charset="0"/>
              </a:rPr>
              <a:t>(b)</a:t>
            </a:r>
          </a:p>
          <a:p>
            <a:pPr algn="ctr">
              <a:buFont typeface="Wingdings 2" pitchFamily="18" charset="2"/>
              <a:buNone/>
            </a:pPr>
            <a:r>
              <a:rPr kumimoji="1" lang="ja-JP" altLang="en-US" sz="1400" baseline="0" dirty="0">
                <a:latin typeface="Calibri" panose="020F0502020204030204" pitchFamily="34" charset="0"/>
                <a:cs typeface="Calibri" panose="020F0502020204030204" pitchFamily="34" charset="0"/>
              </a:rPr>
              <a:t>人権を尊重する</a:t>
            </a:r>
            <a:endParaRPr kumimoji="1" lang="en-US" altLang="ja-JP" sz="14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企業の責任</a:t>
            </a:r>
            <a:endParaRPr kumimoji="1" lang="ja-JP" altLang="en-US" sz="1400" baseline="0" dirty="0">
              <a:latin typeface="Calibri" panose="020F0502020204030204" pitchFamily="34" charset="0"/>
              <a:cs typeface="Calibri" panose="020F0502020204030204" pitchFamily="34" charset="0"/>
            </a:endParaRPr>
          </a:p>
        </p:txBody>
      </p:sp>
      <p:sp>
        <p:nvSpPr>
          <p:cNvPr id="15" name="正方形/長方形 14">
            <a:extLst>
              <a:ext uri="{FF2B5EF4-FFF2-40B4-BE49-F238E27FC236}">
                <a16:creationId xmlns:a16="http://schemas.microsoft.com/office/drawing/2014/main" id="{332B8742-8427-3542-98A5-CAF53DCCE315}"/>
              </a:ext>
            </a:extLst>
          </p:cNvPr>
          <p:cNvSpPr/>
          <p:nvPr/>
        </p:nvSpPr>
        <p:spPr bwMode="gray">
          <a:xfrm>
            <a:off x="6342545" y="1746880"/>
            <a:ext cx="1332614" cy="1079505"/>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en-US" altLang="ja-JP" sz="1400" dirty="0">
                <a:latin typeface="Calibri" panose="020F0502020204030204" pitchFamily="34" charset="0"/>
                <a:cs typeface="Calibri" panose="020F0502020204030204" pitchFamily="34" charset="0"/>
              </a:rPr>
              <a:t>(c)</a:t>
            </a: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救済への</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baseline="0">
                <a:latin typeface="Calibri" panose="020F0502020204030204" pitchFamily="34" charset="0"/>
                <a:cs typeface="Calibri" panose="020F0502020204030204" pitchFamily="34" charset="0"/>
              </a:rPr>
              <a:t>アクセス</a:t>
            </a:r>
            <a:endParaRPr kumimoji="1" lang="ja-JP" altLang="en-US" sz="1400" baseline="0" dirty="0">
              <a:latin typeface="Calibri" panose="020F0502020204030204" pitchFamily="34" charset="0"/>
              <a:cs typeface="Calibri" panose="020F0502020204030204" pitchFamily="34" charset="0"/>
            </a:endParaRPr>
          </a:p>
        </p:txBody>
      </p:sp>
      <p:sp>
        <p:nvSpPr>
          <p:cNvPr id="16" name="円/楕円 15">
            <a:extLst>
              <a:ext uri="{FF2B5EF4-FFF2-40B4-BE49-F238E27FC236}">
                <a16:creationId xmlns:a16="http://schemas.microsoft.com/office/drawing/2014/main" id="{3BDF67D1-735B-2E45-818A-4C4C0CCEA990}"/>
              </a:ext>
            </a:extLst>
          </p:cNvPr>
          <p:cNvSpPr/>
          <p:nvPr/>
        </p:nvSpPr>
        <p:spPr bwMode="gray">
          <a:xfrm>
            <a:off x="1602233" y="1312365"/>
            <a:ext cx="6762306" cy="679565"/>
          </a:xfrm>
          <a:prstGeom prst="ellipse">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5400000" scaled="1"/>
            <a:tileRect/>
          </a:gra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600" baseline="0" dirty="0">
                <a:latin typeface="Calibri" panose="020F0502020204030204" pitchFamily="34" charset="0"/>
                <a:cs typeface="Calibri" panose="020F0502020204030204" pitchFamily="34" charset="0"/>
              </a:rPr>
              <a:t>ビジネスと人権に関する</a:t>
            </a:r>
            <a:r>
              <a:rPr kumimoji="1" lang="ja-JP" altLang="en-US" sz="1600" dirty="0">
                <a:latin typeface="Calibri" panose="020F0502020204030204" pitchFamily="34" charset="0"/>
                <a:cs typeface="Calibri" panose="020F0502020204030204" pitchFamily="34" charset="0"/>
              </a:rPr>
              <a:t>指導</a:t>
            </a:r>
            <a:r>
              <a:rPr kumimoji="1" lang="ja-JP" altLang="en-US" sz="1600" baseline="0" dirty="0">
                <a:latin typeface="Calibri" panose="020F0502020204030204" pitchFamily="34" charset="0"/>
                <a:cs typeface="Calibri" panose="020F0502020204030204" pitchFamily="34" charset="0"/>
              </a:rPr>
              <a:t>原則（</a:t>
            </a:r>
            <a:r>
              <a:rPr kumimoji="1" lang="en-US" altLang="ja-JP" sz="1600" baseline="0" dirty="0">
                <a:latin typeface="Calibri" panose="020F0502020204030204" pitchFamily="34" charset="0"/>
                <a:cs typeface="Calibri" panose="020F0502020204030204" pitchFamily="34" charset="0"/>
              </a:rPr>
              <a:t>2011</a:t>
            </a:r>
            <a:r>
              <a:rPr kumimoji="1" lang="ja-JP" altLang="en-US" sz="1600" baseline="0" dirty="0">
                <a:latin typeface="Calibri" panose="020F0502020204030204" pitchFamily="34" charset="0"/>
                <a:cs typeface="Calibri" panose="020F0502020204030204" pitchFamily="34" charset="0"/>
              </a:rPr>
              <a:t>年）</a:t>
            </a:r>
            <a:endParaRPr kumimoji="1" lang="en-US" altLang="ja-JP" sz="1600" baseline="0" dirty="0">
              <a:latin typeface="Calibri" panose="020F0502020204030204" pitchFamily="34" charset="0"/>
              <a:cs typeface="Calibri" panose="020F0502020204030204" pitchFamily="34" charset="0"/>
            </a:endParaRPr>
          </a:p>
        </p:txBody>
      </p:sp>
      <p:sp>
        <p:nvSpPr>
          <p:cNvPr id="22" name="正方形/長方形 21">
            <a:extLst>
              <a:ext uri="{FF2B5EF4-FFF2-40B4-BE49-F238E27FC236}">
                <a16:creationId xmlns:a16="http://schemas.microsoft.com/office/drawing/2014/main" id="{55F3F2A6-C62D-4F48-938E-525AF7EBAD23}"/>
              </a:ext>
            </a:extLst>
          </p:cNvPr>
          <p:cNvSpPr/>
          <p:nvPr/>
        </p:nvSpPr>
        <p:spPr>
          <a:xfrm>
            <a:off x="309836" y="941142"/>
            <a:ext cx="9179163"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指導原則においては、普及・実施に関する各国での</a:t>
            </a:r>
            <a:r>
              <a:rPr lang="en-US" altLang="ja-JP" dirty="0">
                <a:latin typeface="Calibri" panose="020F0502020204030204" pitchFamily="34" charset="0"/>
                <a:cs typeface="Calibri" panose="020F0502020204030204" pitchFamily="34" charset="0"/>
              </a:rPr>
              <a:t>NAP</a:t>
            </a:r>
            <a:r>
              <a:rPr lang="ja-JP" altLang="en-US" dirty="0">
                <a:latin typeface="Calibri" panose="020F0502020204030204" pitchFamily="34" charset="0"/>
                <a:cs typeface="Calibri" panose="020F0502020204030204" pitchFamily="34" charset="0"/>
              </a:rPr>
              <a:t>の策定が推奨されています</a:t>
            </a:r>
          </a:p>
        </p:txBody>
      </p:sp>
      <p:pic>
        <p:nvPicPr>
          <p:cNvPr id="24" name="図 23" descr="背景パターン&#10;&#10;自動的に生成された説明">
            <a:extLst>
              <a:ext uri="{FF2B5EF4-FFF2-40B4-BE49-F238E27FC236}">
                <a16:creationId xmlns:a16="http://schemas.microsoft.com/office/drawing/2014/main" id="{36E737C8-9320-BF42-A6FB-420695BE28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5017" y="4042285"/>
            <a:ext cx="1798320" cy="2545715"/>
          </a:xfrm>
          <a:prstGeom prst="rect">
            <a:avLst/>
          </a:prstGeom>
        </p:spPr>
      </p:pic>
      <p:sp>
        <p:nvSpPr>
          <p:cNvPr id="25" name="下矢印 24">
            <a:extLst>
              <a:ext uri="{FF2B5EF4-FFF2-40B4-BE49-F238E27FC236}">
                <a16:creationId xmlns:a16="http://schemas.microsoft.com/office/drawing/2014/main" id="{837E939F-56D1-3349-B9B4-DACC569780AB}"/>
              </a:ext>
            </a:extLst>
          </p:cNvPr>
          <p:cNvSpPr/>
          <p:nvPr/>
        </p:nvSpPr>
        <p:spPr bwMode="gray">
          <a:xfrm>
            <a:off x="4563631" y="3694022"/>
            <a:ext cx="839511" cy="349233"/>
          </a:xfrm>
          <a:prstGeom prst="downArrow">
            <a:avLst/>
          </a:prstGeom>
          <a:solidFill>
            <a:srgbClr val="007680"/>
          </a:solidFill>
          <a:ln w="12700" algn="ctr">
            <a:solidFill>
              <a:srgbClr val="007680"/>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23" name="角丸四角形 22">
            <a:extLst>
              <a:ext uri="{FF2B5EF4-FFF2-40B4-BE49-F238E27FC236}">
                <a16:creationId xmlns:a16="http://schemas.microsoft.com/office/drawing/2014/main" id="{C15652E0-408B-724F-B170-0346B88C0F94}"/>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grpSp>
        <p:nvGrpSpPr>
          <p:cNvPr id="7" name="グループ化 6">
            <a:extLst>
              <a:ext uri="{FF2B5EF4-FFF2-40B4-BE49-F238E27FC236}">
                <a16:creationId xmlns:a16="http://schemas.microsoft.com/office/drawing/2014/main" id="{EECE7F97-75A3-3970-3EDA-946CF908A125}"/>
              </a:ext>
            </a:extLst>
          </p:cNvPr>
          <p:cNvGrpSpPr/>
          <p:nvPr/>
        </p:nvGrpSpPr>
        <p:grpSpPr>
          <a:xfrm>
            <a:off x="2342860" y="4048450"/>
            <a:ext cx="7051014" cy="2542270"/>
            <a:chOff x="2319711" y="4183729"/>
            <a:chExt cx="7051014" cy="2542270"/>
          </a:xfrm>
        </p:grpSpPr>
        <p:sp>
          <p:nvSpPr>
            <p:cNvPr id="26" name="正方形/長方形 25">
              <a:extLst>
                <a:ext uri="{FF2B5EF4-FFF2-40B4-BE49-F238E27FC236}">
                  <a16:creationId xmlns:a16="http://schemas.microsoft.com/office/drawing/2014/main" id="{F9B4F89D-9BC9-A34D-BB54-58FFF949F0AC}"/>
                </a:ext>
              </a:extLst>
            </p:cNvPr>
            <p:cNvSpPr/>
            <p:nvPr/>
          </p:nvSpPr>
          <p:spPr bwMode="gray">
            <a:xfrm>
              <a:off x="2319711" y="4183729"/>
              <a:ext cx="7051014" cy="1437816"/>
            </a:xfrm>
            <a:prstGeom prst="rect">
              <a:avLst/>
            </a:prstGeom>
            <a:noFill/>
            <a:ln w="19050" algn="ctr">
              <a:solidFill>
                <a:srgbClr val="007680"/>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46E8E54A-AD3C-CB41-9F30-EBE466B149E9}"/>
                </a:ext>
              </a:extLst>
            </p:cNvPr>
            <p:cNvSpPr txBox="1"/>
            <p:nvPr/>
          </p:nvSpPr>
          <p:spPr>
            <a:xfrm>
              <a:off x="3993096" y="4214255"/>
              <a:ext cx="4648361" cy="257369"/>
            </a:xfrm>
            <a:prstGeom prst="rect">
              <a:avLst/>
            </a:prstGeom>
            <a:solidFill>
              <a:srgbClr val="6FC2B4"/>
            </a:solidFill>
            <a:ln>
              <a:solidFill>
                <a:srgbClr val="007680"/>
              </a:solidFill>
            </a:ln>
          </p:spPr>
          <p:txBody>
            <a:bodyPr wrap="square" lIns="36000" tIns="36000" rIns="36000" bIns="36000" rtlCol="0" anchor="ctr" anchorCtr="0">
              <a:spAutoFit/>
            </a:bodyPr>
            <a:lstStyle/>
            <a:p>
              <a:pPr algn="ctr">
                <a:spcBef>
                  <a:spcPts val="0"/>
                </a:spcBef>
                <a:buSzPct val="100000"/>
              </a:pPr>
              <a:r>
                <a:rPr kumimoji="1" lang="en-US" altLang="ja-JP" sz="1200" baseline="0" dirty="0">
                  <a:solidFill>
                    <a:schemeClr val="bg1"/>
                  </a:solidFill>
                  <a:latin typeface="Calibri" panose="020F0502020204030204" pitchFamily="34" charset="0"/>
                  <a:cs typeface="Calibri" panose="020F0502020204030204" pitchFamily="34" charset="0"/>
                </a:rPr>
                <a:t>『</a:t>
              </a:r>
              <a:r>
                <a:rPr kumimoji="1" lang="ja-JP" altLang="en-US" sz="1200" baseline="0" dirty="0">
                  <a:solidFill>
                    <a:schemeClr val="bg1"/>
                  </a:solidFill>
                  <a:latin typeface="Calibri" panose="020F0502020204030204" pitchFamily="34" charset="0"/>
                  <a:cs typeface="Calibri" panose="020F0502020204030204" pitchFamily="34" charset="0"/>
                </a:rPr>
                <a:t>ビジネスと人権</a:t>
              </a:r>
              <a:r>
                <a:rPr kumimoji="1" lang="en-US" altLang="ja-JP" sz="1200" baseline="0" dirty="0">
                  <a:solidFill>
                    <a:schemeClr val="bg1"/>
                  </a:solidFill>
                  <a:latin typeface="Calibri" panose="020F0502020204030204" pitchFamily="34" charset="0"/>
                  <a:cs typeface="Calibri" panose="020F0502020204030204" pitchFamily="34" charset="0"/>
                </a:rPr>
                <a:t>』</a:t>
              </a:r>
              <a:r>
                <a:rPr kumimoji="1" lang="ja-JP" altLang="en-US" sz="1200" baseline="0" dirty="0">
                  <a:solidFill>
                    <a:schemeClr val="bg1"/>
                  </a:solidFill>
                  <a:latin typeface="Calibri" panose="020F0502020204030204" pitchFamily="34" charset="0"/>
                  <a:cs typeface="Calibri" panose="020F0502020204030204" pitchFamily="34" charset="0"/>
                </a:rPr>
                <a:t>に関する行動計画（</a:t>
              </a:r>
              <a:r>
                <a:rPr kumimoji="1" lang="en-US" altLang="ja-JP" sz="1200" baseline="0" dirty="0">
                  <a:solidFill>
                    <a:schemeClr val="bg1"/>
                  </a:solidFill>
                  <a:latin typeface="Calibri" panose="020F0502020204030204" pitchFamily="34" charset="0"/>
                  <a:cs typeface="Calibri" panose="020F0502020204030204" pitchFamily="34" charset="0"/>
                </a:rPr>
                <a:t>2020-2025)</a:t>
              </a:r>
              <a:r>
                <a:rPr kumimoji="1" lang="ja-JP" altLang="en-US" sz="1200" baseline="0" dirty="0">
                  <a:solidFill>
                    <a:schemeClr val="bg1"/>
                  </a:solidFill>
                  <a:latin typeface="Calibri" panose="020F0502020204030204" pitchFamily="34" charset="0"/>
                  <a:cs typeface="Calibri" panose="020F0502020204030204" pitchFamily="34" charset="0"/>
                </a:rPr>
                <a:t>（令和２</a:t>
              </a:r>
              <a:r>
                <a:rPr kumimoji="1" lang="en-US" altLang="ja-JP" sz="1200" baseline="0" dirty="0">
                  <a:solidFill>
                    <a:schemeClr val="bg1"/>
                  </a:solidFill>
                  <a:latin typeface="Calibri" panose="020F0502020204030204" pitchFamily="34" charset="0"/>
                  <a:cs typeface="Calibri" panose="020F0502020204030204" pitchFamily="34" charset="0"/>
                </a:rPr>
                <a:t>(2020)</a:t>
              </a:r>
              <a:r>
                <a:rPr kumimoji="1" lang="ja-JP" altLang="en-US" sz="1200" dirty="0">
                  <a:solidFill>
                    <a:schemeClr val="bg1"/>
                  </a:solidFill>
                  <a:latin typeface="Calibri" panose="020F0502020204030204" pitchFamily="34" charset="0"/>
                  <a:cs typeface="Calibri" panose="020F0502020204030204" pitchFamily="34" charset="0"/>
                </a:rPr>
                <a:t>年</a:t>
              </a:r>
              <a:r>
                <a:rPr kumimoji="1" lang="en-US" altLang="ja-JP" sz="1200" dirty="0">
                  <a:solidFill>
                    <a:schemeClr val="bg1"/>
                  </a:solidFill>
                  <a:latin typeface="Calibri" panose="020F0502020204030204" pitchFamily="34" charset="0"/>
                  <a:cs typeface="Calibri" panose="020F0502020204030204" pitchFamily="34" charset="0"/>
                </a:rPr>
                <a:t>10</a:t>
              </a:r>
              <a:r>
                <a:rPr kumimoji="1" lang="ja-JP" altLang="en-US" sz="1200" dirty="0">
                  <a:solidFill>
                    <a:schemeClr val="bg1"/>
                  </a:solidFill>
                  <a:latin typeface="Calibri" panose="020F0502020204030204" pitchFamily="34" charset="0"/>
                  <a:cs typeface="Calibri" panose="020F0502020204030204" pitchFamily="34" charset="0"/>
                </a:rPr>
                <a:t>月</a:t>
              </a:r>
              <a:r>
                <a:rPr kumimoji="1" lang="ja-JP" altLang="en-US" sz="1200" baseline="0" dirty="0">
                  <a:solidFill>
                    <a:schemeClr val="bg1"/>
                  </a:solidFill>
                  <a:latin typeface="Calibri" panose="020F0502020204030204" pitchFamily="34" charset="0"/>
                  <a:cs typeface="Calibri" panose="020F0502020204030204" pitchFamily="34" charset="0"/>
                </a:rPr>
                <a:t>）</a:t>
              </a:r>
            </a:p>
          </p:txBody>
        </p:sp>
        <p:sp>
          <p:nvSpPr>
            <p:cNvPr id="29" name="テキスト ボックス 28">
              <a:extLst>
                <a:ext uri="{FF2B5EF4-FFF2-40B4-BE49-F238E27FC236}">
                  <a16:creationId xmlns:a16="http://schemas.microsoft.com/office/drawing/2014/main" id="{E8E43386-930A-ED45-A26A-E8E1AC24489F}"/>
                </a:ext>
              </a:extLst>
            </p:cNvPr>
            <p:cNvSpPr txBox="1"/>
            <p:nvPr/>
          </p:nvSpPr>
          <p:spPr>
            <a:xfrm>
              <a:off x="2421199" y="4471624"/>
              <a:ext cx="6848037" cy="114992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400" baseline="0" dirty="0">
                  <a:latin typeface="Calibri" panose="020F0502020204030204" pitchFamily="34" charset="0"/>
                  <a:cs typeface="Calibri" panose="020F0502020204030204" pitchFamily="34" charset="0"/>
                </a:rPr>
                <a:t>日本の</a:t>
              </a:r>
              <a:r>
                <a:rPr kumimoji="1" lang="en-US" altLang="ja-JP" sz="1400" baseline="0" dirty="0">
                  <a:latin typeface="Calibri" panose="020F0502020204030204" pitchFamily="34" charset="0"/>
                  <a:cs typeface="Calibri" panose="020F0502020204030204" pitchFamily="34" charset="0"/>
                </a:rPr>
                <a:t>NAP</a:t>
              </a:r>
              <a:r>
                <a:rPr kumimoji="1" lang="ja-JP" altLang="en-US" sz="1400" baseline="0" dirty="0">
                  <a:latin typeface="Calibri" panose="020F0502020204030204" pitchFamily="34" charset="0"/>
                  <a:cs typeface="Calibri" panose="020F0502020204030204" pitchFamily="34" charset="0"/>
                </a:rPr>
                <a:t>では、企業が、人権への影響の特定や予防・軽減、対処、情報共有を行い、人権デュー・ディリジェンスを導入することへの期待が表明されている。</a:t>
              </a:r>
              <a:endParaRPr kumimoji="1" lang="en-US" altLang="ja-JP" sz="1400" baseline="0" dirty="0">
                <a:latin typeface="Calibri" panose="020F0502020204030204" pitchFamily="34" charset="0"/>
                <a:cs typeface="Calibri" panose="020F0502020204030204" pitchFamily="34" charset="0"/>
              </a:endParaRPr>
            </a:p>
            <a:p>
              <a:pPr>
                <a:spcBef>
                  <a:spcPts val="0"/>
                </a:spcBef>
                <a:buSzPct val="100000"/>
              </a:pPr>
              <a:r>
                <a:rPr kumimoji="1" lang="ja-JP" altLang="en-US" sz="1400" dirty="0">
                  <a:latin typeface="Calibri" panose="020F0502020204030204" pitchFamily="34" charset="0"/>
                  <a:cs typeface="Calibri" panose="020F0502020204030204" pitchFamily="34" charset="0"/>
                </a:rPr>
                <a:t>「政府・地方公共団体、企業、社会全体によるビジネスと人権に関する理解促進と意識向上」、 「サプライチェーンにおいて人権尊重を促進する仕組みの整備」 、 「救済メカニズムの整備及び改善」を基本的な考え方としている。</a:t>
              </a:r>
              <a:endParaRPr kumimoji="1" lang="ja-JP" altLang="en-US" sz="1400" baseline="0" dirty="0">
                <a:latin typeface="Calibri" panose="020F0502020204030204" pitchFamily="34" charset="0"/>
                <a:cs typeface="Calibri" panose="020F0502020204030204" pitchFamily="34" charset="0"/>
              </a:endParaRPr>
            </a:p>
          </p:txBody>
        </p:sp>
        <p:sp>
          <p:nvSpPr>
            <p:cNvPr id="2" name="正方形/長方形 1">
              <a:extLst>
                <a:ext uri="{FF2B5EF4-FFF2-40B4-BE49-F238E27FC236}">
                  <a16:creationId xmlns:a16="http://schemas.microsoft.com/office/drawing/2014/main" id="{8ED23786-CF57-A250-1F27-B9D9E8E76DD1}"/>
                </a:ext>
              </a:extLst>
            </p:cNvPr>
            <p:cNvSpPr/>
            <p:nvPr/>
          </p:nvSpPr>
          <p:spPr bwMode="gray">
            <a:xfrm>
              <a:off x="2319711" y="5680915"/>
              <a:ext cx="7051014" cy="1013786"/>
            </a:xfrm>
            <a:prstGeom prst="rect">
              <a:avLst/>
            </a:prstGeom>
            <a:noFill/>
            <a:ln w="19050" algn="ctr">
              <a:solidFill>
                <a:schemeClr val="accent5"/>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3C481051-482E-328D-A8DA-3715D2778608}"/>
                </a:ext>
              </a:extLst>
            </p:cNvPr>
            <p:cNvSpPr txBox="1"/>
            <p:nvPr/>
          </p:nvSpPr>
          <p:spPr>
            <a:xfrm>
              <a:off x="3249597" y="5719911"/>
              <a:ext cx="6043854" cy="257369"/>
            </a:xfrm>
            <a:prstGeom prst="rect">
              <a:avLst/>
            </a:prstGeom>
            <a:solidFill>
              <a:srgbClr val="62B5E5"/>
            </a:solidFill>
            <a:ln>
              <a:solidFill>
                <a:srgbClr val="007680"/>
              </a:solidFill>
            </a:ln>
          </p:spPr>
          <p:txBody>
            <a:bodyPr wrap="square" lIns="36000" tIns="36000" rIns="36000" bIns="36000" rtlCol="0" anchor="ctr" anchorCtr="0">
              <a:spAutoFit/>
            </a:bodyPr>
            <a:lstStyle/>
            <a:p>
              <a:pPr algn="ctr">
                <a:spcBef>
                  <a:spcPts val="0"/>
                </a:spcBef>
                <a:buSzPct val="100000"/>
              </a:pPr>
              <a:r>
                <a:rPr kumimoji="1" lang="ja-JP" altLang="en-US" sz="1200" dirty="0">
                  <a:solidFill>
                    <a:schemeClr val="bg1"/>
                  </a:solidFill>
                  <a:latin typeface="Calibri" panose="020F0502020204030204" pitchFamily="34" charset="0"/>
                  <a:cs typeface="Calibri" panose="020F0502020204030204" pitchFamily="34" charset="0"/>
                </a:rPr>
                <a:t>責任あるサプライチェーン等における人権尊重のためのガイドライン（令和４</a:t>
              </a:r>
              <a:r>
                <a:rPr kumimoji="1" lang="en-US" altLang="ja-JP" sz="1200" dirty="0">
                  <a:solidFill>
                    <a:schemeClr val="bg1"/>
                  </a:solidFill>
                  <a:latin typeface="Calibri" panose="020F0502020204030204" pitchFamily="34" charset="0"/>
                  <a:cs typeface="Calibri" panose="020F0502020204030204" pitchFamily="34" charset="0"/>
                </a:rPr>
                <a:t>(2022)</a:t>
              </a:r>
              <a:r>
                <a:rPr kumimoji="1" lang="ja-JP" altLang="en-US" sz="1200" dirty="0">
                  <a:solidFill>
                    <a:schemeClr val="bg1"/>
                  </a:solidFill>
                  <a:latin typeface="Calibri" panose="020F0502020204030204" pitchFamily="34" charset="0"/>
                  <a:cs typeface="Calibri" panose="020F0502020204030204" pitchFamily="34" charset="0"/>
                </a:rPr>
                <a:t>年９月）</a:t>
              </a:r>
              <a:endParaRPr kumimoji="1" lang="ja-JP" altLang="en-US" sz="1200" baseline="0" dirty="0">
                <a:solidFill>
                  <a:schemeClr val="bg1"/>
                </a:solidFill>
                <a:latin typeface="Calibri" panose="020F0502020204030204" pitchFamily="34" charset="0"/>
                <a:cs typeface="Calibri" panose="020F0502020204030204" pitchFamily="34" charset="0"/>
              </a:endParaRPr>
            </a:p>
          </p:txBody>
        </p:sp>
        <p:sp>
          <p:nvSpPr>
            <p:cNvPr id="5" name="テキスト ボックス 4">
              <a:extLst>
                <a:ext uri="{FF2B5EF4-FFF2-40B4-BE49-F238E27FC236}">
                  <a16:creationId xmlns:a16="http://schemas.microsoft.com/office/drawing/2014/main" id="{0C3DA227-0913-B3EC-933C-4BC42826E819}"/>
                </a:ext>
              </a:extLst>
            </p:cNvPr>
            <p:cNvSpPr txBox="1"/>
            <p:nvPr/>
          </p:nvSpPr>
          <p:spPr>
            <a:xfrm>
              <a:off x="2406314" y="6006965"/>
              <a:ext cx="6848037" cy="719034"/>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400" baseline="0" dirty="0">
                  <a:latin typeface="+mn-lt"/>
                </a:rPr>
                <a:t>日本では、経済産業省と外務省の共同実施による調査及び検討会における検討を経て、</a:t>
              </a:r>
            </a:p>
            <a:p>
              <a:pPr>
                <a:spcBef>
                  <a:spcPts val="0"/>
                </a:spcBef>
                <a:buSzPct val="100000"/>
              </a:pPr>
              <a:r>
                <a:rPr kumimoji="1" lang="ja-JP" altLang="en-US" sz="1400" dirty="0">
                  <a:latin typeface="Calibri" panose="020F0502020204030204" pitchFamily="34" charset="0"/>
                  <a:cs typeface="Calibri" panose="020F0502020204030204" pitchFamily="34" charset="0"/>
                </a:rPr>
                <a:t>ガイドラインが公表された。ガイドラインでは、人権デュー・デリジェンスのプロセスや、取組に関する留意点、負の影響の範囲に関する捉え方等がまとめられている。</a:t>
              </a:r>
              <a:endParaRPr kumimoji="1" lang="en-US" altLang="ja-JP" sz="1400" baseline="0" dirty="0">
                <a:latin typeface="Calibri" panose="020F0502020204030204" pitchFamily="34" charset="0"/>
                <a:cs typeface="Calibri" panose="020F0502020204030204" pitchFamily="34" charset="0"/>
              </a:endParaRPr>
            </a:p>
          </p:txBody>
        </p:sp>
      </p:grpSp>
      <p:cxnSp>
        <p:nvCxnSpPr>
          <p:cNvPr id="18" name="直線コネクタ 17">
            <a:extLst>
              <a:ext uri="{FF2B5EF4-FFF2-40B4-BE49-F238E27FC236}">
                <a16:creationId xmlns:a16="http://schemas.microsoft.com/office/drawing/2014/main" id="{4B49E65F-AAEC-BED6-F840-09A0C852FC00}"/>
              </a:ext>
            </a:extLst>
          </p:cNvPr>
          <p:cNvCxnSpPr>
            <a:cxnSpLocks/>
          </p:cNvCxnSpPr>
          <p:nvPr/>
        </p:nvCxnSpPr>
        <p:spPr>
          <a:xfrm>
            <a:off x="212395" y="930845"/>
            <a:ext cx="943234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A9228-6F39-D341-90EE-1C9503A73D0E}"/>
              </a:ext>
            </a:extLst>
          </p:cNvPr>
          <p:cNvSpPr>
            <a:spLocks noGrp="1"/>
          </p:cNvSpPr>
          <p:nvPr>
            <p:ph type="sldNum" sz="quarter" idx="13"/>
          </p:nvPr>
        </p:nvSpPr>
        <p:spPr/>
        <p:txBody>
          <a:bodyPr/>
          <a:lstStyle/>
          <a:p>
            <a:fld id="{A3EB1B23-9AF8-425B-BAD7-B9FA00F18833}" type="slidenum">
              <a:rPr lang="ja-JP" altLang="en-US" smtClean="0"/>
              <a:pPr/>
              <a:t>6</a:t>
            </a:fld>
            <a:endParaRPr lang="ja-JP" altLang="en-US" dirty="0"/>
          </a:p>
        </p:txBody>
      </p:sp>
      <p:sp>
        <p:nvSpPr>
          <p:cNvPr id="8" name="タイトル 7">
            <a:extLst>
              <a:ext uri="{FF2B5EF4-FFF2-40B4-BE49-F238E27FC236}">
                <a16:creationId xmlns:a16="http://schemas.microsoft.com/office/drawing/2014/main" id="{9B1E1179-CC90-4C44-96CE-5A2CBF9CA6C6}"/>
              </a:ext>
            </a:extLst>
          </p:cNvPr>
          <p:cNvSpPr>
            <a:spLocks noGrp="1"/>
          </p:cNvSpPr>
          <p:nvPr>
            <p:ph type="title"/>
          </p:nvPr>
        </p:nvSpPr>
        <p:spPr>
          <a:xfrm>
            <a:off x="351546" y="183971"/>
            <a:ext cx="9072000" cy="472951"/>
          </a:xfrm>
        </p:spPr>
        <p:txBody>
          <a:bodyPr/>
          <a:lstStyle/>
          <a:p>
            <a:r>
              <a:rPr lang="ja-JP" altLang="en-US" dirty="0"/>
              <a:t>人権に関する主要な国際ルール／フレームワーク／ガイドライン</a:t>
            </a:r>
            <a:endParaRPr kumimoji="1" lang="ja-JP" altLang="en-US" dirty="0"/>
          </a:p>
        </p:txBody>
      </p:sp>
      <p:cxnSp>
        <p:nvCxnSpPr>
          <p:cNvPr id="12" name="直線コネクタ 11">
            <a:extLst>
              <a:ext uri="{FF2B5EF4-FFF2-40B4-BE49-F238E27FC236}">
                <a16:creationId xmlns:a16="http://schemas.microsoft.com/office/drawing/2014/main" id="{D8E9986A-09CB-8A4A-9A06-C8583A7E0CB3}"/>
              </a:ext>
            </a:extLst>
          </p:cNvPr>
          <p:cNvCxnSpPr>
            <a:cxnSpLocks/>
          </p:cNvCxnSpPr>
          <p:nvPr/>
        </p:nvCxnSpPr>
        <p:spPr>
          <a:xfrm>
            <a:off x="351546" y="670582"/>
            <a:ext cx="7114125"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角丸四角形 15">
            <a:extLst>
              <a:ext uri="{FF2B5EF4-FFF2-40B4-BE49-F238E27FC236}">
                <a16:creationId xmlns:a16="http://schemas.microsoft.com/office/drawing/2014/main" id="{F42AEEAB-2905-8146-A495-6EAE215915D5}"/>
              </a:ext>
            </a:extLst>
          </p:cNvPr>
          <p:cNvSpPr/>
          <p:nvPr/>
        </p:nvSpPr>
        <p:spPr bwMode="gray">
          <a:xfrm>
            <a:off x="-174720" y="-48269"/>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
        <p:nvSpPr>
          <p:cNvPr id="3" name="Rectangle 1">
            <a:extLst>
              <a:ext uri="{FF2B5EF4-FFF2-40B4-BE49-F238E27FC236}">
                <a16:creationId xmlns:a16="http://schemas.microsoft.com/office/drawing/2014/main" id="{DCD7E54F-36E6-0C4A-9A66-F648B2DF7665}"/>
              </a:ext>
            </a:extLst>
          </p:cNvPr>
          <p:cNvSpPr>
            <a:spLocks noChangeArrowheads="1"/>
          </p:cNvSpPr>
          <p:nvPr/>
        </p:nvSpPr>
        <p:spPr bwMode="auto">
          <a:xfrm>
            <a:off x="417513" y="210661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7" name="表 6">
            <a:extLst>
              <a:ext uri="{FF2B5EF4-FFF2-40B4-BE49-F238E27FC236}">
                <a16:creationId xmlns:a16="http://schemas.microsoft.com/office/drawing/2014/main" id="{082C4E81-B13B-461B-4B91-5544CED6DC8E}"/>
              </a:ext>
            </a:extLst>
          </p:cNvPr>
          <p:cNvGraphicFramePr>
            <a:graphicFrameLocks noGrp="1"/>
          </p:cNvGraphicFramePr>
          <p:nvPr>
            <p:extLst>
              <p:ext uri="{D42A27DB-BD31-4B8C-83A1-F6EECF244321}">
                <p14:modId xmlns:p14="http://schemas.microsoft.com/office/powerpoint/2010/main" val="1023961778"/>
              </p:ext>
            </p:extLst>
          </p:nvPr>
        </p:nvGraphicFramePr>
        <p:xfrm>
          <a:off x="248650" y="750140"/>
          <a:ext cx="9408700" cy="5837571"/>
        </p:xfrm>
        <a:graphic>
          <a:graphicData uri="http://schemas.openxmlformats.org/drawingml/2006/table">
            <a:tbl>
              <a:tblPr bandRow="1">
                <a:tableStyleId>{5FD0F851-EC5A-4D38-B0AD-8093EC10F338}</a:tableStyleId>
              </a:tblPr>
              <a:tblGrid>
                <a:gridCol w="2365341">
                  <a:extLst>
                    <a:ext uri="{9D8B030D-6E8A-4147-A177-3AD203B41FA5}">
                      <a16:colId xmlns:a16="http://schemas.microsoft.com/office/drawing/2014/main" val="1500341681"/>
                    </a:ext>
                  </a:extLst>
                </a:gridCol>
                <a:gridCol w="7043359">
                  <a:extLst>
                    <a:ext uri="{9D8B030D-6E8A-4147-A177-3AD203B41FA5}">
                      <a16:colId xmlns:a16="http://schemas.microsoft.com/office/drawing/2014/main" val="3709285783"/>
                    </a:ext>
                  </a:extLst>
                </a:gridCol>
              </a:tblGrid>
              <a:tr h="490021">
                <a:tc>
                  <a:txBody>
                    <a:bodyPr/>
                    <a:lstStyle/>
                    <a:p>
                      <a:r>
                        <a:rPr lang="ja-JP" sz="1400" b="1" kern="1200" dirty="0">
                          <a:solidFill>
                            <a:schemeClr val="tx1"/>
                          </a:solidFill>
                          <a:effectLst/>
                        </a:rPr>
                        <a:t>世界人権宣言</a:t>
                      </a:r>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a:solidFill>
                            <a:schemeClr val="tx1"/>
                          </a:solidFill>
                          <a:effectLst/>
                        </a:rPr>
                        <a:t>昭和</a:t>
                      </a:r>
                      <a:r>
                        <a:rPr lang="en-US" sz="1200" kern="1200" dirty="0">
                          <a:solidFill>
                            <a:schemeClr val="tx1"/>
                          </a:solidFill>
                          <a:effectLst/>
                        </a:rPr>
                        <a:t>23</a:t>
                      </a:r>
                      <a:r>
                        <a:rPr lang="ja-JP" sz="1200" kern="1200">
                          <a:solidFill>
                            <a:schemeClr val="tx1"/>
                          </a:solidFill>
                          <a:effectLst/>
                        </a:rPr>
                        <a:t>（</a:t>
                      </a:r>
                      <a:r>
                        <a:rPr lang="en-US" sz="1200" kern="1200" dirty="0">
                          <a:solidFill>
                            <a:schemeClr val="tx1"/>
                          </a:solidFill>
                          <a:effectLst/>
                        </a:rPr>
                        <a:t>1948</a:t>
                      </a:r>
                      <a:r>
                        <a:rPr lang="ja-JP" sz="1200" kern="1200">
                          <a:solidFill>
                            <a:schemeClr val="tx1"/>
                          </a:solidFill>
                          <a:effectLst/>
                        </a:rPr>
                        <a:t>）年に国連総会において採択。全ての人民と全ての国が達成すべき共通の基準を宣言し、現代人権法の柱石となっているもの。</a:t>
                      </a:r>
                      <a:endParaRPr lang="ja-JP" sz="1200" kern="10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2840780956"/>
                  </a:ext>
                </a:extLst>
              </a:tr>
              <a:tr h="657282">
                <a:tc>
                  <a:txBody>
                    <a:bodyPr/>
                    <a:lstStyle/>
                    <a:p>
                      <a:r>
                        <a:rPr lang="ja-JP" sz="1400" b="1" kern="1200" dirty="0">
                          <a:solidFill>
                            <a:schemeClr val="tx1"/>
                          </a:solidFill>
                          <a:effectLst/>
                        </a:rPr>
                        <a:t>国際人権規約</a:t>
                      </a:r>
                      <a:endParaRPr lang="en-US" altLang="ja-JP" sz="1400" b="1" kern="100" dirty="0">
                        <a:solidFill>
                          <a:schemeClr val="tx1"/>
                        </a:solidFill>
                        <a:effectLst/>
                      </a:endParaRPr>
                    </a:p>
                    <a:p>
                      <a:r>
                        <a:rPr lang="ja-JP" sz="1400" b="1" kern="1200" dirty="0">
                          <a:solidFill>
                            <a:schemeClr val="tx1"/>
                          </a:solidFill>
                          <a:effectLst/>
                        </a:rPr>
                        <a:t>（社会権・自由権規約）</a:t>
                      </a:r>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昭和</a:t>
                      </a:r>
                      <a:r>
                        <a:rPr lang="en-US" sz="1200" kern="1200" dirty="0">
                          <a:solidFill>
                            <a:schemeClr val="tx1"/>
                          </a:solidFill>
                          <a:effectLst/>
                        </a:rPr>
                        <a:t>41</a:t>
                      </a:r>
                      <a:r>
                        <a:rPr lang="ja-JP" sz="1200" kern="1200" dirty="0">
                          <a:solidFill>
                            <a:schemeClr val="tx1"/>
                          </a:solidFill>
                          <a:effectLst/>
                        </a:rPr>
                        <a:t>（</a:t>
                      </a:r>
                      <a:r>
                        <a:rPr lang="en-US" sz="1200" kern="1200" dirty="0">
                          <a:solidFill>
                            <a:schemeClr val="tx1"/>
                          </a:solidFill>
                          <a:effectLst/>
                        </a:rPr>
                        <a:t>1966</a:t>
                      </a:r>
                      <a:r>
                        <a:rPr lang="ja-JP" sz="1200" kern="1200" dirty="0">
                          <a:solidFill>
                            <a:schemeClr val="tx1"/>
                          </a:solidFill>
                          <a:effectLst/>
                        </a:rPr>
                        <a:t>）年に国連総会において採択。世界人権宣言の内容を基礎として条約化したもの。人権諸条約の中で最も基本的かつ包括的なもので、</a:t>
                      </a:r>
                      <a:r>
                        <a:rPr lang="ja-JP" altLang="en-US" sz="1200" kern="1200" dirty="0">
                          <a:solidFill>
                            <a:schemeClr val="tx1"/>
                          </a:solidFill>
                          <a:effectLst/>
                        </a:rPr>
                        <a:t>「</a:t>
                      </a:r>
                      <a:r>
                        <a:rPr lang="ja-JP" sz="1200" kern="1200" dirty="0">
                          <a:solidFill>
                            <a:schemeClr val="tx1"/>
                          </a:solidFill>
                          <a:effectLst/>
                        </a:rPr>
                        <a:t>ビジネスと人権</a:t>
                      </a:r>
                      <a:r>
                        <a:rPr lang="ja-JP" altLang="en-US" sz="1200" kern="1200" dirty="0">
                          <a:solidFill>
                            <a:schemeClr val="tx1"/>
                          </a:solidFill>
                          <a:effectLst/>
                        </a:rPr>
                        <a:t>」</a:t>
                      </a:r>
                      <a:r>
                        <a:rPr lang="ja-JP" sz="1200" kern="1200" dirty="0">
                          <a:solidFill>
                            <a:schemeClr val="tx1"/>
                          </a:solidFill>
                          <a:effectLst/>
                        </a:rPr>
                        <a:t>に関する各種権利がほぼ網羅されている。</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4291736225"/>
                  </a:ext>
                </a:extLst>
              </a:tr>
              <a:tr h="836990">
                <a:tc>
                  <a:txBody>
                    <a:bodyPr/>
                    <a:lstStyle/>
                    <a:p>
                      <a:r>
                        <a:rPr lang="en-US" sz="1400" b="1" kern="1200" dirty="0">
                          <a:solidFill>
                            <a:schemeClr val="tx1"/>
                          </a:solidFill>
                          <a:effectLst/>
                        </a:rPr>
                        <a:t>ILO</a:t>
                      </a:r>
                      <a:r>
                        <a:rPr lang="ja-JP" sz="1400" b="1" kern="1200">
                          <a:solidFill>
                            <a:schemeClr val="tx1"/>
                          </a:solidFill>
                          <a:effectLst/>
                        </a:rPr>
                        <a:t>中核的労働基準</a:t>
                      </a:r>
                      <a:endParaRPr lang="ja-JP" sz="1400" b="1" kern="10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平成</a:t>
                      </a:r>
                      <a:r>
                        <a:rPr lang="en-US" sz="1200" kern="1200" dirty="0">
                          <a:solidFill>
                            <a:schemeClr val="tx1"/>
                          </a:solidFill>
                          <a:effectLst/>
                        </a:rPr>
                        <a:t>10</a:t>
                      </a:r>
                      <a:r>
                        <a:rPr lang="ja-JP" sz="1200" kern="1200" dirty="0">
                          <a:solidFill>
                            <a:schemeClr val="tx1"/>
                          </a:solidFill>
                          <a:effectLst/>
                        </a:rPr>
                        <a:t>（</a:t>
                      </a:r>
                      <a:r>
                        <a:rPr lang="en-US" sz="1200" kern="1200" dirty="0">
                          <a:solidFill>
                            <a:schemeClr val="tx1"/>
                          </a:solidFill>
                          <a:effectLst/>
                        </a:rPr>
                        <a:t>1998</a:t>
                      </a:r>
                      <a:r>
                        <a:rPr lang="ja-JP" sz="1200" kern="1200" dirty="0">
                          <a:solidFill>
                            <a:schemeClr val="tx1"/>
                          </a:solidFill>
                          <a:effectLst/>
                        </a:rPr>
                        <a:t>）年に</a:t>
                      </a:r>
                      <a:r>
                        <a:rPr lang="en-US" sz="1200" kern="1200" dirty="0">
                          <a:solidFill>
                            <a:schemeClr val="tx1"/>
                          </a:solidFill>
                          <a:effectLst/>
                        </a:rPr>
                        <a:t>ILO</a:t>
                      </a:r>
                      <a:r>
                        <a:rPr lang="ja-JP" sz="1200" kern="1200" dirty="0">
                          <a:solidFill>
                            <a:schemeClr val="tx1"/>
                          </a:solidFill>
                          <a:effectLst/>
                        </a:rPr>
                        <a:t>総会で採択された「労働における基本的原則及び権利に関する</a:t>
                      </a:r>
                      <a:r>
                        <a:rPr lang="en-US" sz="1200" kern="1200" dirty="0">
                          <a:solidFill>
                            <a:schemeClr val="tx1"/>
                          </a:solidFill>
                          <a:effectLst/>
                        </a:rPr>
                        <a:t>ILO</a:t>
                      </a:r>
                      <a:r>
                        <a:rPr lang="ja-JP" sz="1200" kern="1200" dirty="0">
                          <a:solidFill>
                            <a:schemeClr val="tx1"/>
                          </a:solidFill>
                          <a:effectLst/>
                        </a:rPr>
                        <a:t>宣言」において、</a:t>
                      </a:r>
                      <a:r>
                        <a:rPr lang="ja-JP" altLang="en-US" sz="1200" kern="1200" dirty="0">
                          <a:solidFill>
                            <a:schemeClr val="tx1"/>
                          </a:solidFill>
                          <a:effectLst/>
                        </a:rPr>
                        <a:t>現代世界で最低限遵守されるべき基本的権利として、</a:t>
                      </a:r>
                      <a:r>
                        <a:rPr lang="ja-JP" sz="1200" kern="1200" dirty="0">
                          <a:solidFill>
                            <a:schemeClr val="tx1"/>
                          </a:solidFill>
                          <a:effectLst/>
                        </a:rPr>
                        <a:t>結社の自由・団体交渉権の承認、強制労働の禁止、児童労働の禁止、差別の撤廃</a:t>
                      </a:r>
                      <a:r>
                        <a:rPr lang="ja-JP" altLang="en-US" sz="1200" kern="1200" dirty="0">
                          <a:solidFill>
                            <a:schemeClr val="tx1"/>
                          </a:solidFill>
                          <a:effectLst/>
                        </a:rPr>
                        <a:t>、労働安全性衛生</a:t>
                      </a:r>
                      <a:r>
                        <a:rPr lang="ja-JP" sz="1200" kern="1200" dirty="0">
                          <a:solidFill>
                            <a:schemeClr val="tx1"/>
                          </a:solidFill>
                          <a:effectLst/>
                        </a:rPr>
                        <a:t>の</a:t>
                      </a:r>
                      <a:r>
                        <a:rPr lang="en-US" altLang="ja-JP" sz="1200" kern="1200" dirty="0">
                          <a:solidFill>
                            <a:schemeClr val="tx1"/>
                          </a:solidFill>
                          <a:effectLst/>
                        </a:rPr>
                        <a:t>5</a:t>
                      </a:r>
                      <a:r>
                        <a:rPr lang="ja-JP" sz="1200" kern="1200" dirty="0">
                          <a:solidFill>
                            <a:schemeClr val="tx1"/>
                          </a:solidFill>
                          <a:effectLst/>
                        </a:rPr>
                        <a:t>分野にわたる</a:t>
                      </a:r>
                      <a:r>
                        <a:rPr lang="ja-JP" altLang="en-US" sz="1200" kern="1200" dirty="0">
                          <a:solidFill>
                            <a:schemeClr val="tx1"/>
                          </a:solidFill>
                          <a:effectLst/>
                        </a:rPr>
                        <a:t>労働に関する最低限の基準</a:t>
                      </a:r>
                      <a:r>
                        <a:rPr lang="ja-JP" sz="1200" kern="1200" dirty="0">
                          <a:solidFill>
                            <a:schemeClr val="tx1"/>
                          </a:solidFill>
                          <a:effectLst/>
                        </a:rPr>
                        <a:t>を定めたもの。</a:t>
                      </a:r>
                      <a:r>
                        <a:rPr kumimoji="1" lang="en-US" altLang="ja-JP" sz="1200" kern="1200" dirty="0">
                          <a:solidFill>
                            <a:schemeClr val="tx1"/>
                          </a:solidFill>
                          <a:effectLst/>
                          <a:latin typeface="+mn-lt"/>
                          <a:ea typeface="+mn-ea"/>
                          <a:cs typeface="+mn-cs"/>
                        </a:rPr>
                        <a:t>2022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月に４分野に加え、新たに労働安全衛生が加わった。</a:t>
                      </a:r>
                      <a:r>
                        <a:rPr lang="ja-JP" altLang="ja-JP" sz="1200" dirty="0">
                          <a:solidFill>
                            <a:schemeClr val="tx1"/>
                          </a:solidFill>
                          <a:effectLst/>
                        </a:rPr>
                        <a:t> </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404299170"/>
                  </a:ext>
                </a:extLst>
              </a:tr>
              <a:tr h="602908">
                <a:tc>
                  <a:txBody>
                    <a:bodyPr/>
                    <a:lstStyle/>
                    <a:p>
                      <a:r>
                        <a:rPr lang="ja-JP" altLang="en-US" sz="1400" b="1" kern="1200" dirty="0">
                          <a:solidFill>
                            <a:schemeClr val="tx1"/>
                          </a:solidFill>
                          <a:effectLst/>
                        </a:rPr>
                        <a:t>国連グローバル・コンパクトの</a:t>
                      </a:r>
                      <a:r>
                        <a:rPr lang="en-US" sz="1400" b="1" kern="1200" dirty="0">
                          <a:solidFill>
                            <a:schemeClr val="tx1"/>
                          </a:solidFill>
                          <a:effectLst/>
                        </a:rPr>
                        <a:t>10</a:t>
                      </a:r>
                      <a:r>
                        <a:rPr lang="ja-JP" sz="1400" b="1" kern="1200" dirty="0">
                          <a:solidFill>
                            <a:schemeClr val="tx1"/>
                          </a:solidFill>
                          <a:effectLst/>
                        </a:rPr>
                        <a:t>原則</a:t>
                      </a:r>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平成</a:t>
                      </a:r>
                      <a:r>
                        <a:rPr lang="en-US" sz="1200" kern="1200" dirty="0">
                          <a:solidFill>
                            <a:schemeClr val="tx1"/>
                          </a:solidFill>
                          <a:effectLst/>
                        </a:rPr>
                        <a:t>12</a:t>
                      </a:r>
                      <a:r>
                        <a:rPr lang="ja-JP" sz="1200" kern="1200" dirty="0">
                          <a:solidFill>
                            <a:schemeClr val="tx1"/>
                          </a:solidFill>
                          <a:effectLst/>
                        </a:rPr>
                        <a:t>（</a:t>
                      </a:r>
                      <a:r>
                        <a:rPr lang="en-US" sz="1200" kern="1200" dirty="0">
                          <a:solidFill>
                            <a:schemeClr val="tx1"/>
                          </a:solidFill>
                          <a:effectLst/>
                        </a:rPr>
                        <a:t>2000</a:t>
                      </a:r>
                      <a:r>
                        <a:rPr lang="ja-JP" sz="1200" kern="1200" dirty="0">
                          <a:solidFill>
                            <a:schemeClr val="tx1"/>
                          </a:solidFill>
                          <a:effectLst/>
                        </a:rPr>
                        <a:t>）年に発足した国連グローバル・コンパクト（</a:t>
                      </a:r>
                      <a:r>
                        <a:rPr lang="en-US" sz="1200" kern="1200" dirty="0">
                          <a:solidFill>
                            <a:schemeClr val="tx1"/>
                          </a:solidFill>
                          <a:effectLst/>
                        </a:rPr>
                        <a:t>UNGC</a:t>
                      </a:r>
                      <a:r>
                        <a:rPr lang="ja-JP" sz="1200" kern="1200" dirty="0">
                          <a:solidFill>
                            <a:schemeClr val="tx1"/>
                          </a:solidFill>
                          <a:effectLst/>
                        </a:rPr>
                        <a:t>）が、世界的に採択・合意された普遍的な価値として国際社会で認められている</a:t>
                      </a:r>
                      <a:r>
                        <a:rPr lang="en-US" sz="1200" kern="1200" dirty="0">
                          <a:solidFill>
                            <a:schemeClr val="tx1"/>
                          </a:solidFill>
                          <a:effectLst/>
                        </a:rPr>
                        <a:t>4</a:t>
                      </a:r>
                      <a:r>
                        <a:rPr lang="ja-JP" sz="1200" kern="1200" dirty="0">
                          <a:solidFill>
                            <a:schemeClr val="tx1"/>
                          </a:solidFill>
                          <a:effectLst/>
                        </a:rPr>
                        <a:t>分野（人権、労働、環境、腐敗防止）に関して定めた原則。</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715889127"/>
                  </a:ext>
                </a:extLst>
              </a:tr>
              <a:tr h="1206127">
                <a:tc>
                  <a:txBody>
                    <a:bodyPr/>
                    <a:lstStyle/>
                    <a:p>
                      <a:r>
                        <a:rPr lang="en-US" sz="1400" b="1" kern="1200" dirty="0">
                          <a:solidFill>
                            <a:schemeClr val="tx1"/>
                          </a:solidFill>
                          <a:effectLst/>
                        </a:rPr>
                        <a:t>OECD</a:t>
                      </a:r>
                      <a:r>
                        <a:rPr lang="ja-JP" sz="1400" b="1" kern="1200" dirty="0">
                          <a:solidFill>
                            <a:schemeClr val="tx1"/>
                          </a:solidFill>
                          <a:effectLst/>
                        </a:rPr>
                        <a:t>多国籍企業行動指針</a:t>
                      </a:r>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昭和</a:t>
                      </a:r>
                      <a:r>
                        <a:rPr lang="en-US" sz="1200" kern="1200" dirty="0">
                          <a:solidFill>
                            <a:schemeClr val="tx1"/>
                          </a:solidFill>
                          <a:effectLst/>
                        </a:rPr>
                        <a:t>51</a:t>
                      </a:r>
                      <a:r>
                        <a:rPr lang="ja-JP" sz="1200" kern="1200" dirty="0">
                          <a:solidFill>
                            <a:schemeClr val="tx1"/>
                          </a:solidFill>
                          <a:effectLst/>
                        </a:rPr>
                        <a:t>（</a:t>
                      </a:r>
                      <a:r>
                        <a:rPr lang="en-US" sz="1200" kern="1200" dirty="0">
                          <a:solidFill>
                            <a:schemeClr val="tx1"/>
                          </a:solidFill>
                          <a:effectLst/>
                        </a:rPr>
                        <a:t>1976</a:t>
                      </a:r>
                      <a:r>
                        <a:rPr lang="ja-JP" sz="1200" kern="1200" dirty="0">
                          <a:solidFill>
                            <a:schemeClr val="tx1"/>
                          </a:solidFill>
                          <a:effectLst/>
                        </a:rPr>
                        <a:t>）年に</a:t>
                      </a:r>
                      <a:r>
                        <a:rPr lang="ja-JP" altLang="en-US" sz="1200" kern="1200" dirty="0">
                          <a:solidFill>
                            <a:schemeClr val="tx1"/>
                          </a:solidFill>
                          <a:effectLst/>
                        </a:rPr>
                        <a:t>経済協力開発機構（</a:t>
                      </a:r>
                      <a:r>
                        <a:rPr lang="en-US" altLang="ja-JP" sz="1200" kern="1200" dirty="0" err="1">
                          <a:solidFill>
                            <a:schemeClr val="tx1"/>
                          </a:solidFill>
                          <a:effectLst/>
                        </a:rPr>
                        <a:t>Organisation</a:t>
                      </a:r>
                      <a:r>
                        <a:rPr lang="en-US" altLang="ja-JP" sz="1200" kern="1200" dirty="0">
                          <a:solidFill>
                            <a:schemeClr val="tx1"/>
                          </a:solidFill>
                          <a:effectLst/>
                        </a:rPr>
                        <a:t> for Economic Co-operation and Development</a:t>
                      </a:r>
                      <a:r>
                        <a:rPr lang="ja-JP" altLang="en-US" sz="1200" kern="1200" dirty="0" err="1">
                          <a:solidFill>
                            <a:schemeClr val="tx1"/>
                          </a:solidFill>
                          <a:effectLst/>
                        </a:rPr>
                        <a:t>。</a:t>
                      </a:r>
                      <a:r>
                        <a:rPr lang="ja-JP" altLang="en-US" sz="1200" kern="1200" dirty="0">
                          <a:solidFill>
                            <a:schemeClr val="tx1"/>
                          </a:solidFill>
                          <a:effectLst/>
                        </a:rPr>
                        <a:t>以下「</a:t>
                      </a:r>
                      <a:r>
                        <a:rPr lang="en-US" altLang="ja-JP" sz="1200" kern="1200" dirty="0">
                          <a:solidFill>
                            <a:schemeClr val="tx1"/>
                          </a:solidFill>
                          <a:effectLst/>
                        </a:rPr>
                        <a:t>OECD</a:t>
                      </a:r>
                      <a:r>
                        <a:rPr lang="ja-JP" altLang="en-US" sz="1200" kern="1200" dirty="0">
                          <a:solidFill>
                            <a:schemeClr val="tx1"/>
                          </a:solidFill>
                          <a:effectLst/>
                        </a:rPr>
                        <a:t>」という。）</a:t>
                      </a:r>
                      <a:r>
                        <a:rPr lang="ja-JP" sz="1200" kern="1200" dirty="0">
                          <a:solidFill>
                            <a:schemeClr val="tx1"/>
                          </a:solidFill>
                          <a:effectLst/>
                        </a:rPr>
                        <a:t>によって策定された。多国籍企業に対して、企業に対して期待される責任ある行動を自主的にとるよう勧告するもの。</a:t>
                      </a:r>
                      <a:r>
                        <a:rPr lang="ja-JP" altLang="en-US" sz="1200" kern="1200" dirty="0">
                          <a:solidFill>
                            <a:schemeClr val="tx1"/>
                          </a:solidFill>
                          <a:effectLst/>
                        </a:rPr>
                        <a:t>平成</a:t>
                      </a:r>
                      <a:r>
                        <a:rPr lang="en-US" altLang="ja-JP" sz="1200" kern="1200" dirty="0">
                          <a:solidFill>
                            <a:schemeClr val="tx1"/>
                          </a:solidFill>
                          <a:effectLst/>
                        </a:rPr>
                        <a:t>23</a:t>
                      </a:r>
                      <a:r>
                        <a:rPr lang="ja-JP" altLang="en-US" sz="1200" kern="1200" dirty="0">
                          <a:solidFill>
                            <a:schemeClr val="tx1"/>
                          </a:solidFill>
                          <a:effectLst/>
                        </a:rPr>
                        <a:t>（</a:t>
                      </a:r>
                      <a:r>
                        <a:rPr lang="en-US" sz="1200" kern="1200" dirty="0">
                          <a:solidFill>
                            <a:schemeClr val="tx1"/>
                          </a:solidFill>
                          <a:effectLst/>
                        </a:rPr>
                        <a:t>2011</a:t>
                      </a:r>
                      <a:r>
                        <a:rPr lang="ja-JP" altLang="en-US" sz="1200" kern="1200" dirty="0">
                          <a:solidFill>
                            <a:schemeClr val="tx1"/>
                          </a:solidFill>
                          <a:effectLst/>
                        </a:rPr>
                        <a:t>）</a:t>
                      </a:r>
                      <a:r>
                        <a:rPr lang="ja-JP" sz="1200" kern="1200" dirty="0">
                          <a:solidFill>
                            <a:schemeClr val="tx1"/>
                          </a:solidFill>
                          <a:effectLst/>
                        </a:rPr>
                        <a:t>年の改訂では、企業の人権尊重の責任を明記した章の新設、人権デュー・ディリジェンス実施の規定</a:t>
                      </a:r>
                      <a:r>
                        <a:rPr lang="ja-JP" altLang="en-US" sz="1200" kern="1200" dirty="0">
                          <a:solidFill>
                            <a:schemeClr val="tx1"/>
                          </a:solidFill>
                          <a:effectLst/>
                        </a:rPr>
                        <a:t>等</a:t>
                      </a:r>
                      <a:r>
                        <a:rPr lang="ja-JP" sz="1200" kern="1200" dirty="0">
                          <a:solidFill>
                            <a:schemeClr val="tx1"/>
                          </a:solidFill>
                          <a:effectLst/>
                        </a:rPr>
                        <a:t>が盛り込まれた。</a:t>
                      </a:r>
                      <a:r>
                        <a:rPr kumimoji="1" lang="ja-JP" altLang="ja-JP" sz="1200" kern="1200" dirty="0">
                          <a:solidFill>
                            <a:schemeClr val="tx1"/>
                          </a:solidFill>
                          <a:effectLst/>
                          <a:latin typeface="+mn-lt"/>
                          <a:ea typeface="+mn-ea"/>
                          <a:cs typeface="+mn-cs"/>
                        </a:rPr>
                        <a:t>令和</a:t>
                      </a:r>
                      <a:r>
                        <a:rPr kumimoji="1" lang="ja-JP" altLang="en-US" sz="1200" kern="1200" dirty="0">
                          <a:solidFill>
                            <a:schemeClr val="tx1"/>
                          </a:solidFill>
                          <a:effectLst/>
                          <a:latin typeface="+mn-lt"/>
                          <a:ea typeface="+mn-ea"/>
                          <a:cs typeface="+mn-cs"/>
                        </a:rPr>
                        <a:t>５</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2023</a:t>
                      </a:r>
                      <a:r>
                        <a:rPr kumimoji="1" lang="ja-JP" altLang="ja-JP" sz="1200" kern="1200" dirty="0">
                          <a:solidFill>
                            <a:schemeClr val="tx1"/>
                          </a:solidFill>
                          <a:effectLst/>
                          <a:latin typeface="+mn-lt"/>
                          <a:ea typeface="+mn-ea"/>
                          <a:cs typeface="+mn-cs"/>
                        </a:rPr>
                        <a:t>）年の改訂では、気候変動や生物多様性に関する国際目標との整合性、責任ある企業行動の情報開示に関する勧告の更新がなされた。</a:t>
                      </a:r>
                      <a:r>
                        <a:rPr lang="ja-JP" altLang="ja-JP" sz="1200" dirty="0">
                          <a:solidFill>
                            <a:schemeClr val="tx1"/>
                          </a:solidFill>
                          <a:effectLst/>
                        </a:rPr>
                        <a:t> </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792063880"/>
                  </a:ext>
                </a:extLst>
              </a:tr>
              <a:tr h="1021559">
                <a:tc>
                  <a:txBody>
                    <a:bodyPr/>
                    <a:lstStyle/>
                    <a:p>
                      <a:r>
                        <a:rPr lang="ja-JP" altLang="en-US" sz="1400" b="1" kern="100" dirty="0">
                          <a:solidFill>
                            <a:schemeClr val="tx1"/>
                          </a:solidFill>
                          <a:effectLst/>
                          <a:latin typeface="+mn-ea"/>
                          <a:ea typeface="+mn-ea"/>
                          <a:cs typeface="ＭＳ Ｐゴシック" panose="020B0600070205080204" pitchFamily="34" charset="-128"/>
                        </a:rPr>
                        <a:t>責任ある企業行動のための</a:t>
                      </a:r>
                      <a:endParaRPr lang="en-US" altLang="ja-JP" sz="1400" b="1" kern="100" dirty="0">
                        <a:solidFill>
                          <a:schemeClr val="tx1"/>
                        </a:solidFill>
                        <a:effectLst/>
                        <a:latin typeface="+mn-ea"/>
                        <a:ea typeface="+mn-ea"/>
                        <a:cs typeface="ＭＳ Ｐゴシック" panose="020B0600070205080204" pitchFamily="34" charset="-128"/>
                      </a:endParaRPr>
                    </a:p>
                    <a:p>
                      <a:r>
                        <a:rPr lang="en-US" altLang="ja-JP" sz="1400" b="1" kern="100" dirty="0">
                          <a:solidFill>
                            <a:schemeClr val="tx1"/>
                          </a:solidFill>
                          <a:effectLst/>
                          <a:latin typeface="+mn-ea"/>
                          <a:ea typeface="+mn-ea"/>
                          <a:cs typeface="ＭＳ Ｐゴシック" panose="020B0600070205080204" pitchFamily="34" charset="-128"/>
                        </a:rPr>
                        <a:t>OECD</a:t>
                      </a:r>
                      <a:r>
                        <a:rPr lang="ja-JP" altLang="en-US" sz="1400" b="1" kern="100">
                          <a:solidFill>
                            <a:schemeClr val="tx1"/>
                          </a:solidFill>
                          <a:effectLst/>
                          <a:latin typeface="+mn-ea"/>
                          <a:ea typeface="+mn-ea"/>
                          <a:cs typeface="ＭＳ Ｐゴシック" panose="020B0600070205080204" pitchFamily="34" charset="-128"/>
                        </a:rPr>
                        <a:t>デュー・ディリジェンス</a:t>
                      </a:r>
                      <a:r>
                        <a:rPr lang="ja-JP" altLang="en-US" sz="1400" b="1" kern="100" dirty="0">
                          <a:solidFill>
                            <a:schemeClr val="tx1"/>
                          </a:solidFill>
                          <a:effectLst/>
                          <a:latin typeface="+mn-ea"/>
                          <a:ea typeface="+mn-ea"/>
                          <a:cs typeface="ＭＳ Ｐゴシック" panose="020B0600070205080204" pitchFamily="34" charset="-128"/>
                        </a:rPr>
                        <a:t>・</a:t>
                      </a:r>
                      <a:endParaRPr lang="en-US" altLang="ja-JP" sz="1400" b="1" kern="100" dirty="0">
                        <a:solidFill>
                          <a:schemeClr val="tx1"/>
                        </a:solidFill>
                        <a:effectLst/>
                        <a:latin typeface="+mn-ea"/>
                        <a:ea typeface="+mn-ea"/>
                        <a:cs typeface="ＭＳ Ｐゴシック" panose="020B0600070205080204" pitchFamily="34" charset="-128"/>
                      </a:endParaRPr>
                    </a:p>
                    <a:p>
                      <a:r>
                        <a:rPr lang="ja-JP" altLang="en-US" sz="1400" b="1" kern="100" dirty="0">
                          <a:solidFill>
                            <a:schemeClr val="tx1"/>
                          </a:solidFill>
                          <a:effectLst/>
                          <a:latin typeface="+mn-ea"/>
                          <a:ea typeface="+mn-ea"/>
                          <a:cs typeface="ＭＳ Ｐゴシック" panose="020B0600070205080204" pitchFamily="34" charset="-128"/>
                        </a:rPr>
                        <a:t>ガイダンス</a:t>
                      </a:r>
                      <a:endParaRPr lang="en-US" altLang="ja-JP" sz="1400" b="1" kern="100" dirty="0">
                        <a:solidFill>
                          <a:schemeClr val="tx1"/>
                        </a:solidFill>
                        <a:effectLst/>
                        <a:latin typeface="+mn-ea"/>
                        <a:ea typeface="+mn-ea"/>
                        <a:cs typeface="ＭＳ Ｐゴシック" panose="020B0600070205080204" pitchFamily="34" charset="-128"/>
                      </a:endParaRPr>
                    </a:p>
                    <a:p>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kumimoji="1" lang="ja-JP" altLang="ja-JP" sz="1200" kern="1200" dirty="0">
                          <a:solidFill>
                            <a:schemeClr val="tx1"/>
                          </a:solidFill>
                          <a:effectLst/>
                          <a:latin typeface="+mn-ea"/>
                          <a:ea typeface="+mn-ea"/>
                          <a:cs typeface="+mn-cs"/>
                        </a:rPr>
                        <a:t>平成</a:t>
                      </a:r>
                      <a:r>
                        <a:rPr kumimoji="1" lang="en-US" altLang="ja-JP" sz="1200" kern="1200" dirty="0">
                          <a:solidFill>
                            <a:schemeClr val="tx1"/>
                          </a:solidFill>
                          <a:effectLst/>
                          <a:latin typeface="+mn-ea"/>
                          <a:ea typeface="+mn-ea"/>
                          <a:cs typeface="+mn-cs"/>
                        </a:rPr>
                        <a:t>30</a:t>
                      </a: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2018</a:t>
                      </a:r>
                      <a:r>
                        <a:rPr kumimoji="1" lang="ja-JP" altLang="ja-JP" sz="1200" kern="1200" dirty="0">
                          <a:solidFill>
                            <a:schemeClr val="tx1"/>
                          </a:solidFill>
                          <a:effectLst/>
                          <a:latin typeface="+mn-ea"/>
                          <a:ea typeface="+mn-ea"/>
                          <a:cs typeface="+mn-cs"/>
                        </a:rPr>
                        <a:t>）年に、</a:t>
                      </a:r>
                      <a:r>
                        <a:rPr kumimoji="1" lang="en-US" altLang="ja-JP" sz="1200" kern="1200" dirty="0">
                          <a:solidFill>
                            <a:schemeClr val="tx1"/>
                          </a:solidFill>
                          <a:effectLst/>
                          <a:latin typeface="+mn-ea"/>
                          <a:ea typeface="+mn-ea"/>
                          <a:cs typeface="+mn-cs"/>
                        </a:rPr>
                        <a:t>OECD</a:t>
                      </a:r>
                      <a:r>
                        <a:rPr kumimoji="1" lang="ja-JP" altLang="ja-JP" sz="1200" kern="1200" dirty="0">
                          <a:solidFill>
                            <a:schemeClr val="tx1"/>
                          </a:solidFill>
                          <a:effectLst/>
                          <a:latin typeface="+mn-ea"/>
                          <a:ea typeface="+mn-ea"/>
                          <a:cs typeface="+mn-cs"/>
                        </a:rPr>
                        <a:t>によって公表された、企業が「</a:t>
                      </a:r>
                      <a:r>
                        <a:rPr kumimoji="1" lang="en-US" altLang="ja-JP" sz="1200" kern="1200" dirty="0">
                          <a:solidFill>
                            <a:schemeClr val="tx1"/>
                          </a:solidFill>
                          <a:effectLst/>
                          <a:latin typeface="+mn-ea"/>
                          <a:ea typeface="+mn-ea"/>
                          <a:cs typeface="+mn-cs"/>
                        </a:rPr>
                        <a:t>OECD</a:t>
                      </a:r>
                      <a:r>
                        <a:rPr kumimoji="1" lang="ja-JP" altLang="ja-JP" sz="1200" kern="1200" dirty="0">
                          <a:solidFill>
                            <a:schemeClr val="tx1"/>
                          </a:solidFill>
                          <a:effectLst/>
                          <a:latin typeface="+mn-ea"/>
                          <a:ea typeface="+mn-ea"/>
                          <a:cs typeface="+mn-cs"/>
                        </a:rPr>
                        <a:t>多国籍企業行動指針」を実施するための具体的な取組方を示したガイ</a:t>
                      </a:r>
                      <a:r>
                        <a:rPr kumimoji="1" lang="ja-JP" altLang="en-US" sz="1200" kern="1200" dirty="0">
                          <a:solidFill>
                            <a:schemeClr val="tx1"/>
                          </a:solidFill>
                          <a:effectLst/>
                          <a:latin typeface="+mn-ea"/>
                          <a:ea typeface="+mn-ea"/>
                          <a:cs typeface="+mn-cs"/>
                        </a:rPr>
                        <a:t>ダンス</a:t>
                      </a:r>
                      <a:r>
                        <a:rPr kumimoji="1" lang="ja-JP" altLang="ja-JP" sz="1200" kern="1200" dirty="0">
                          <a:solidFill>
                            <a:schemeClr val="tx1"/>
                          </a:solidFill>
                          <a:effectLst/>
                          <a:latin typeface="+mn-ea"/>
                          <a:ea typeface="+mn-ea"/>
                          <a:cs typeface="+mn-cs"/>
                        </a:rPr>
                        <a:t>。デュー・ディリジェンスを①経営システムへの組み込み、②負の影響の特定・評価、③負の影響の停止・防止・軽減、④モニタリング、⑤情報開示、⑥是正措置の６つのプロセスに整理し、留意点とともに解説している。また、附属資料には各プロセスでの質疑応答と、それに合わせた具体例</a:t>
                      </a:r>
                      <a:r>
                        <a:rPr kumimoji="1" lang="ja-JP" altLang="en-US" sz="1200" kern="1200" dirty="0">
                          <a:solidFill>
                            <a:schemeClr val="tx1"/>
                          </a:solidFill>
                          <a:effectLst/>
                          <a:latin typeface="+mn-ea"/>
                          <a:ea typeface="+mn-ea"/>
                          <a:cs typeface="+mn-cs"/>
                        </a:rPr>
                        <a:t>等</a:t>
                      </a:r>
                      <a:r>
                        <a:rPr kumimoji="1" lang="ja-JP" altLang="ja-JP" sz="1200" kern="1200" dirty="0">
                          <a:solidFill>
                            <a:schemeClr val="tx1"/>
                          </a:solidFill>
                          <a:effectLst/>
                          <a:latin typeface="+mn-ea"/>
                          <a:ea typeface="+mn-ea"/>
                          <a:cs typeface="+mn-cs"/>
                        </a:rPr>
                        <a:t>も掲載されている。</a:t>
                      </a:r>
                      <a:r>
                        <a:rPr lang="ja-JP" altLang="ja-JP" sz="1200" dirty="0">
                          <a:solidFill>
                            <a:schemeClr val="tx1"/>
                          </a:solidFill>
                          <a:effectLst/>
                          <a:latin typeface="+mn-ea"/>
                          <a:ea typeface="+mn-ea"/>
                        </a:rPr>
                        <a:t> </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512604344"/>
                  </a:ext>
                </a:extLst>
              </a:tr>
              <a:tr h="493308">
                <a:tc>
                  <a:txBody>
                    <a:bodyPr/>
                    <a:lstStyle/>
                    <a:p>
                      <a:r>
                        <a:rPr lang="en-US" sz="1400" b="1" kern="1200" dirty="0">
                          <a:solidFill>
                            <a:schemeClr val="tx1"/>
                          </a:solidFill>
                          <a:effectLst/>
                        </a:rPr>
                        <a:t>ISO26000</a:t>
                      </a:r>
                      <a:endParaRPr lang="ja-JP" sz="1400" b="1" kern="10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平成</a:t>
                      </a:r>
                      <a:r>
                        <a:rPr lang="en-US" sz="1200" kern="1200" dirty="0">
                          <a:solidFill>
                            <a:schemeClr val="tx1"/>
                          </a:solidFill>
                          <a:effectLst/>
                        </a:rPr>
                        <a:t>22</a:t>
                      </a:r>
                      <a:r>
                        <a:rPr lang="ja-JP" sz="1200" kern="1200" dirty="0">
                          <a:solidFill>
                            <a:schemeClr val="tx1"/>
                          </a:solidFill>
                          <a:effectLst/>
                        </a:rPr>
                        <a:t>（</a:t>
                      </a:r>
                      <a:r>
                        <a:rPr lang="en-US" sz="1200" kern="1200" dirty="0">
                          <a:solidFill>
                            <a:schemeClr val="tx1"/>
                          </a:solidFill>
                          <a:effectLst/>
                        </a:rPr>
                        <a:t>2010</a:t>
                      </a:r>
                      <a:r>
                        <a:rPr lang="ja-JP" sz="1200" kern="1200" dirty="0">
                          <a:solidFill>
                            <a:schemeClr val="tx1"/>
                          </a:solidFill>
                          <a:effectLst/>
                        </a:rPr>
                        <a:t>）年発行の</a:t>
                      </a:r>
                      <a:r>
                        <a:rPr lang="en-US" sz="1200" kern="1200" dirty="0">
                          <a:solidFill>
                            <a:schemeClr val="tx1"/>
                          </a:solidFill>
                          <a:effectLst/>
                        </a:rPr>
                        <a:t>ISO</a:t>
                      </a:r>
                      <a:r>
                        <a:rPr lang="ja-JP" sz="1200" kern="1200" dirty="0">
                          <a:solidFill>
                            <a:schemeClr val="tx1"/>
                          </a:solidFill>
                          <a:effectLst/>
                        </a:rPr>
                        <a:t>国際規格。「社会的責任に関する手引」として、官民両セクター、</a:t>
                      </a:r>
                      <a:r>
                        <a:rPr lang="en-US" altLang="ja-JP" sz="1200" kern="1200" dirty="0">
                          <a:solidFill>
                            <a:schemeClr val="tx1"/>
                          </a:solidFill>
                          <a:effectLst/>
                        </a:rPr>
                        <a:t>NPO</a:t>
                      </a:r>
                      <a:r>
                        <a:rPr lang="ja-JP" altLang="en-US" sz="1200" kern="1200" dirty="0">
                          <a:solidFill>
                            <a:schemeClr val="tx1"/>
                          </a:solidFill>
                          <a:effectLst/>
                        </a:rPr>
                        <a:t>等</a:t>
                      </a:r>
                      <a:r>
                        <a:rPr lang="ja-JP" sz="1200" kern="1200" dirty="0">
                          <a:solidFill>
                            <a:schemeClr val="tx1"/>
                          </a:solidFill>
                          <a:effectLst/>
                        </a:rPr>
                        <a:t>あらゆる組織が社会的責任を果たす際のガイダンスとされる。</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464490238"/>
                  </a:ext>
                </a:extLst>
              </a:tr>
              <a:tr h="529376">
                <a:tc>
                  <a:txBody>
                    <a:bodyPr/>
                    <a:lstStyle/>
                    <a:p>
                      <a:r>
                        <a:rPr lang="ja-JP" sz="1400" b="1" kern="1200" dirty="0">
                          <a:solidFill>
                            <a:schemeClr val="tx1"/>
                          </a:solidFill>
                          <a:effectLst/>
                        </a:rPr>
                        <a:t>国連指導原則</a:t>
                      </a:r>
                      <a:endParaRPr lang="en-US" altLang="ja-JP" sz="1400" b="1" kern="1200" dirty="0">
                        <a:solidFill>
                          <a:schemeClr val="tx1"/>
                        </a:solidFill>
                        <a:effectLst/>
                      </a:endParaRPr>
                    </a:p>
                    <a:p>
                      <a:r>
                        <a:rPr lang="ja-JP" sz="1400" b="1" kern="1200" dirty="0">
                          <a:solidFill>
                            <a:schemeClr val="tx1"/>
                          </a:solidFill>
                          <a:effectLst/>
                        </a:rPr>
                        <a:t>報告フレームワーク</a:t>
                      </a:r>
                      <a:endParaRPr lang="ja-JP" sz="1400" b="1" kern="100" dirty="0">
                        <a:solidFill>
                          <a:schemeClr val="tx1"/>
                        </a:solidFill>
                        <a:effectLst/>
                        <a:latin typeface="+mn-ea"/>
                        <a:ea typeface="+mn-ea"/>
                        <a:cs typeface="ＭＳ Ｐゴシック" panose="020B0600070205080204" pitchFamily="34" charset="-128"/>
                      </a:endParaRPr>
                    </a:p>
                  </a:txBody>
                  <a:tcPr marL="62323" marR="62323" marT="48906" marB="48906" anchor="ctr"/>
                </a:tc>
                <a:tc>
                  <a:txBody>
                    <a:bodyPr/>
                    <a:lstStyle/>
                    <a:p>
                      <a:r>
                        <a:rPr lang="ja-JP" sz="1200" kern="1200" dirty="0">
                          <a:solidFill>
                            <a:schemeClr val="tx1"/>
                          </a:solidFill>
                          <a:effectLst/>
                        </a:rPr>
                        <a:t>国連「ビジネスと人権に関する指導原則」に沿って企業が人権課題の報告を行うための初の包括的ガイダンスとして、平成</a:t>
                      </a:r>
                      <a:r>
                        <a:rPr lang="en-US" sz="1200" kern="1200" dirty="0">
                          <a:solidFill>
                            <a:schemeClr val="tx1"/>
                          </a:solidFill>
                          <a:effectLst/>
                        </a:rPr>
                        <a:t>27</a:t>
                      </a:r>
                      <a:r>
                        <a:rPr lang="ja-JP" sz="1200" kern="1200" dirty="0">
                          <a:solidFill>
                            <a:schemeClr val="tx1"/>
                          </a:solidFill>
                          <a:effectLst/>
                        </a:rPr>
                        <a:t>（</a:t>
                      </a:r>
                      <a:r>
                        <a:rPr lang="en-US" sz="1200" kern="1200" dirty="0">
                          <a:solidFill>
                            <a:schemeClr val="tx1"/>
                          </a:solidFill>
                          <a:effectLst/>
                        </a:rPr>
                        <a:t>2015</a:t>
                      </a:r>
                      <a:r>
                        <a:rPr lang="ja-JP" sz="1200" kern="1200" dirty="0">
                          <a:solidFill>
                            <a:schemeClr val="tx1"/>
                          </a:solidFill>
                          <a:effectLst/>
                        </a:rPr>
                        <a:t>）年に</a:t>
                      </a:r>
                      <a:r>
                        <a:rPr lang="en-US" sz="1200" kern="1200" dirty="0">
                          <a:solidFill>
                            <a:schemeClr val="tx1"/>
                          </a:solidFill>
                          <a:effectLst/>
                        </a:rPr>
                        <a:t>Shift</a:t>
                      </a:r>
                      <a:r>
                        <a:rPr lang="ja-JP" sz="1200" kern="1200" dirty="0">
                          <a:solidFill>
                            <a:schemeClr val="tx1"/>
                          </a:solidFill>
                          <a:effectLst/>
                        </a:rPr>
                        <a:t>（指導原則の策定を主導したラギー氏らによる研究機関）</a:t>
                      </a:r>
                      <a:r>
                        <a:rPr lang="ja-JP" altLang="en-US" sz="1200" kern="1200" dirty="0">
                          <a:solidFill>
                            <a:schemeClr val="tx1"/>
                          </a:solidFill>
                          <a:effectLst/>
                        </a:rPr>
                        <a:t>ら</a:t>
                      </a:r>
                      <a:r>
                        <a:rPr lang="ja-JP" sz="1200" kern="1200" dirty="0">
                          <a:solidFill>
                            <a:schemeClr val="tx1"/>
                          </a:solidFill>
                          <a:effectLst/>
                        </a:rPr>
                        <a:t>が作成。</a:t>
                      </a:r>
                      <a:endParaRPr lang="ja-JP" sz="1200" kern="100" dirty="0">
                        <a:solidFill>
                          <a:schemeClr val="tx1"/>
                        </a:solidFill>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2809712083"/>
                  </a:ext>
                </a:extLst>
              </a:tr>
            </a:tbl>
          </a:graphicData>
        </a:graphic>
      </p:graphicFrame>
    </p:spTree>
    <p:extLst>
      <p:ext uri="{BB962C8B-B14F-4D97-AF65-F5344CB8AC3E}">
        <p14:creationId xmlns:p14="http://schemas.microsoft.com/office/powerpoint/2010/main" val="119357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7</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634979" y="1484313"/>
            <a:ext cx="8636041" cy="364139"/>
          </a:xfrm>
          <a:ln>
            <a:solidFill>
              <a:schemeClr val="bg1">
                <a:lumMod val="65000"/>
              </a:schemeClr>
            </a:solidFill>
          </a:ln>
        </p:spPr>
        <p:txBody>
          <a:bodyPr/>
          <a:lstStyle/>
          <a:p>
            <a:pPr algn="ctr"/>
            <a:r>
              <a:rPr lang="ja-JP" altLang="en-US" dirty="0">
                <a:solidFill>
                  <a:schemeClr val="accent5">
                    <a:lumMod val="75000"/>
                  </a:schemeClr>
                </a:solidFill>
              </a:rPr>
              <a:t>企業が人権への影響を考慮すべき対象</a:t>
            </a:r>
            <a:endParaRPr kumimoji="1" lang="ja-JP" altLang="en-US" dirty="0">
              <a:solidFill>
                <a:schemeClr val="accent5">
                  <a:lumMod val="75000"/>
                </a:schemeClr>
              </a:solidFill>
            </a:endParaRPr>
          </a:p>
        </p:txBody>
      </p:sp>
      <p:sp>
        <p:nvSpPr>
          <p:cNvPr id="8" name="タイトル 7"/>
          <p:cNvSpPr>
            <a:spLocks noGrp="1"/>
          </p:cNvSpPr>
          <p:nvPr>
            <p:ph type="title"/>
          </p:nvPr>
        </p:nvSpPr>
        <p:spPr>
          <a:xfrm>
            <a:off x="417000" y="304404"/>
            <a:ext cx="9072000" cy="354599"/>
          </a:xfrm>
        </p:spPr>
        <p:txBody>
          <a:bodyPr/>
          <a:lstStyle/>
          <a:p>
            <a:r>
              <a:rPr kumimoji="1" lang="ja-JP" altLang="en-US"/>
              <a:t>企業が尊重すべき人権の主体（ライツホルダー）</a:t>
            </a:r>
            <a:endParaRPr kumimoji="1" lang="ja-JP" altLang="en-US" dirty="0"/>
          </a:p>
        </p:txBody>
      </p:sp>
      <p:sp>
        <p:nvSpPr>
          <p:cNvPr id="48" name="正方形/長方形 47"/>
          <p:cNvSpPr/>
          <p:nvPr/>
        </p:nvSpPr>
        <p:spPr>
          <a:xfrm>
            <a:off x="634979" y="788400"/>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企業は、自社の従業員はもちろんのこと、取引先の従業員や顧客、消費者等の人権についても配慮する必要があります</a:t>
            </a:r>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747632" y="2647197"/>
            <a:ext cx="8209635" cy="2763055"/>
            <a:chOff x="747632" y="2647198"/>
            <a:chExt cx="8209635" cy="2189234"/>
          </a:xfrm>
        </p:grpSpPr>
        <p:sp>
          <p:nvSpPr>
            <p:cNvPr id="16" name="楕円 15"/>
            <p:cNvSpPr/>
            <p:nvPr/>
          </p:nvSpPr>
          <p:spPr bwMode="gray">
            <a:xfrm>
              <a:off x="747632" y="2647198"/>
              <a:ext cx="8209635" cy="2189234"/>
            </a:xfrm>
            <a:prstGeom prst="ellipse">
              <a:avLst/>
            </a:prstGeom>
            <a:solidFill>
              <a:srgbClr val="DDEFE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7" name="楕円 16"/>
            <p:cNvSpPr/>
            <p:nvPr/>
          </p:nvSpPr>
          <p:spPr bwMode="gray">
            <a:xfrm>
              <a:off x="747634" y="2740665"/>
              <a:ext cx="5757690" cy="2002299"/>
            </a:xfrm>
            <a:prstGeom prst="ellipse">
              <a:avLst/>
            </a:prstGeom>
            <a:solidFill>
              <a:srgbClr val="B2D4D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8" name="楕円 17"/>
            <p:cNvSpPr/>
            <p:nvPr/>
          </p:nvSpPr>
          <p:spPr bwMode="gray">
            <a:xfrm>
              <a:off x="747632" y="2947183"/>
              <a:ext cx="3021144" cy="1589264"/>
            </a:xfrm>
            <a:prstGeom prst="ellipse">
              <a:avLst/>
            </a:prstGeom>
            <a:solidFill>
              <a:srgbClr val="0076A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9" name="テキスト ボックス 18"/>
            <p:cNvSpPr txBox="1"/>
            <p:nvPr/>
          </p:nvSpPr>
          <p:spPr bwMode="gray">
            <a:xfrm>
              <a:off x="1855036" y="3242724"/>
              <a:ext cx="1797534" cy="935496"/>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b="1" dirty="0">
                  <a:solidFill>
                    <a:schemeClr val="bg1"/>
                  </a:solidFill>
                  <a:latin typeface="Calibri" panose="020F0502020204030204" pitchFamily="34" charset="0"/>
                  <a:cs typeface="Calibri" panose="020F0502020204030204" pitchFamily="34" charset="0"/>
                </a:rPr>
                <a:t>正社員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契約社員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派遣社員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アルバイト・パート</a:t>
              </a:r>
            </a:p>
          </p:txBody>
        </p:sp>
        <p:sp>
          <p:nvSpPr>
            <p:cNvPr id="20" name="テキスト ボックス 19"/>
            <p:cNvSpPr txBox="1"/>
            <p:nvPr/>
          </p:nvSpPr>
          <p:spPr bwMode="gray">
            <a:xfrm>
              <a:off x="4229363" y="3571932"/>
              <a:ext cx="1457698" cy="277077"/>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dirty="0">
                  <a:latin typeface="Calibri" panose="020F0502020204030204" pitchFamily="34" charset="0"/>
                  <a:cs typeface="Calibri" panose="020F0502020204030204" pitchFamily="34" charset="0"/>
                </a:rPr>
                <a:t>取引先従業員</a:t>
              </a:r>
            </a:p>
          </p:txBody>
        </p:sp>
        <p:sp>
          <p:nvSpPr>
            <p:cNvPr id="21" name="テキスト ボックス 20"/>
            <p:cNvSpPr txBox="1"/>
            <p:nvPr/>
          </p:nvSpPr>
          <p:spPr bwMode="gray">
            <a:xfrm>
              <a:off x="6965907" y="3462196"/>
              <a:ext cx="1342281" cy="496550"/>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a:latin typeface="Calibri" panose="020F0502020204030204" pitchFamily="34" charset="0"/>
                  <a:cs typeface="Calibri" panose="020F0502020204030204" pitchFamily="34" charset="0"/>
                </a:rPr>
                <a:t>顧客・消費者</a:t>
              </a:r>
              <a:endParaRPr kumimoji="1" lang="en-US" altLang="ja-JP" sz="1800" dirty="0">
                <a:latin typeface="Calibri" panose="020F0502020204030204" pitchFamily="34" charset="0"/>
                <a:cs typeface="Calibri" panose="020F0502020204030204" pitchFamily="34" charset="0"/>
              </a:endParaRPr>
            </a:p>
            <a:p>
              <a:r>
                <a:rPr kumimoji="1" lang="ja-JP" altLang="en-US" sz="1800">
                  <a:latin typeface="Calibri" panose="020F0502020204030204" pitchFamily="34" charset="0"/>
                  <a:cs typeface="Calibri" panose="020F0502020204030204" pitchFamily="34" charset="0"/>
                </a:rPr>
                <a:t>地域住民</a:t>
              </a:r>
              <a:endParaRPr kumimoji="1" lang="ja-JP" altLang="en-US" sz="1800" dirty="0">
                <a:latin typeface="Calibri" panose="020F0502020204030204" pitchFamily="34" charset="0"/>
                <a:cs typeface="Calibri" panose="020F0502020204030204" pitchFamily="34" charset="0"/>
              </a:endParaRPr>
            </a:p>
          </p:txBody>
        </p:sp>
      </p:grpSp>
      <p:sp>
        <p:nvSpPr>
          <p:cNvPr id="22" name="Freeform 324"/>
          <p:cNvSpPr>
            <a:spLocks noEditPoints="1"/>
          </p:cNvSpPr>
          <p:nvPr/>
        </p:nvSpPr>
        <p:spPr bwMode="gray">
          <a:xfrm>
            <a:off x="1068309" y="3591756"/>
            <a:ext cx="568149" cy="772102"/>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5400" dirty="0">
              <a:solidFill>
                <a:prstClr val="black"/>
              </a:solidFill>
              <a:latin typeface="Calibri" panose="020F0502020204030204" pitchFamily="34" charset="0"/>
              <a:ea typeface="ＭＳ Ｐゴシック"/>
              <a:cs typeface="Calibri" panose="020F0502020204030204" pitchFamily="34" charset="0"/>
            </a:endParaRPr>
          </a:p>
        </p:txBody>
      </p:sp>
      <p:sp>
        <p:nvSpPr>
          <p:cNvPr id="26" name="ホームベース 2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a:t>
            </a:r>
            <a:r>
              <a:rPr kumimoji="1" lang="ja-JP" altLang="en-US" sz="1200">
                <a:solidFill>
                  <a:schemeClr val="bg1"/>
                </a:solidFill>
                <a:latin typeface="Calibri" panose="020F0502020204030204" pitchFamily="34" charset="0"/>
                <a:cs typeface="Calibri" panose="020F0502020204030204" pitchFamily="34" charset="0"/>
              </a:rPr>
              <a:t>しうる人権に関するリスク</a:t>
            </a:r>
            <a:endParaRPr kumimoji="1" lang="ja-JP" altLang="en-US" sz="1200" dirty="0">
              <a:solidFill>
                <a:schemeClr val="bg1"/>
              </a:solidFill>
              <a:latin typeface="Calibri" panose="020F0502020204030204" pitchFamily="34" charset="0"/>
              <a:cs typeface="Calibri" panose="020F0502020204030204" pitchFamily="34" charset="0"/>
            </a:endParaRPr>
          </a:p>
        </p:txBody>
      </p:sp>
      <p:sp>
        <p:nvSpPr>
          <p:cNvPr id="24" name="角丸四角形 23">
            <a:extLst>
              <a:ext uri="{FF2B5EF4-FFF2-40B4-BE49-F238E27FC236}">
                <a16:creationId xmlns:a16="http://schemas.microsoft.com/office/drawing/2014/main" id="{B2339B66-8E52-9943-AD8F-41AA321CA83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350635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8</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634979" y="1484313"/>
            <a:ext cx="8636041" cy="364139"/>
          </a:xfrm>
          <a:ln>
            <a:solidFill>
              <a:schemeClr val="bg1">
                <a:lumMod val="65000"/>
              </a:schemeClr>
            </a:solidFill>
          </a:ln>
        </p:spPr>
        <p:txBody>
          <a:bodyPr/>
          <a:lstStyle/>
          <a:p>
            <a:pPr algn="ctr"/>
            <a:r>
              <a:rPr lang="ja-JP" altLang="en-US">
                <a:solidFill>
                  <a:schemeClr val="accent5">
                    <a:lumMod val="75000"/>
                  </a:schemeClr>
                </a:solidFill>
              </a:rPr>
              <a:t>企業が人権への影響を配慮すべき状況</a:t>
            </a:r>
            <a:endParaRPr kumimoji="1" lang="ja-JP" altLang="en-US" dirty="0">
              <a:solidFill>
                <a:schemeClr val="accent5">
                  <a:lumMod val="75000"/>
                </a:schemeClr>
              </a:solidFill>
            </a:endParaRPr>
          </a:p>
        </p:txBody>
      </p:sp>
      <p:sp>
        <p:nvSpPr>
          <p:cNvPr id="8" name="タイトル 7"/>
          <p:cNvSpPr>
            <a:spLocks noGrp="1"/>
          </p:cNvSpPr>
          <p:nvPr>
            <p:ph type="title"/>
          </p:nvPr>
        </p:nvSpPr>
        <p:spPr>
          <a:xfrm>
            <a:off x="417000" y="304404"/>
            <a:ext cx="9072000" cy="354599"/>
          </a:xfrm>
        </p:spPr>
        <p:txBody>
          <a:bodyPr/>
          <a:lstStyle/>
          <a:p>
            <a:r>
              <a:rPr lang="ja-JP" altLang="en-US" dirty="0"/>
              <a:t>企業が対応すべき負の影響の範囲</a:t>
            </a:r>
            <a:endParaRPr kumimoji="1" lang="ja-JP" altLang="en-US" dirty="0"/>
          </a:p>
        </p:txBody>
      </p:sp>
      <p:sp>
        <p:nvSpPr>
          <p:cNvPr id="48" name="正方形/長方形 47"/>
          <p:cNvSpPr/>
          <p:nvPr/>
        </p:nvSpPr>
        <p:spPr>
          <a:xfrm>
            <a:off x="634979" y="788400"/>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企業は、自社が直接的に引き起こして</a:t>
            </a:r>
            <a:r>
              <a:rPr lang="ja-JP" altLang="en-US">
                <a:latin typeface="Calibri" panose="020F0502020204030204" pitchFamily="34" charset="0"/>
                <a:cs typeface="Calibri" panose="020F0502020204030204" pitchFamily="34" charset="0"/>
              </a:rPr>
              <a:t>いる人権侵害だけで</a:t>
            </a:r>
            <a:r>
              <a:rPr lang="ja-JP" altLang="en-US" dirty="0">
                <a:latin typeface="Calibri" panose="020F0502020204030204" pitchFamily="34" charset="0"/>
                <a:cs typeface="Calibri" panose="020F0502020204030204" pitchFamily="34" charset="0"/>
              </a:rPr>
              <a:t>なく、</a:t>
            </a:r>
            <a:r>
              <a:rPr lang="ja-JP" altLang="en-US">
                <a:latin typeface="Calibri" panose="020F0502020204030204" pitchFamily="34" charset="0"/>
                <a:cs typeface="Calibri" panose="020F0502020204030204" pitchFamily="34" charset="0"/>
              </a:rPr>
              <a:t>間接的に</a:t>
            </a:r>
            <a:endParaRPr lang="en-US" altLang="ja-JP" dirty="0">
              <a:latin typeface="Calibri" panose="020F0502020204030204" pitchFamily="34" charset="0"/>
              <a:cs typeface="Calibri" panose="020F0502020204030204" pitchFamily="34" charset="0"/>
            </a:endParaRPr>
          </a:p>
          <a:p>
            <a:r>
              <a:rPr lang="ja-JP" altLang="en-US">
                <a:latin typeface="Calibri" panose="020F0502020204030204" pitchFamily="34" charset="0"/>
                <a:cs typeface="Calibri" panose="020F0502020204030204" pitchFamily="34" charset="0"/>
              </a:rPr>
              <a:t>助長</a:t>
            </a:r>
            <a:r>
              <a:rPr lang="ja-JP" altLang="en-US" dirty="0">
                <a:latin typeface="Calibri" panose="020F0502020204030204" pitchFamily="34" charset="0"/>
                <a:cs typeface="Calibri" panose="020F0502020204030204" pitchFamily="34" charset="0"/>
              </a:rPr>
              <a:t>していたり、関与している人権侵害についても、対応する必要があります</a:t>
            </a:r>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二等辺三角形 61"/>
          <p:cNvSpPr/>
          <p:nvPr/>
        </p:nvSpPr>
        <p:spPr bwMode="gray">
          <a:xfrm>
            <a:off x="1083382"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3" name="Freeform 324"/>
          <p:cNvSpPr>
            <a:spLocks noEditPoints="1"/>
          </p:cNvSpPr>
          <p:nvPr/>
        </p:nvSpPr>
        <p:spPr bwMode="gray">
          <a:xfrm>
            <a:off x="1772572"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4" name="フリーフォーム 63"/>
          <p:cNvSpPr/>
          <p:nvPr/>
        </p:nvSpPr>
        <p:spPr>
          <a:xfrm>
            <a:off x="2177197"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65" name="Freeform 10"/>
          <p:cNvSpPr>
            <a:spLocks noEditPoints="1"/>
          </p:cNvSpPr>
          <p:nvPr/>
        </p:nvSpPr>
        <p:spPr bwMode="gray">
          <a:xfrm>
            <a:off x="1372200"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6" name="テキスト ボックス 65"/>
          <p:cNvSpPr txBox="1"/>
          <p:nvPr/>
        </p:nvSpPr>
        <p:spPr>
          <a:xfrm>
            <a:off x="1715253"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67" name="テキスト ボックス 66"/>
          <p:cNvSpPr txBox="1"/>
          <p:nvPr/>
        </p:nvSpPr>
        <p:spPr>
          <a:xfrm>
            <a:off x="1291157"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68" name="テキスト ボックス 67"/>
          <p:cNvSpPr txBox="1"/>
          <p:nvPr/>
        </p:nvSpPr>
        <p:spPr>
          <a:xfrm>
            <a:off x="206770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69" name="下矢印 68"/>
          <p:cNvSpPr/>
          <p:nvPr/>
        </p:nvSpPr>
        <p:spPr bwMode="gray">
          <a:xfrm rot="20111018">
            <a:off x="2103443" y="3963988"/>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0" name="二等辺三角形 69"/>
          <p:cNvSpPr/>
          <p:nvPr/>
        </p:nvSpPr>
        <p:spPr bwMode="gray">
          <a:xfrm>
            <a:off x="3330214"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1" name="Freeform 324"/>
          <p:cNvSpPr>
            <a:spLocks noEditPoints="1"/>
          </p:cNvSpPr>
          <p:nvPr/>
        </p:nvSpPr>
        <p:spPr bwMode="gray">
          <a:xfrm>
            <a:off x="4019404"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2" name="フリーフォーム 71"/>
          <p:cNvSpPr/>
          <p:nvPr/>
        </p:nvSpPr>
        <p:spPr>
          <a:xfrm>
            <a:off x="4424029"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73" name="Freeform 10"/>
          <p:cNvSpPr>
            <a:spLocks noEditPoints="1"/>
          </p:cNvSpPr>
          <p:nvPr/>
        </p:nvSpPr>
        <p:spPr bwMode="gray">
          <a:xfrm>
            <a:off x="3619033"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4" name="テキスト ボックス 73"/>
          <p:cNvSpPr txBox="1"/>
          <p:nvPr/>
        </p:nvSpPr>
        <p:spPr>
          <a:xfrm>
            <a:off x="3962084"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75" name="テキスト ボックス 74"/>
          <p:cNvSpPr txBox="1"/>
          <p:nvPr/>
        </p:nvSpPr>
        <p:spPr>
          <a:xfrm>
            <a:off x="3537988"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76" name="テキスト ボックス 75"/>
          <p:cNvSpPr txBox="1"/>
          <p:nvPr/>
        </p:nvSpPr>
        <p:spPr>
          <a:xfrm>
            <a:off x="4314542"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77" name="下矢印 76"/>
          <p:cNvSpPr/>
          <p:nvPr/>
        </p:nvSpPr>
        <p:spPr bwMode="gray">
          <a:xfrm rot="2206743">
            <a:off x="3803370" y="3997134"/>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8" name="二等辺三角形 77"/>
          <p:cNvSpPr/>
          <p:nvPr/>
        </p:nvSpPr>
        <p:spPr bwMode="gray">
          <a:xfrm>
            <a:off x="5025042"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9" name="Freeform 324"/>
          <p:cNvSpPr>
            <a:spLocks noEditPoints="1"/>
          </p:cNvSpPr>
          <p:nvPr/>
        </p:nvSpPr>
        <p:spPr bwMode="gray">
          <a:xfrm>
            <a:off x="5714231"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0" name="フリーフォーム 79"/>
          <p:cNvSpPr/>
          <p:nvPr/>
        </p:nvSpPr>
        <p:spPr>
          <a:xfrm>
            <a:off x="6118856"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81" name="Freeform 10"/>
          <p:cNvSpPr>
            <a:spLocks noEditPoints="1"/>
          </p:cNvSpPr>
          <p:nvPr/>
        </p:nvSpPr>
        <p:spPr bwMode="gray">
          <a:xfrm>
            <a:off x="5313860"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2" name="テキスト ボックス 81"/>
          <p:cNvSpPr txBox="1"/>
          <p:nvPr/>
        </p:nvSpPr>
        <p:spPr>
          <a:xfrm>
            <a:off x="5656912"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83" name="テキスト ボックス 82"/>
          <p:cNvSpPr txBox="1"/>
          <p:nvPr/>
        </p:nvSpPr>
        <p:spPr>
          <a:xfrm>
            <a:off x="5232817"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84" name="テキスト ボックス 83"/>
          <p:cNvSpPr txBox="1"/>
          <p:nvPr/>
        </p:nvSpPr>
        <p:spPr>
          <a:xfrm>
            <a:off x="600936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85" name="下矢印 84"/>
          <p:cNvSpPr/>
          <p:nvPr/>
        </p:nvSpPr>
        <p:spPr bwMode="gray">
          <a:xfrm rot="20111018">
            <a:off x="6045104" y="3963988"/>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6" name="二等辺三角形 85"/>
          <p:cNvSpPr/>
          <p:nvPr/>
        </p:nvSpPr>
        <p:spPr bwMode="gray">
          <a:xfrm>
            <a:off x="7212670"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7" name="Freeform 324"/>
          <p:cNvSpPr>
            <a:spLocks noEditPoints="1"/>
          </p:cNvSpPr>
          <p:nvPr/>
        </p:nvSpPr>
        <p:spPr bwMode="gray">
          <a:xfrm>
            <a:off x="7901860"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8" name="フリーフォーム 87"/>
          <p:cNvSpPr/>
          <p:nvPr/>
        </p:nvSpPr>
        <p:spPr>
          <a:xfrm>
            <a:off x="8306485"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89" name="Freeform 10"/>
          <p:cNvSpPr>
            <a:spLocks noEditPoints="1"/>
          </p:cNvSpPr>
          <p:nvPr/>
        </p:nvSpPr>
        <p:spPr bwMode="gray">
          <a:xfrm>
            <a:off x="7501489"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0" name="テキスト ボックス 89"/>
          <p:cNvSpPr txBox="1"/>
          <p:nvPr/>
        </p:nvSpPr>
        <p:spPr>
          <a:xfrm>
            <a:off x="7844541"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91" name="テキスト ボックス 90"/>
          <p:cNvSpPr txBox="1"/>
          <p:nvPr/>
        </p:nvSpPr>
        <p:spPr>
          <a:xfrm>
            <a:off x="7420445"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92" name="テキスト ボックス 91"/>
          <p:cNvSpPr txBox="1"/>
          <p:nvPr/>
        </p:nvSpPr>
        <p:spPr>
          <a:xfrm>
            <a:off x="819699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93" name="下矢印 92"/>
          <p:cNvSpPr/>
          <p:nvPr/>
        </p:nvSpPr>
        <p:spPr bwMode="gray">
          <a:xfrm rot="16200000">
            <a:off x="5793358" y="4279206"/>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4" name="下矢印 93"/>
          <p:cNvSpPr/>
          <p:nvPr/>
        </p:nvSpPr>
        <p:spPr bwMode="gray">
          <a:xfrm rot="16200000">
            <a:off x="4098529" y="4266506"/>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5" name="下矢印 94"/>
          <p:cNvSpPr/>
          <p:nvPr/>
        </p:nvSpPr>
        <p:spPr bwMode="gray">
          <a:xfrm rot="16200000">
            <a:off x="7980988" y="4273207"/>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cxnSp>
        <p:nvCxnSpPr>
          <p:cNvPr id="96" name="直線コネクタ 95"/>
          <p:cNvCxnSpPr/>
          <p:nvPr/>
        </p:nvCxnSpPr>
        <p:spPr>
          <a:xfrm>
            <a:off x="8210191" y="3938426"/>
            <a:ext cx="177718" cy="257454"/>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a:off x="7680288" y="3929097"/>
            <a:ext cx="182120" cy="304750"/>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596999" y="2127185"/>
            <a:ext cx="2550616" cy="1073875"/>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b="1" dirty="0">
                <a:solidFill>
                  <a:prstClr val="black"/>
                </a:solidFill>
                <a:latin typeface="Calibri" panose="020F0502020204030204" pitchFamily="34" charset="0"/>
                <a:ea typeface="ＭＳ Ｐゴシック"/>
                <a:cs typeface="Calibri" panose="020F0502020204030204" pitchFamily="34" charset="0"/>
              </a:rPr>
              <a:t>Cause</a:t>
            </a:r>
          </a:p>
          <a:p>
            <a:pPr fontAlgn="base">
              <a:spcBef>
                <a:spcPts val="441"/>
              </a:spcBef>
              <a:spcAft>
                <a:spcPct val="0"/>
              </a:spcAft>
              <a:buSzPct val="100000"/>
            </a:pPr>
            <a:r>
              <a:rPr lang="ja-JP" altLang="en-US" sz="1400" dirty="0">
                <a:solidFill>
                  <a:prstClr val="black"/>
                </a:solidFill>
                <a:latin typeface="Calibri" panose="020F0502020204030204" pitchFamily="34" charset="0"/>
                <a:ea typeface="ＭＳ Ｐゴシック"/>
                <a:cs typeface="Calibri" panose="020F0502020204030204" pitchFamily="34" charset="0"/>
              </a:rPr>
              <a:t>（人権への負の影響を</a:t>
            </a:r>
            <a:br>
              <a:rPr lang="en-US" altLang="ja-JP" sz="1400" dirty="0">
                <a:solidFill>
                  <a:prstClr val="black"/>
                </a:solidFill>
                <a:latin typeface="Calibri" panose="020F0502020204030204" pitchFamily="34" charset="0"/>
                <a:ea typeface="ＭＳ Ｐゴシック"/>
                <a:cs typeface="Calibri" panose="020F0502020204030204" pitchFamily="34" charset="0"/>
              </a:rPr>
            </a:br>
            <a:r>
              <a:rPr lang="ja-JP" altLang="en-US" sz="1400" dirty="0">
                <a:solidFill>
                  <a:prstClr val="black"/>
                </a:solidFill>
                <a:latin typeface="Calibri" panose="020F0502020204030204" pitchFamily="34" charset="0"/>
                <a:ea typeface="ＭＳ Ｐゴシック"/>
                <a:cs typeface="Calibri" panose="020F0502020204030204" pitchFamily="34" charset="0"/>
              </a:rPr>
              <a:t>引き起こしている）</a:t>
            </a:r>
          </a:p>
        </p:txBody>
      </p:sp>
      <p:sp>
        <p:nvSpPr>
          <p:cNvPr id="99" name="テキスト ボックス 98"/>
          <p:cNvSpPr txBox="1"/>
          <p:nvPr/>
        </p:nvSpPr>
        <p:spPr>
          <a:xfrm>
            <a:off x="3246857" y="2131041"/>
            <a:ext cx="3396834" cy="1066545"/>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b="1" dirty="0">
                <a:solidFill>
                  <a:prstClr val="black"/>
                </a:solidFill>
                <a:latin typeface="Calibri" panose="020F0502020204030204" pitchFamily="34" charset="0"/>
                <a:ea typeface="ＭＳ Ｐゴシック"/>
                <a:cs typeface="Calibri" panose="020F0502020204030204" pitchFamily="34" charset="0"/>
              </a:rPr>
              <a:t>Contribute</a:t>
            </a:r>
          </a:p>
          <a:p>
            <a:pPr fontAlgn="base">
              <a:spcBef>
                <a:spcPts val="441"/>
              </a:spcBef>
              <a:spcAft>
                <a:spcPct val="0"/>
              </a:spcAft>
              <a:buSzPct val="100000"/>
            </a:pPr>
            <a:r>
              <a:rPr lang="ja-JP" altLang="en-US" sz="1400" dirty="0">
                <a:solidFill>
                  <a:prstClr val="black"/>
                </a:solidFill>
                <a:latin typeface="Calibri" panose="020F0502020204030204" pitchFamily="34" charset="0"/>
                <a:ea typeface="ＭＳ Ｐゴシック"/>
                <a:cs typeface="Calibri" panose="020F0502020204030204" pitchFamily="34" charset="0"/>
              </a:rPr>
              <a:t>（人権への負の影響を助長している）</a:t>
            </a:r>
          </a:p>
        </p:txBody>
      </p:sp>
      <p:sp>
        <p:nvSpPr>
          <p:cNvPr id="100" name="テキスト ボックス 99"/>
          <p:cNvSpPr txBox="1"/>
          <p:nvPr/>
        </p:nvSpPr>
        <p:spPr>
          <a:xfrm>
            <a:off x="6742934" y="2127186"/>
            <a:ext cx="2746066" cy="1082224"/>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b="1" dirty="0">
                <a:solidFill>
                  <a:prstClr val="black"/>
                </a:solidFill>
                <a:latin typeface="Calibri" panose="020F0502020204030204" pitchFamily="34" charset="0"/>
                <a:ea typeface="ＭＳ Ｐゴシック"/>
                <a:cs typeface="Calibri" panose="020F0502020204030204" pitchFamily="34" charset="0"/>
              </a:rPr>
              <a:t>Directly Linked</a:t>
            </a:r>
          </a:p>
          <a:p>
            <a:pPr fontAlgn="base">
              <a:spcBef>
                <a:spcPts val="441"/>
              </a:spcBef>
              <a:spcAft>
                <a:spcPct val="0"/>
              </a:spcAft>
              <a:buSzPct val="100000"/>
            </a:pPr>
            <a:r>
              <a:rPr lang="ja-JP" altLang="en-US" sz="1200" dirty="0">
                <a:solidFill>
                  <a:prstClr val="black"/>
                </a:solidFill>
                <a:latin typeface="Calibri" panose="020F0502020204030204" pitchFamily="34" charset="0"/>
                <a:ea typeface="ＭＳ Ｐゴシック"/>
                <a:cs typeface="Calibri" panose="020F0502020204030204" pitchFamily="34" charset="0"/>
              </a:rPr>
              <a:t>（</a:t>
            </a:r>
            <a:r>
              <a:rPr lang="ja-JP" altLang="ja-JP" sz="1400"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企業の事業・製品・サービスが、取引関係を通じて、人権への負の影響と直接関連している場合</a:t>
            </a:r>
            <a:r>
              <a:rPr lang="ja-JP" altLang="ja-JP" sz="1400" dirty="0">
                <a:effectLst/>
              </a:rPr>
              <a:t> </a:t>
            </a:r>
            <a:r>
              <a:rPr lang="ja-JP" altLang="en-US" sz="1200" dirty="0">
                <a:solidFill>
                  <a:prstClr val="black"/>
                </a:solidFill>
                <a:latin typeface="Calibri" panose="020F0502020204030204" pitchFamily="34" charset="0"/>
                <a:ea typeface="ＭＳ Ｐゴシック"/>
                <a:cs typeface="Calibri" panose="020F0502020204030204" pitchFamily="34" charset="0"/>
              </a:rPr>
              <a:t>）</a:t>
            </a:r>
          </a:p>
        </p:txBody>
      </p:sp>
      <p:sp>
        <p:nvSpPr>
          <p:cNvPr id="101" name="テキスト ボックス 100"/>
          <p:cNvSpPr txBox="1"/>
          <p:nvPr/>
        </p:nvSpPr>
        <p:spPr>
          <a:xfrm>
            <a:off x="647023" y="4785009"/>
            <a:ext cx="2275446" cy="1019938"/>
          </a:xfrm>
          <a:prstGeom prst="rect">
            <a:avLst/>
          </a:prstGeom>
        </p:spPr>
        <p:txBody>
          <a:bodyPr wrap="square" lIns="52917" tIns="52917" rIns="52917" bIns="52917" rtlCol="0" anchor="ctr" anchorCtr="0">
            <a:spAutoFit/>
          </a:bodyPr>
          <a:lstStyle/>
          <a:p>
            <a:pPr marL="182563" indent="-182563" fontAlgn="base">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自社店舗で顧客に対して人種差別的な対応を行う</a:t>
            </a:r>
            <a:endParaRPr lang="en-US" altLang="ja-JP" sz="1400" dirty="0">
              <a:solidFill>
                <a:prstClr val="black"/>
              </a:solidFill>
              <a:latin typeface="Calibri" panose="020F0502020204030204" pitchFamily="34" charset="0"/>
              <a:ea typeface="ＭＳ Ｐゴシック"/>
              <a:cs typeface="Calibri" panose="020F0502020204030204" pitchFamily="34" charset="0"/>
            </a:endParaRPr>
          </a:p>
          <a:p>
            <a:pPr marL="182563" indent="-182563" fontAlgn="base">
              <a:spcBef>
                <a:spcPts val="441"/>
              </a:spcBef>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自社施設で従業員が危険な労働を強いられる</a:t>
            </a:r>
          </a:p>
        </p:txBody>
      </p:sp>
      <p:sp>
        <p:nvSpPr>
          <p:cNvPr id="102" name="テキスト ボックス 101"/>
          <p:cNvSpPr txBox="1"/>
          <p:nvPr/>
        </p:nvSpPr>
        <p:spPr>
          <a:xfrm>
            <a:off x="3246857" y="4815776"/>
            <a:ext cx="3567601" cy="1399529"/>
          </a:xfrm>
          <a:prstGeom prst="rect">
            <a:avLst/>
          </a:prstGeom>
        </p:spPr>
        <p:txBody>
          <a:bodyPr wrap="square" lIns="52917" tIns="52917" rIns="52917" bIns="52917" rtlCol="0" anchor="ctr" anchorCtr="0">
            <a:spAutoFit/>
          </a:bodyPr>
          <a:lstStyle/>
          <a:p>
            <a:pPr marL="182563" indent="-182563">
              <a:buSzPct val="100000"/>
              <a:buFont typeface="Wingdings" panose="05000000000000000000" pitchFamily="2" charset="2"/>
              <a:buChar char="ü"/>
            </a:pPr>
            <a:r>
              <a:rPr lang="ja-JP" altLang="ja-JP" sz="1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自社が発注した商品の納品が遅延しないよう、労使問題を抱えるサプライヤーに対し、組合に加入している労働者への報復を予告するよう勧める（サプライヤーが</a:t>
            </a:r>
            <a:r>
              <a:rPr lang="ja-JP" altLang="ja-JP" sz="1400" dirty="0">
                <a:solidFill>
                  <a:srgbClr val="000000"/>
                </a:solidFill>
                <a:effectLst/>
                <a:latin typeface="ＭＳ Ｐゴシック" panose="020B0600070205080204" pitchFamily="34" charset="-128"/>
                <a:ea typeface="ＭＳ ゴシック" panose="020B0609070205080204" pitchFamily="49" charset="-128"/>
                <a:cs typeface="ＭＳ ゴシック" panose="020B0609070205080204" pitchFamily="49" charset="-128"/>
              </a:rPr>
              <a:t>上記の提案に従った場合、自社は負の影響を助長したことになる）</a:t>
            </a:r>
            <a:endParaRPr lang="ja-JP" altLang="ja-JP" sz="1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103" name="テキスト ボックス 102"/>
          <p:cNvSpPr txBox="1"/>
          <p:nvPr/>
        </p:nvSpPr>
        <p:spPr>
          <a:xfrm>
            <a:off x="6838609" y="4842543"/>
            <a:ext cx="2453304" cy="753198"/>
          </a:xfrm>
          <a:prstGeom prst="rect">
            <a:avLst/>
          </a:prstGeom>
        </p:spPr>
        <p:txBody>
          <a:bodyPr wrap="square" lIns="52917" tIns="52917" rIns="52917" bIns="52917" rtlCol="0" anchor="ctr" anchorCtr="0">
            <a:spAutoFit/>
          </a:bodyPr>
          <a:lstStyle/>
          <a:p>
            <a:pPr marL="182563" indent="-182563">
              <a:spcBef>
                <a:spcPts val="441"/>
              </a:spcBef>
              <a:buSzPct val="100000"/>
              <a:buFont typeface="Wingdings" panose="05000000000000000000" pitchFamily="2" charset="2"/>
              <a:buChar char="ü"/>
            </a:pPr>
            <a:r>
              <a:rPr lang="ja-JP" altLang="en-US" sz="1400" dirty="0">
                <a:latin typeface="Calibri" panose="020F0502020204030204" pitchFamily="34" charset="0"/>
                <a:cs typeface="Calibri" panose="020F0502020204030204" pitchFamily="34" charset="0"/>
              </a:rPr>
              <a:t>取引先又は第三者における人権侵害の現場で自社製品が悪用されているなど</a:t>
            </a:r>
          </a:p>
        </p:txBody>
      </p:sp>
      <p:sp>
        <p:nvSpPr>
          <p:cNvPr id="56" name="角丸四角形 55">
            <a:extLst>
              <a:ext uri="{FF2B5EF4-FFF2-40B4-BE49-F238E27FC236}">
                <a16:creationId xmlns:a16="http://schemas.microsoft.com/office/drawing/2014/main" id="{D15D3BCE-FF3C-CE4C-BBC3-344EE54667F2}"/>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
        <p:nvSpPr>
          <p:cNvPr id="2" name="テキスト ボックス 1"/>
          <p:cNvSpPr txBox="1"/>
          <p:nvPr/>
        </p:nvSpPr>
        <p:spPr>
          <a:xfrm>
            <a:off x="129396" y="4902622"/>
            <a:ext cx="493476" cy="257369"/>
          </a:xfrm>
          <a:prstGeom prst="rect">
            <a:avLst/>
          </a:prstGeom>
          <a:noFill/>
          <a:ln>
            <a:noFill/>
          </a:ln>
        </p:spPr>
        <p:txBody>
          <a:bodyPr wrap="square" lIns="36000" tIns="36000" rIns="36000" bIns="36000" rtlCol="0" anchor="ctr" anchorCtr="0">
            <a:spAutoFit/>
          </a:bodyPr>
          <a:lstStyle/>
          <a:p>
            <a:pPr>
              <a:spcBef>
                <a:spcPts val="0"/>
              </a:spcBef>
              <a:buSzPct val="100000"/>
            </a:pPr>
            <a:r>
              <a:rPr kumimoji="1" lang="ja-JP" altLang="en-US" sz="1200" baseline="0" dirty="0">
                <a:latin typeface="+mn-lt"/>
              </a:rPr>
              <a:t>（例）</a:t>
            </a:r>
          </a:p>
        </p:txBody>
      </p:sp>
    </p:spTree>
    <p:extLst>
      <p:ext uri="{BB962C8B-B14F-4D97-AF65-F5344CB8AC3E}">
        <p14:creationId xmlns:p14="http://schemas.microsoft.com/office/powerpoint/2010/main" val="79481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A9228-6F39-D341-90EE-1C9503A73D0E}"/>
              </a:ext>
            </a:extLst>
          </p:cNvPr>
          <p:cNvSpPr>
            <a:spLocks noGrp="1"/>
          </p:cNvSpPr>
          <p:nvPr>
            <p:ph type="sldNum" sz="quarter" idx="13"/>
          </p:nvPr>
        </p:nvSpPr>
        <p:spPr/>
        <p:txBody>
          <a:bodyPr/>
          <a:lstStyle/>
          <a:p>
            <a:fld id="{A3EB1B23-9AF8-425B-BAD7-B9FA00F18833}" type="slidenum">
              <a:rPr lang="ja-JP" altLang="en-US" smtClean="0"/>
              <a:pPr/>
              <a:t>9</a:t>
            </a:fld>
            <a:endParaRPr lang="ja-JP" altLang="en-US" dirty="0"/>
          </a:p>
        </p:txBody>
      </p:sp>
      <p:sp>
        <p:nvSpPr>
          <p:cNvPr id="8" name="タイトル 7">
            <a:extLst>
              <a:ext uri="{FF2B5EF4-FFF2-40B4-BE49-F238E27FC236}">
                <a16:creationId xmlns:a16="http://schemas.microsoft.com/office/drawing/2014/main" id="{9B1E1179-CC90-4C44-96CE-5A2CBF9CA6C6}"/>
              </a:ext>
            </a:extLst>
          </p:cNvPr>
          <p:cNvSpPr>
            <a:spLocks noGrp="1"/>
          </p:cNvSpPr>
          <p:nvPr>
            <p:ph type="title"/>
          </p:nvPr>
        </p:nvSpPr>
        <p:spPr>
          <a:xfrm>
            <a:off x="351546" y="153213"/>
            <a:ext cx="9072000" cy="651600"/>
          </a:xfrm>
        </p:spPr>
        <p:txBody>
          <a:bodyPr/>
          <a:lstStyle/>
          <a:p>
            <a:r>
              <a:rPr kumimoji="1" lang="ja-JP" altLang="en-US"/>
              <a:t>人権に関するリスク</a:t>
            </a:r>
          </a:p>
        </p:txBody>
      </p:sp>
      <p:sp>
        <p:nvSpPr>
          <p:cNvPr id="9" name="テキスト ボックス 7">
            <a:extLst>
              <a:ext uri="{FF2B5EF4-FFF2-40B4-BE49-F238E27FC236}">
                <a16:creationId xmlns:a16="http://schemas.microsoft.com/office/drawing/2014/main" id="{1A8A535B-EF27-864F-9B4A-CCFB75440122}"/>
              </a:ext>
            </a:extLst>
          </p:cNvPr>
          <p:cNvSpPr txBox="1"/>
          <p:nvPr/>
        </p:nvSpPr>
        <p:spPr>
          <a:xfrm>
            <a:off x="1496999" y="2289161"/>
            <a:ext cx="1303655" cy="338554"/>
          </a:xfrm>
          <a:prstGeom prst="rect">
            <a:avLst/>
          </a:prstGeom>
          <a:noFill/>
        </p:spPr>
        <p:txBody>
          <a:bodyPr wrap="square" rtlCol="0">
            <a:spAutoFit/>
          </a:bodyPr>
          <a:lstStyle/>
          <a:p>
            <a:pPr algn="ctr" fontAlgn="base"/>
            <a:r>
              <a:rPr lang="ja-JP" sz="16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人へのリスク</a:t>
            </a:r>
            <a:endParaRPr lang="ja-JP" sz="16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cxnSp>
        <p:nvCxnSpPr>
          <p:cNvPr id="12" name="直線コネクタ 11">
            <a:extLst>
              <a:ext uri="{FF2B5EF4-FFF2-40B4-BE49-F238E27FC236}">
                <a16:creationId xmlns:a16="http://schemas.microsoft.com/office/drawing/2014/main" id="{D8E9986A-09CB-8A4A-9A06-C8583A7E0CB3}"/>
              </a:ext>
            </a:extLst>
          </p:cNvPr>
          <p:cNvCxnSpPr/>
          <p:nvPr/>
        </p:nvCxnSpPr>
        <p:spPr>
          <a:xfrm>
            <a:off x="351546" y="899183"/>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円/楕円 12">
            <a:extLst>
              <a:ext uri="{FF2B5EF4-FFF2-40B4-BE49-F238E27FC236}">
                <a16:creationId xmlns:a16="http://schemas.microsoft.com/office/drawing/2014/main" id="{AF4B5BD6-32AE-7545-B32E-2B69C5975019}"/>
              </a:ext>
            </a:extLst>
          </p:cNvPr>
          <p:cNvSpPr/>
          <p:nvPr/>
        </p:nvSpPr>
        <p:spPr>
          <a:xfrm>
            <a:off x="705600" y="2972723"/>
            <a:ext cx="2640971" cy="2644081"/>
          </a:xfrm>
          <a:prstGeom prst="ellipse">
            <a:avLst/>
          </a:prstGeom>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fontAlgn="base"/>
            <a:r>
              <a:rPr 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rPr>
              <a:t>人々の権利が</a:t>
            </a:r>
            <a:endParaRPr lang="en-US" alt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endParaRPr>
          </a:p>
          <a:p>
            <a:pPr algn="ctr" fontAlgn="base"/>
            <a:r>
              <a:rPr 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rPr>
              <a:t>侵害されるリスク</a:t>
            </a:r>
            <a:endParaRPr lang="ja-JP" sz="16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14" name="テキスト ボックス 6">
            <a:extLst>
              <a:ext uri="{FF2B5EF4-FFF2-40B4-BE49-F238E27FC236}">
                <a16:creationId xmlns:a16="http://schemas.microsoft.com/office/drawing/2014/main" id="{2E6DC04C-4F84-5546-A604-6932F6618C4C}"/>
              </a:ext>
            </a:extLst>
          </p:cNvPr>
          <p:cNvSpPr txBox="1"/>
          <p:nvPr/>
        </p:nvSpPr>
        <p:spPr>
          <a:xfrm>
            <a:off x="3263447" y="3470273"/>
            <a:ext cx="1767287" cy="307777"/>
          </a:xfrm>
          <a:prstGeom prst="rect">
            <a:avLst/>
          </a:prstGeom>
          <a:noFill/>
        </p:spPr>
        <p:txBody>
          <a:bodyPr wrap="square" rtlCol="0">
            <a:spAutoFit/>
          </a:bodyPr>
          <a:lstStyle/>
          <a:p>
            <a:pPr algn="ctr" fontAlgn="base"/>
            <a:r>
              <a:rPr lang="ja-JP" sz="14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放っておくと・・・</a:t>
            </a:r>
            <a:endParaRPr lang="ja-JP" sz="14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15" name="右矢印 14">
            <a:extLst>
              <a:ext uri="{FF2B5EF4-FFF2-40B4-BE49-F238E27FC236}">
                <a16:creationId xmlns:a16="http://schemas.microsoft.com/office/drawing/2014/main" id="{6A285500-B824-F445-8F53-A3D17195C98C}"/>
              </a:ext>
            </a:extLst>
          </p:cNvPr>
          <p:cNvSpPr/>
          <p:nvPr/>
        </p:nvSpPr>
        <p:spPr>
          <a:xfrm>
            <a:off x="3645996" y="3771069"/>
            <a:ext cx="1076960" cy="768350"/>
          </a:xfrm>
          <a:prstGeom prst="rightArrow">
            <a:avLst/>
          </a:prstGeom>
          <a:solidFill>
            <a:srgbClr val="6FC2B4"/>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a:latin typeface="Calibri" panose="020F0502020204030204" pitchFamily="34" charset="0"/>
            </a:endParaRPr>
          </a:p>
        </p:txBody>
      </p:sp>
      <p:sp>
        <p:nvSpPr>
          <p:cNvPr id="17" name="テキスト ボックス 8">
            <a:extLst>
              <a:ext uri="{FF2B5EF4-FFF2-40B4-BE49-F238E27FC236}">
                <a16:creationId xmlns:a16="http://schemas.microsoft.com/office/drawing/2014/main" id="{DD70F171-1139-EC48-A8AD-99CA7B7E0911}"/>
              </a:ext>
            </a:extLst>
          </p:cNvPr>
          <p:cNvSpPr txBox="1"/>
          <p:nvPr/>
        </p:nvSpPr>
        <p:spPr>
          <a:xfrm>
            <a:off x="6397650" y="2369281"/>
            <a:ext cx="1649959" cy="338554"/>
          </a:xfrm>
          <a:prstGeom prst="rect">
            <a:avLst/>
          </a:prstGeom>
          <a:noFill/>
        </p:spPr>
        <p:txBody>
          <a:bodyPr wrap="square" rtlCol="0">
            <a:spAutoFit/>
          </a:bodyPr>
          <a:lstStyle/>
          <a:p>
            <a:pPr algn="ctr" fontAlgn="base"/>
            <a:r>
              <a:rPr lang="ja-JP" sz="16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企業へのリスク</a:t>
            </a:r>
            <a:endParaRPr lang="ja-JP" sz="16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graphicFrame>
        <p:nvGraphicFramePr>
          <p:cNvPr id="18" name="図表 17">
            <a:extLst>
              <a:ext uri="{FF2B5EF4-FFF2-40B4-BE49-F238E27FC236}">
                <a16:creationId xmlns:a16="http://schemas.microsoft.com/office/drawing/2014/main" id="{CB0A02BD-BED5-5044-A751-2EE16BFDB716}"/>
              </a:ext>
            </a:extLst>
          </p:cNvPr>
          <p:cNvGraphicFramePr/>
          <p:nvPr/>
        </p:nvGraphicFramePr>
        <p:xfrm>
          <a:off x="4953000" y="2844801"/>
          <a:ext cx="4470546" cy="290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正方形/長方形 18">
            <a:extLst>
              <a:ext uri="{FF2B5EF4-FFF2-40B4-BE49-F238E27FC236}">
                <a16:creationId xmlns:a16="http://schemas.microsoft.com/office/drawing/2014/main" id="{CEA0287A-084A-F84E-A11C-3E51A7DE0C0D}"/>
              </a:ext>
            </a:extLst>
          </p:cNvPr>
          <p:cNvSpPr/>
          <p:nvPr/>
        </p:nvSpPr>
        <p:spPr>
          <a:xfrm>
            <a:off x="267885" y="951239"/>
            <a:ext cx="9339253" cy="1261884"/>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活動（サプライチェーンにおける活動を含む。）における「人権に関するリスク」とは、企業にとってのリスクではなく、人々が負の影響を受けるリスクであることをしっかり把握した上で、これらを放置することが企業経営に関するリスクに</a:t>
            </a:r>
            <a:r>
              <a:rPr lang="ja-JP" altLang="en-US">
                <a:latin typeface="Calibri" panose="020F0502020204030204" pitchFamily="34" charset="0"/>
                <a:cs typeface="Calibri" panose="020F0502020204030204" pitchFamily="34" charset="0"/>
              </a:rPr>
              <a:t>もなり得る</a:t>
            </a:r>
            <a:r>
              <a:rPr lang="ja-JP" altLang="en-US" dirty="0">
                <a:latin typeface="Calibri" panose="020F0502020204030204" pitchFamily="34" charset="0"/>
                <a:cs typeface="Calibri" panose="020F0502020204030204" pitchFamily="34" charset="0"/>
              </a:rPr>
              <a:t>ことを理解する必要があります</a:t>
            </a:r>
          </a:p>
        </p:txBody>
      </p:sp>
      <p:sp>
        <p:nvSpPr>
          <p:cNvPr id="16" name="角丸四角形 15">
            <a:extLst>
              <a:ext uri="{FF2B5EF4-FFF2-40B4-BE49-F238E27FC236}">
                <a16:creationId xmlns:a16="http://schemas.microsoft.com/office/drawing/2014/main" id="{F42AEEAB-2905-8146-A495-6EAE215915D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dirty="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123656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10.xml><?xml version="1.0" encoding="utf-8"?>
<a:theme xmlns:a="http://schemas.openxmlformats.org/drawingml/2006/main" name="社内限定テンプレート_社内資料用_201610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3" id="{1BB01A0B-45AC-49BF-AFDC-22ABC6F55CF5}" vid="{71979F2B-0E0E-4E66-88DF-261B9910551A}"/>
    </a:ext>
  </a:extLst>
</a:theme>
</file>

<file path=ppt/theme/theme11.xml><?xml version="1.0" encoding="utf-8"?>
<a:theme xmlns:a="http://schemas.openxmlformats.org/drawingml/2006/main" name="DT Proposal Template_J_2017010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solidFill>
        </a:ln>
      </a:spPr>
      <a:bodyPr wrap="none" lIns="36000" tIns="36000" rIns="36000" bIns="36000" rtlCol="0" anchor="ctr" anchorCtr="0">
        <a:spAutoFit/>
      </a:bodyPr>
      <a:lstStyle>
        <a:defPPr>
          <a:spcBef>
            <a:spcPts val="0"/>
          </a:spcBef>
          <a:buSzPct val="100000"/>
          <a:defRPr kumimoji="1" sz="120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106.pptx" id="{02C8819F-3630-49A7-AB24-514B831A9AF5}" vid="{AA43E6E4-694E-42C3-8732-A8E76B6AE208}"/>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839BE9AB-DAAA-497E-BC68-090368F2A35E}"/>
    </a:ext>
  </a:extLst>
</a:theme>
</file>

<file path=ppt/theme/theme3.xml><?xml version="1.0" encoding="utf-8"?>
<a:theme xmlns:a="http://schemas.openxmlformats.org/drawingml/2006/main" name="Tohmatsu Seminar Template（Small）_J_20150401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err="1" smtClean="0"/>
        </a:defPPr>
      </a:lstStyle>
    </a:txDef>
  </a:objectDefaults>
  <a:extraClrSchemeLst/>
</a:theme>
</file>

<file path=ppt/theme/theme4.xml><?xml version="1.0" encoding="utf-8"?>
<a:theme xmlns:a="http://schemas.openxmlformats.org/drawingml/2006/main" name="Tohmatsu Seminar Template (Small)_J（DTC）_20150401">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600" dirty="0" err="1" smtClean="0">
            <a:latin typeface="+mn-lt"/>
            <a:ea typeface="+mj-ea"/>
          </a:defRPr>
        </a:defPPr>
      </a:lstStyle>
    </a:txDef>
  </a:objectDefaults>
  <a:extraClrSchemeLst/>
</a:theme>
</file>

<file path=ppt/theme/theme5.xml><?xml version="1.0" encoding="utf-8"?>
<a:theme xmlns:a="http://schemas.openxmlformats.org/drawingml/2006/main" name="4_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6.xml><?xml version="1.0" encoding="utf-8"?>
<a:theme xmlns:a="http://schemas.openxmlformats.org/drawingml/2006/main" name="DT Proposal Template_J_20170725">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725.pptx" id="{07994069-1DF6-4627-8EA2-CF7910E22E88}" vid="{2E871B81-36DB-4C24-B76F-7F67013174BD}"/>
    </a:ext>
  </a:extLst>
</a:theme>
</file>

<file path=ppt/theme/theme7.xml><?xml version="1.0" encoding="utf-8"?>
<a:theme xmlns:a="http://schemas.openxmlformats.org/drawingml/2006/main" name="1_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8.xml><?xml version="1.0" encoding="utf-8"?>
<a:theme xmlns:a="http://schemas.openxmlformats.org/drawingml/2006/main" name="1_Tohmatsu Seminar Template（Small）_J_20150401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err="1" smtClean="0"/>
        </a:defPPr>
      </a:lstStyle>
    </a:txDef>
  </a:objectDefaults>
  <a:extraClrSchemeLst/>
</a:theme>
</file>

<file path=ppt/theme/theme9.xml><?xml version="1.0" encoding="utf-8"?>
<a:theme xmlns:a="http://schemas.openxmlformats.org/drawingml/2006/main" name="1_DT Proposal Template_J_20170725">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725.pptx" id="{07994069-1DF6-4627-8EA2-CF7910E22E88}" vid="{2E871B81-36DB-4C24-B76F-7F67013174BD}"/>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x8aac__x660e_ xmlns="f22305ae-984e-4b33-8c75-19d41b59a0ff">ver.2.31(住所の変更、DTC関与の基本的な考え方の追加、コピーライトの年変更、50周年マークの削除、セキュリティラベルの変更）</_x8aac__x660e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4208CA0E5DEB4459531CF13466660D4" ma:contentTypeVersion="9" ma:contentTypeDescription="新しいドキュメントを作成します。" ma:contentTypeScope="" ma:versionID="4eede20921b0ab0cd34598fdd688f733">
  <xsd:schema xmlns:xsd="http://www.w3.org/2001/XMLSchema" xmlns:xs="http://www.w3.org/2001/XMLSchema" xmlns:p="http://schemas.microsoft.com/office/2006/metadata/properties" xmlns:ns2="f22305ae-984e-4b33-8c75-19d41b59a0ff" xmlns:ns3="e4db38df-0e17-4112-ae68-23807dbc1b79" targetNamespace="http://schemas.microsoft.com/office/2006/metadata/properties" ma:root="true" ma:fieldsID="40d7949eb3de73943977dc8ef9e9998e" ns2:_="" ns3:_="">
    <xsd:import namespace="f22305ae-984e-4b33-8c75-19d41b59a0ff"/>
    <xsd:import namespace="e4db38df-0e17-4112-ae68-23807dbc1b79"/>
    <xsd:element name="properties">
      <xsd:complexType>
        <xsd:sequence>
          <xsd:element name="documentManagement">
            <xsd:complexType>
              <xsd:all>
                <xsd:element ref="ns2:_x8aac__x660e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305ae-984e-4b33-8c75-19d41b59a0ff" elementFormDefault="qualified">
    <xsd:import namespace="http://schemas.microsoft.com/office/2006/documentManagement/types"/>
    <xsd:import namespace="http://schemas.microsoft.com/office/infopath/2007/PartnerControls"/>
    <xsd:element name="_x8aac__x660e_" ma:index="4" nillable="true" ma:displayName="説明" ma:internalName="_x8aac__x660e_"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db38df-0e17-4112-ae68-23807dbc1b79" elementFormDefault="qualified">
    <xsd:import namespace="http://schemas.microsoft.com/office/2006/documentManagement/types"/>
    <xsd:import namespace="http://schemas.microsoft.com/office/infopath/2007/PartnerControls"/>
    <xsd:element name="SharedWithUsers" ma:index="9"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997F9-89EC-42E4-9A24-BC0FC8022C3C}">
  <ds:schemaRefs>
    <ds:schemaRef ds:uri="http://schemas.microsoft.com/sharepoint/v3/contenttype/forms"/>
  </ds:schemaRefs>
</ds:datastoreItem>
</file>

<file path=customXml/itemProps2.xml><?xml version="1.0" encoding="utf-8"?>
<ds:datastoreItem xmlns:ds="http://schemas.openxmlformats.org/officeDocument/2006/customXml" ds:itemID="{B900DFE4-9E35-4E06-AB6D-B3B99607C6FE}">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 ds:uri="e4db38df-0e17-4112-ae68-23807dbc1b79"/>
    <ds:schemaRef ds:uri="f22305ae-984e-4b33-8c75-19d41b59a0ff"/>
    <ds:schemaRef ds:uri="http://purl.org/dc/elements/1.1/"/>
  </ds:schemaRefs>
</ds:datastoreItem>
</file>

<file path=customXml/itemProps3.xml><?xml version="1.0" encoding="utf-8"?>
<ds:datastoreItem xmlns:ds="http://schemas.openxmlformats.org/officeDocument/2006/customXml" ds:itemID="{4A5B28ED-8B48-4D0D-9014-25E4A6326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305ae-984e-4b33-8c75-19d41b59a0ff"/>
    <ds:schemaRef ds:uri="e4db38df-0e17-4112-ae68-23807dbc1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G_Tohmatsu Proposal Template_J_2016</Template>
  <Words>6614</Words>
  <PresentationFormat>A4 210 x 297 mm</PresentationFormat>
  <Paragraphs>667</Paragraphs>
  <Slides>35</Slides>
  <Notes>8</Notes>
  <HiddenSlides>0</HiddenSlides>
  <MMClips>0</MMClips>
  <ScaleCrop>false</ScaleCrop>
  <HeadingPairs>
    <vt:vector size="8" baseType="variant">
      <vt:variant>
        <vt:lpstr>使用されているフォント</vt:lpstr>
      </vt:variant>
      <vt:variant>
        <vt:i4>7</vt:i4>
      </vt:variant>
      <vt:variant>
        <vt:lpstr>テーマ</vt:lpstr>
      </vt:variant>
      <vt:variant>
        <vt:i4>11</vt:i4>
      </vt:variant>
      <vt:variant>
        <vt:lpstr>埋め込まれた OLE サーバー</vt:lpstr>
      </vt:variant>
      <vt:variant>
        <vt:i4>1</vt:i4>
      </vt:variant>
      <vt:variant>
        <vt:lpstr>スライド タイトル</vt:lpstr>
      </vt:variant>
      <vt:variant>
        <vt:i4>35</vt:i4>
      </vt:variant>
    </vt:vector>
  </HeadingPairs>
  <TitlesOfParts>
    <vt:vector size="54" baseType="lpstr">
      <vt:lpstr>MS PGothic</vt:lpstr>
      <vt:lpstr>MS PGothic</vt:lpstr>
      <vt:lpstr>Arial</vt:lpstr>
      <vt:lpstr>Calibri</vt:lpstr>
      <vt:lpstr>Verdana</vt:lpstr>
      <vt:lpstr>Wingdings</vt:lpstr>
      <vt:lpstr>Wingdings 2</vt:lpstr>
      <vt:lpstr>DT Proposal Template_J_20171226</vt:lpstr>
      <vt:lpstr>DT Proposal Template_J_20171226_補足版</vt:lpstr>
      <vt:lpstr>Tohmatsu Seminar Template（Small）_J_20150401_補足版（本文あり）</vt:lpstr>
      <vt:lpstr>Tohmatsu Seminar Template (Small)_J（DTC）_20150401</vt:lpstr>
      <vt:lpstr>4_DT Proposal Template_J_20171226</vt:lpstr>
      <vt:lpstr>DT Proposal Template_J_20170725</vt:lpstr>
      <vt:lpstr>1_DT Proposal Template_J_20171226</vt:lpstr>
      <vt:lpstr>1_Tohmatsu Seminar Template（Small）_J_20150401_補足版（本文あり）</vt:lpstr>
      <vt:lpstr>1_DT Proposal Template_J_20170725</vt:lpstr>
      <vt:lpstr>社内限定テンプレート_社内資料用_20161001_補足版</vt:lpstr>
      <vt:lpstr>DT Proposal Template_J_20170106</vt:lpstr>
      <vt:lpstr>think-cell スライド</vt:lpstr>
      <vt:lpstr>「ビジネスと人権」に関する企業研修</vt:lpstr>
      <vt:lpstr>PowerPoint プレゼンテーション</vt:lpstr>
      <vt:lpstr>PowerPoint プレゼンテーション</vt:lpstr>
      <vt:lpstr>人権とは何か/企業による人権対応への注目の高まり</vt:lpstr>
      <vt:lpstr>ビジネスと人権に関する指導原則（指導原則）と国別行動計画（NAP）、責任あるサプライチェーン等における人権尊重のためのガイドライン（ガイドライン）の策定</vt:lpstr>
      <vt:lpstr>人権に関する主要な国際ルール／フレームワーク／ガイドライン</vt:lpstr>
      <vt:lpstr>企業が尊重すべき人権の主体（ライツホルダー）</vt:lpstr>
      <vt:lpstr>企業が対応すべき負の影響の範囲</vt:lpstr>
      <vt:lpstr>人権に関するリスク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企業が配慮すべき主要な人権リスク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0x010100D4208CA0E5DEB4459531CF13466660D4</vt:lpwstr>
  </property>
</Properties>
</file>