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drawingml.chart+xml" PartName="/ppt/charts/chart3.xml"/>
  <Override ContentType="application/vnd.openxmlformats-officedocument.drawingml.chart+xml" PartName="/ppt/charts/chart4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colorstyle+xml" PartName="/ppt/charts/colors3.xml"/>
  <Override ContentType="application/vnd.ms-office.chartcolorstyle+xml" PartName="/ppt/charts/colors4.xml"/>
  <Override ContentType="application/vnd.ms-office.chartstyle+xml" PartName="/ppt/charts/style1.xml"/>
  <Override ContentType="application/vnd.ms-office.chartstyle+xml" PartName="/ppt/charts/style2.xml"/>
  <Override ContentType="application/vnd.ms-office.chartstyle+xml" PartName="/ppt/charts/style3.xml"/>
  <Override ContentType="application/vnd.ms-office.chartstyle+xml" PartName="/ppt/charts/style4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4"/>
  </p:notesMasterIdLst>
  <p:sldIdLst>
    <p:sldId id="272" r:id="rId2"/>
    <p:sldId id="274" r:id="rId3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BEBE"/>
    <a:srgbClr val="F5C7C7"/>
    <a:srgbClr val="EFA3A3"/>
    <a:srgbClr val="E88484"/>
    <a:srgbClr val="E77D7D"/>
    <a:srgbClr val="E67474"/>
    <a:srgbClr val="EE9C9C"/>
    <a:srgbClr val="ED9797"/>
    <a:srgbClr val="E46A6A"/>
    <a:srgbClr val="F0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45" autoAdjust="0"/>
    <p:restoredTop sz="94280" autoAdjust="0"/>
  </p:normalViewPr>
  <p:slideViewPr>
    <p:cSldViewPr snapToGrid="0">
      <p:cViewPr varScale="1">
        <p:scale>
          <a:sx n="77" d="100"/>
          <a:sy n="77" d="100"/>
        </p:scale>
        <p:origin x="10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slides/slide1.xml" Type="http://schemas.openxmlformats.org/officeDocument/2006/relationships/slide"/><Relationship Id="rId3" Target="slides/slide2.xml" Type="http://schemas.openxmlformats.org/officeDocument/2006/relationships/slide"/><Relationship Id="rId4" Target="notesMasters/notesMaster1.xml" Type="http://schemas.openxmlformats.org/officeDocument/2006/relationships/notesMaster"/><Relationship Id="rId5" Target="presProps.xml" Type="http://schemas.openxmlformats.org/officeDocument/2006/relationships/presProps"/><Relationship Id="rId6" Target="viewProps.xml" Type="http://schemas.openxmlformats.org/officeDocument/2006/relationships/viewProps"/><Relationship Id="rId7" Target="theme/theme1.xml" Type="http://schemas.openxmlformats.org/officeDocument/2006/relationships/theme"/><Relationship Id="rId8" Target="tableStyles.xml" Type="http://schemas.openxmlformats.org/officeDocument/2006/relationships/tableStyles"/></Relationships>
</file>

<file path=ppt/charts/_rels/chart1.xml.rels><?xml version="1.0" encoding="UTF-8" standalone="yes"?><Relationships xmlns="http://schemas.openxmlformats.org/package/2006/relationships"><Relationship Id="rId1" Target="style1.xml" Type="http://schemas.microsoft.com/office/2011/relationships/chartStyle"/><Relationship Id="rId2" Target="colors1.xml" Type="http://schemas.microsoft.com/office/2011/relationships/chartColorStyle"/><Relationship Id="rId3" Target="../embeddings/Microsoft_Excel_______.xlsx" Type="http://schemas.openxmlformats.org/officeDocument/2006/relationships/package"/></Relationships>
</file>

<file path=ppt/charts/_rels/chart2.xml.rels><?xml version="1.0" encoding="UTF-8" standalone="yes"?><Relationships xmlns="http://schemas.openxmlformats.org/package/2006/relationships"><Relationship Id="rId1" Target="style2.xml" Type="http://schemas.microsoft.com/office/2011/relationships/chartStyle"/><Relationship Id="rId2" Target="colors2.xml" Type="http://schemas.microsoft.com/office/2011/relationships/chartColorStyle"/><Relationship Id="rId3" Target="../embeddings/Microsoft_Excel_______1.xlsx" Type="http://schemas.openxmlformats.org/officeDocument/2006/relationships/package"/></Relationships>
</file>

<file path=ppt/charts/_rels/chart3.xml.rels><?xml version="1.0" encoding="UTF-8" standalone="yes"?><Relationships xmlns="http://schemas.openxmlformats.org/package/2006/relationships"><Relationship Id="rId1" Target="style3.xml" Type="http://schemas.microsoft.com/office/2011/relationships/chartStyle"/><Relationship Id="rId2" Target="colors3.xml" Type="http://schemas.microsoft.com/office/2011/relationships/chartColorStyle"/><Relationship Id="rId3" Target="../embeddings/Microsoft_Excel_______2.xlsx" Type="http://schemas.openxmlformats.org/officeDocument/2006/relationships/package"/></Relationships>
</file>

<file path=ppt/charts/_rels/chart4.xml.rels><?xml version="1.0" encoding="UTF-8" standalone="yes"?><Relationships xmlns="http://schemas.openxmlformats.org/package/2006/relationships"><Relationship Id="rId1" Target="style4.xml" Type="http://schemas.microsoft.com/office/2011/relationships/chartStyle"/><Relationship Id="rId2" Target="colors4.xml" Type="http://schemas.microsoft.com/office/2011/relationships/chartColorStyle"/><Relationship Id="rId3" Target="../embeddings/Microsoft_Excel_______3.xlsx" Type="http://schemas.openxmlformats.org/officeDocument/2006/relationships/package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78081761455314"/>
          <c:y val="0.18764664511439058"/>
          <c:w val="0.70043741283870942"/>
          <c:h val="0.7247849204988938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売上高</c:v>
                </c:pt>
              </c:strCache>
            </c:strRef>
          </c:tx>
          <c:spPr>
            <a:ln>
              <a:solidFill>
                <a:schemeClr val="bg1">
                  <a:lumMod val="75000"/>
                  <a:alpha val="0"/>
                </a:schemeClr>
              </a:solidFill>
            </a:ln>
          </c:spPr>
          <c:dPt>
            <c:idx val="0"/>
            <c:bubble3D val="0"/>
            <c:spPr>
              <a:solidFill>
                <a:schemeClr val="tx2">
                  <a:lumMod val="75000"/>
                  <a:alpha val="16000"/>
                </a:schemeClr>
              </a:solidFill>
              <a:ln w="19050">
                <a:solidFill>
                  <a:schemeClr val="bg1">
                    <a:lumMod val="75000"/>
                    <a:alpha val="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E9B-4BDA-984E-27A4B8CC1AEA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  <a:alpha val="13000"/>
                </a:schemeClr>
              </a:solidFill>
              <a:ln w="19050">
                <a:solidFill>
                  <a:schemeClr val="bg1">
                    <a:lumMod val="75000"/>
                    <a:alpha val="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E9B-4BDA-984E-27A4B8CC1AEA}"/>
              </c:ext>
            </c:extLst>
          </c:dPt>
          <c:dPt>
            <c:idx val="2"/>
            <c:bubble3D val="0"/>
            <c:spPr>
              <a:solidFill>
                <a:srgbClr val="00B050">
                  <a:alpha val="27000"/>
                </a:srgbClr>
              </a:solidFill>
              <a:ln w="19050">
                <a:solidFill>
                  <a:schemeClr val="bg1">
                    <a:lumMod val="75000"/>
                    <a:alpha val="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E9B-4BDA-984E-27A4B8CC1AEA}"/>
              </c:ext>
            </c:extLst>
          </c:dPt>
          <c:dPt>
            <c:idx val="3"/>
            <c:bubble3D val="0"/>
            <c:spPr>
              <a:solidFill>
                <a:srgbClr val="FFFF00">
                  <a:alpha val="30000"/>
                </a:srgbClr>
              </a:solidFill>
              <a:ln w="19050">
                <a:solidFill>
                  <a:schemeClr val="bg1">
                    <a:lumMod val="75000"/>
                    <a:alpha val="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E9B-4BDA-984E-27A4B8CC1AEA}"/>
              </c:ext>
            </c:extLst>
          </c:dPt>
          <c:cat>
            <c:strRef>
              <c:f>Sheet1!$A$2:$A$5</c:f>
              <c:strCache>
                <c:ptCount val="4"/>
                <c:pt idx="0">
                  <c:v>第 1 四半期</c:v>
                </c:pt>
                <c:pt idx="1">
                  <c:v>第 2 四半期</c:v>
                </c:pt>
                <c:pt idx="2">
                  <c:v>第 3 四半期</c:v>
                </c:pt>
                <c:pt idx="3">
                  <c:v>第 4 四半期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3.5</c:v>
                </c:pt>
                <c:pt idx="1">
                  <c:v>2.8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E9B-4BDA-984E-27A4B8CC1A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91928224332245"/>
          <c:y val="5.6470491035774284E-2"/>
          <c:w val="0.7959958420186305"/>
          <c:h val="0.92311580045916175"/>
        </c:manualLayout>
      </c:layout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solidFill>
                <a:schemeClr val="accent1">
                  <a:lumMod val="40000"/>
                  <a:lumOff val="60000"/>
                  <a:alpha val="1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35</c:v>
                </c:pt>
                <c:pt idx="1">
                  <c:v>19</c:v>
                </c:pt>
                <c:pt idx="2">
                  <c:v>25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81-4EE7-B090-B23D7650D66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chemeClr val="accent2">
                  <a:lumMod val="40000"/>
                  <a:lumOff val="60000"/>
                  <a:alpha val="37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18</c:v>
                </c:pt>
                <c:pt idx="1">
                  <c:v>36</c:v>
                </c:pt>
                <c:pt idx="2">
                  <c:v>28</c:v>
                </c:pt>
                <c:pt idx="3">
                  <c:v>15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81-4EE7-B090-B23D7650D66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系列３</c:v>
                </c:pt>
              </c:strCache>
            </c:strRef>
          </c:tx>
          <c:spPr>
            <a:ln w="28575" cap="rnd">
              <a:solidFill>
                <a:schemeClr val="tx1">
                  <a:lumMod val="65000"/>
                  <a:lumOff val="35000"/>
                  <a:alpha val="1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28</c:v>
                </c:pt>
                <c:pt idx="1">
                  <c:v>28</c:v>
                </c:pt>
                <c:pt idx="2">
                  <c:v>24</c:v>
                </c:pt>
                <c:pt idx="3">
                  <c:v>29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81-4EE7-B090-B23D7650D66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系列４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  <a:lumOff val="40000"/>
                  <a:alpha val="5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Sheet1!$E$2:$E$6</c:f>
              <c:numCache>
                <c:formatCode>General</c:formatCode>
                <c:ptCount val="5"/>
                <c:pt idx="0">
                  <c:v>3</c:v>
                </c:pt>
                <c:pt idx="1">
                  <c:v>25</c:v>
                </c:pt>
                <c:pt idx="2">
                  <c:v>14</c:v>
                </c:pt>
                <c:pt idx="3">
                  <c:v>16</c:v>
                </c:pt>
                <c:pt idx="4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181-4EE7-B090-B23D7650D6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7586416"/>
        <c:axId val="467580840"/>
      </c:radarChart>
      <c:catAx>
        <c:axId val="467586416"/>
        <c:scaling>
          <c:orientation val="minMax"/>
        </c:scaling>
        <c:delete val="1"/>
        <c:axPos val="b"/>
        <c:numFmt formatCode="m/d/yyyy" sourceLinked="1"/>
        <c:majorTickMark val="none"/>
        <c:minorTickMark val="none"/>
        <c:tickLblPos val="nextTo"/>
        <c:crossAx val="467580840"/>
        <c:crosses val="autoZero"/>
        <c:auto val="1"/>
        <c:lblAlgn val="ctr"/>
        <c:lblOffset val="100"/>
        <c:noMultiLvlLbl val="0"/>
      </c:catAx>
      <c:valAx>
        <c:axId val="4675808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75000"/>
                  <a:lumOff val="25000"/>
                  <a:alpha val="21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67586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522003507678735E-2"/>
          <c:y val="5.5857000053484108E-3"/>
          <c:w val="0.98447780914845484"/>
          <c:h val="0.921899993426386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  <a:alpha val="52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分類 1</c:v>
                </c:pt>
                <c:pt idx="1">
                  <c:v>分類 2</c:v>
                </c:pt>
                <c:pt idx="2">
                  <c:v>分類 3</c:v>
                </c:pt>
                <c:pt idx="3">
                  <c:v>分類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</c:v>
                </c:pt>
                <c:pt idx="1">
                  <c:v>11</c:v>
                </c:pt>
                <c:pt idx="2">
                  <c:v>6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0C-47C6-8384-C055EF61DD1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bg1">
                <a:lumMod val="75000"/>
                <a:alpha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分類 1</c:v>
                </c:pt>
                <c:pt idx="1">
                  <c:v>分類 2</c:v>
                </c:pt>
                <c:pt idx="2">
                  <c:v>分類 3</c:v>
                </c:pt>
                <c:pt idx="3">
                  <c:v>分類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15</c:v>
                </c:pt>
                <c:pt idx="1">
                  <c:v>4</c:v>
                </c:pt>
                <c:pt idx="2">
                  <c:v>18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0C-47C6-8384-C055EF61DD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50"/>
        <c:axId val="581434600"/>
        <c:axId val="581432304"/>
      </c:barChart>
      <c:lineChart>
        <c:grouping val="stack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28575" cap="rnd">
              <a:solidFill>
                <a:schemeClr val="bg1">
                  <a:lumMod val="75000"/>
                  <a:alpha val="4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分類 1</c:v>
                </c:pt>
                <c:pt idx="1">
                  <c:v>分類 2</c:v>
                </c:pt>
                <c:pt idx="2">
                  <c:v>分類 3</c:v>
                </c:pt>
                <c:pt idx="3">
                  <c:v>分類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7</c:v>
                </c:pt>
                <c:pt idx="1">
                  <c:v>6</c:v>
                </c:pt>
                <c:pt idx="2">
                  <c:v>8</c:v>
                </c:pt>
                <c:pt idx="3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00C-47C6-8384-C055EF61DD1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系列４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  <a:lumOff val="40000"/>
                  <a:alpha val="3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分類 1</c:v>
                </c:pt>
                <c:pt idx="1">
                  <c:v>分類 2</c:v>
                </c:pt>
                <c:pt idx="2">
                  <c:v>分類 3</c:v>
                </c:pt>
                <c:pt idx="3">
                  <c:v>分類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8</c:v>
                </c:pt>
                <c:pt idx="1">
                  <c:v>7</c:v>
                </c:pt>
                <c:pt idx="2">
                  <c:v>6</c:v>
                </c:pt>
                <c:pt idx="3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00C-47C6-8384-C055EF61DD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1434600"/>
        <c:axId val="581432304"/>
      </c:lineChart>
      <c:catAx>
        <c:axId val="5814346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81432304"/>
        <c:crosses val="autoZero"/>
        <c:auto val="1"/>
        <c:lblAlgn val="ctr"/>
        <c:lblOffset val="100"/>
        <c:noMultiLvlLbl val="0"/>
      </c:catAx>
      <c:valAx>
        <c:axId val="58143230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8143460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>
          <a:lumMod val="75000"/>
          <a:lumOff val="25000"/>
          <a:alpha val="0"/>
        </a:schemeClr>
      </a:solidFill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333333333333333E-2"/>
          <c:y val="4.6296296296296294E-2"/>
          <c:w val="0.93888888888888888"/>
          <c:h val="0.89814814814814814"/>
        </c:manualLayout>
      </c:layout>
      <c:scatterChart>
        <c:scatterStyle val="smoothMarker"/>
        <c:varyColors val="0"/>
        <c:ser>
          <c:idx val="0"/>
          <c:order val="0"/>
          <c:spPr>
            <a:ln w="12700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Sheet1!$A$1:$A$122</c:f>
              <c:numCache>
                <c:formatCode>General</c:formatCode>
                <c:ptCount val="122"/>
                <c:pt idx="0">
                  <c:v>-6</c:v>
                </c:pt>
                <c:pt idx="1">
                  <c:v>-5.9</c:v>
                </c:pt>
                <c:pt idx="2">
                  <c:v>-5.8</c:v>
                </c:pt>
                <c:pt idx="3">
                  <c:v>-5.7</c:v>
                </c:pt>
                <c:pt idx="4">
                  <c:v>-5.6</c:v>
                </c:pt>
                <c:pt idx="5">
                  <c:v>-5.5</c:v>
                </c:pt>
                <c:pt idx="6">
                  <c:v>-5.4</c:v>
                </c:pt>
                <c:pt idx="7">
                  <c:v>-5.3</c:v>
                </c:pt>
                <c:pt idx="8">
                  <c:v>-5.2</c:v>
                </c:pt>
                <c:pt idx="9">
                  <c:v>-5.0999999999999996</c:v>
                </c:pt>
                <c:pt idx="10">
                  <c:v>-5</c:v>
                </c:pt>
                <c:pt idx="11">
                  <c:v>-4.9000000000000004</c:v>
                </c:pt>
                <c:pt idx="12">
                  <c:v>-4.8</c:v>
                </c:pt>
                <c:pt idx="13">
                  <c:v>-4.7</c:v>
                </c:pt>
                <c:pt idx="14">
                  <c:v>-4.5999999999999996</c:v>
                </c:pt>
                <c:pt idx="15">
                  <c:v>-4.5000000000000098</c:v>
                </c:pt>
                <c:pt idx="16">
                  <c:v>-4.4000000000000101</c:v>
                </c:pt>
                <c:pt idx="17">
                  <c:v>-4.3000000000000096</c:v>
                </c:pt>
                <c:pt idx="18">
                  <c:v>-4.2000000000000099</c:v>
                </c:pt>
                <c:pt idx="19">
                  <c:v>-4.1000000000000103</c:v>
                </c:pt>
                <c:pt idx="20">
                  <c:v>-4.0000000000000098</c:v>
                </c:pt>
                <c:pt idx="21">
                  <c:v>-3.9000000000000101</c:v>
                </c:pt>
                <c:pt idx="22">
                  <c:v>-3.80000000000001</c:v>
                </c:pt>
                <c:pt idx="23">
                  <c:v>-3.7000000000000099</c:v>
                </c:pt>
                <c:pt idx="24">
                  <c:v>-3.6000000000000099</c:v>
                </c:pt>
                <c:pt idx="25">
                  <c:v>-3.5000000000000102</c:v>
                </c:pt>
                <c:pt idx="26">
                  <c:v>-3.4000000000000101</c:v>
                </c:pt>
                <c:pt idx="27">
                  <c:v>-3.30000000000001</c:v>
                </c:pt>
                <c:pt idx="28">
                  <c:v>-3.2000000000000099</c:v>
                </c:pt>
                <c:pt idx="29">
                  <c:v>-3.1000000000000099</c:v>
                </c:pt>
                <c:pt idx="30">
                  <c:v>-3.0000000000000102</c:v>
                </c:pt>
                <c:pt idx="31">
                  <c:v>-2.9000000000000101</c:v>
                </c:pt>
                <c:pt idx="32">
                  <c:v>-2.80000000000001</c:v>
                </c:pt>
                <c:pt idx="33">
                  <c:v>-2.7000000000000099</c:v>
                </c:pt>
                <c:pt idx="34">
                  <c:v>-2.6000000000000099</c:v>
                </c:pt>
                <c:pt idx="35">
                  <c:v>-2.5000000000000102</c:v>
                </c:pt>
                <c:pt idx="36">
                  <c:v>-2.4000000000000101</c:v>
                </c:pt>
                <c:pt idx="37">
                  <c:v>-2.30000000000001</c:v>
                </c:pt>
                <c:pt idx="38">
                  <c:v>-2.2000000000000099</c:v>
                </c:pt>
                <c:pt idx="39">
                  <c:v>-2.1000000000000099</c:v>
                </c:pt>
                <c:pt idx="40">
                  <c:v>-2.0000000000000102</c:v>
                </c:pt>
                <c:pt idx="41">
                  <c:v>-1.9000000000000099</c:v>
                </c:pt>
                <c:pt idx="42">
                  <c:v>-1.80000000000001</c:v>
                </c:pt>
                <c:pt idx="43">
                  <c:v>-1.7000000000000199</c:v>
                </c:pt>
                <c:pt idx="44">
                  <c:v>-1.6000000000000201</c:v>
                </c:pt>
                <c:pt idx="45">
                  <c:v>-1.50000000000002</c:v>
                </c:pt>
                <c:pt idx="46">
                  <c:v>-1.4000000000000199</c:v>
                </c:pt>
                <c:pt idx="47">
                  <c:v>-1.30000000000002</c:v>
                </c:pt>
                <c:pt idx="48">
                  <c:v>-1.2000000000000199</c:v>
                </c:pt>
                <c:pt idx="49">
                  <c:v>-1.1000000000000201</c:v>
                </c:pt>
                <c:pt idx="50">
                  <c:v>-1.00000000000002</c:v>
                </c:pt>
                <c:pt idx="51">
                  <c:v>-0.90000000000002001</c:v>
                </c:pt>
                <c:pt idx="52">
                  <c:v>-0.80000000000002003</c:v>
                </c:pt>
                <c:pt idx="53">
                  <c:v>-0.70000000000002005</c:v>
                </c:pt>
                <c:pt idx="54">
                  <c:v>-0.60000000000001996</c:v>
                </c:pt>
                <c:pt idx="55">
                  <c:v>-0.50000000000001998</c:v>
                </c:pt>
                <c:pt idx="56">
                  <c:v>-0.40000000000002001</c:v>
                </c:pt>
                <c:pt idx="57">
                  <c:v>-0.30000000000001997</c:v>
                </c:pt>
                <c:pt idx="58">
                  <c:v>-0.20000000000002</c:v>
                </c:pt>
                <c:pt idx="59">
                  <c:v>-0.10000000000002</c:v>
                </c:pt>
                <c:pt idx="60">
                  <c:v>0</c:v>
                </c:pt>
                <c:pt idx="61">
                  <c:v>9.9999999999980105E-2</c:v>
                </c:pt>
                <c:pt idx="62">
                  <c:v>0.19999999999998</c:v>
                </c:pt>
                <c:pt idx="63">
                  <c:v>0.29999999999998</c:v>
                </c:pt>
                <c:pt idx="64">
                  <c:v>0.39999999999997998</c:v>
                </c:pt>
                <c:pt idx="65">
                  <c:v>0.49999999999998002</c:v>
                </c:pt>
                <c:pt idx="66">
                  <c:v>0.59999999999997999</c:v>
                </c:pt>
                <c:pt idx="67">
                  <c:v>0.69999999999997997</c:v>
                </c:pt>
                <c:pt idx="68">
                  <c:v>0.79999999999997995</c:v>
                </c:pt>
                <c:pt idx="69">
                  <c:v>0.89999999999998004</c:v>
                </c:pt>
                <c:pt idx="70">
                  <c:v>0.99999999999998002</c:v>
                </c:pt>
                <c:pt idx="71">
                  <c:v>1.0999999999999699</c:v>
                </c:pt>
                <c:pt idx="72">
                  <c:v>1.19999999999997</c:v>
                </c:pt>
                <c:pt idx="73">
                  <c:v>1.2999999999999701</c:v>
                </c:pt>
                <c:pt idx="74">
                  <c:v>1.3999999999999699</c:v>
                </c:pt>
                <c:pt idx="75">
                  <c:v>1.49999999999997</c:v>
                </c:pt>
                <c:pt idx="76">
                  <c:v>1.5999999999999699</c:v>
                </c:pt>
                <c:pt idx="77">
                  <c:v>1.69999999999997</c:v>
                </c:pt>
                <c:pt idx="78">
                  <c:v>1.7999999999999701</c:v>
                </c:pt>
                <c:pt idx="79">
                  <c:v>1.8999999999999699</c:v>
                </c:pt>
                <c:pt idx="80">
                  <c:v>1.99999999999997</c:v>
                </c:pt>
                <c:pt idx="81">
                  <c:v>2.0999999999999699</c:v>
                </c:pt>
                <c:pt idx="82">
                  <c:v>2.19999999999997</c:v>
                </c:pt>
                <c:pt idx="83">
                  <c:v>2.2999999999999701</c:v>
                </c:pt>
                <c:pt idx="84">
                  <c:v>2.3999999999999702</c:v>
                </c:pt>
                <c:pt idx="85">
                  <c:v>2.4999999999999698</c:v>
                </c:pt>
                <c:pt idx="86">
                  <c:v>2.5999999999999699</c:v>
                </c:pt>
                <c:pt idx="87">
                  <c:v>2.69999999999997</c:v>
                </c:pt>
                <c:pt idx="88">
                  <c:v>2.7999999999999701</c:v>
                </c:pt>
                <c:pt idx="89">
                  <c:v>2.8999999999999702</c:v>
                </c:pt>
                <c:pt idx="90">
                  <c:v>2.9999999999999698</c:v>
                </c:pt>
                <c:pt idx="91">
                  <c:v>3.0999999999999699</c:v>
                </c:pt>
                <c:pt idx="92">
                  <c:v>3.19999999999997</c:v>
                </c:pt>
                <c:pt idx="93">
                  <c:v>3.2999999999999701</c:v>
                </c:pt>
                <c:pt idx="94">
                  <c:v>3.3999999999999702</c:v>
                </c:pt>
                <c:pt idx="95">
                  <c:v>3.4999999999999698</c:v>
                </c:pt>
                <c:pt idx="96">
                  <c:v>3.5999999999999699</c:v>
                </c:pt>
                <c:pt idx="97">
                  <c:v>3.69999999999997</c:v>
                </c:pt>
                <c:pt idx="98">
                  <c:v>3.7999999999999701</c:v>
                </c:pt>
                <c:pt idx="99">
                  <c:v>3.8999999999999599</c:v>
                </c:pt>
                <c:pt idx="100">
                  <c:v>3.99999999999996</c:v>
                </c:pt>
                <c:pt idx="101">
                  <c:v>4.0999999999999996</c:v>
                </c:pt>
                <c:pt idx="102">
                  <c:v>4.2</c:v>
                </c:pt>
                <c:pt idx="103">
                  <c:v>4.3</c:v>
                </c:pt>
                <c:pt idx="104">
                  <c:v>4.4000000000000004</c:v>
                </c:pt>
                <c:pt idx="105">
                  <c:v>4.5</c:v>
                </c:pt>
                <c:pt idx="106">
                  <c:v>4.5999999999999996</c:v>
                </c:pt>
                <c:pt idx="107">
                  <c:v>4.7</c:v>
                </c:pt>
                <c:pt idx="108">
                  <c:v>4.8</c:v>
                </c:pt>
                <c:pt idx="109">
                  <c:v>4.9000000000000004</c:v>
                </c:pt>
                <c:pt idx="110">
                  <c:v>5</c:v>
                </c:pt>
                <c:pt idx="111">
                  <c:v>5.0999999999999996</c:v>
                </c:pt>
                <c:pt idx="112">
                  <c:v>5.2</c:v>
                </c:pt>
                <c:pt idx="113">
                  <c:v>5.3</c:v>
                </c:pt>
                <c:pt idx="114">
                  <c:v>5.4</c:v>
                </c:pt>
                <c:pt idx="115">
                  <c:v>5.5</c:v>
                </c:pt>
                <c:pt idx="116">
                  <c:v>5.6</c:v>
                </c:pt>
                <c:pt idx="117">
                  <c:v>5.7</c:v>
                </c:pt>
                <c:pt idx="118">
                  <c:v>5.8</c:v>
                </c:pt>
                <c:pt idx="119">
                  <c:v>5.9</c:v>
                </c:pt>
                <c:pt idx="120">
                  <c:v>6</c:v>
                </c:pt>
              </c:numCache>
            </c:numRef>
          </c:xVal>
          <c:yVal>
            <c:numRef>
              <c:f>Sheet1!$B$1:$B$122</c:f>
              <c:numCache>
                <c:formatCode>General</c:formatCode>
                <c:ptCount val="122"/>
                <c:pt idx="0">
                  <c:v>2.2159242059690038E-3</c:v>
                </c:pt>
                <c:pt idx="1">
                  <c:v>2.5713204615269696E-3</c:v>
                </c:pt>
                <c:pt idx="2">
                  <c:v>2.9762662098879269E-3</c:v>
                </c:pt>
                <c:pt idx="3">
                  <c:v>3.4363833453069856E-3</c:v>
                </c:pt>
                <c:pt idx="4">
                  <c:v>3.9577257914899843E-3</c:v>
                </c:pt>
                <c:pt idx="5">
                  <c:v>4.5467812507955264E-3</c:v>
                </c:pt>
                <c:pt idx="6">
                  <c:v>5.2104674072112958E-3</c:v>
                </c:pt>
                <c:pt idx="7">
                  <c:v>5.9561218038025896E-3</c:v>
                </c:pt>
                <c:pt idx="8">
                  <c:v>6.7914846168428064E-3</c:v>
                </c:pt>
                <c:pt idx="9">
                  <c:v>7.7246735671975871E-3</c:v>
                </c:pt>
                <c:pt idx="10">
                  <c:v>8.7641502467842702E-3</c:v>
                </c:pt>
                <c:pt idx="11">
                  <c:v>9.9186771958976565E-3</c:v>
                </c:pt>
                <c:pt idx="12">
                  <c:v>1.119726514742145E-2</c:v>
                </c:pt>
                <c:pt idx="13">
                  <c:v>1.2609109957597191E-2</c:v>
                </c:pt>
                <c:pt idx="14">
                  <c:v>1.4163518870800593E-2</c:v>
                </c:pt>
                <c:pt idx="15">
                  <c:v>1.5869825917833532E-2</c:v>
                </c:pt>
                <c:pt idx="16">
                  <c:v>1.7737296423115525E-2</c:v>
                </c:pt>
                <c:pt idx="17">
                  <c:v>1.9775020794684899E-2</c:v>
                </c:pt>
                <c:pt idx="18">
                  <c:v>2.1991797990213374E-2</c:v>
                </c:pt>
                <c:pt idx="19">
                  <c:v>2.4396009289591122E-2</c:v>
                </c:pt>
                <c:pt idx="20">
                  <c:v>2.6995483256593764E-2</c:v>
                </c:pt>
                <c:pt idx="21">
                  <c:v>2.9797353034407743E-2</c:v>
                </c:pt>
                <c:pt idx="22">
                  <c:v>3.2807907387337985E-2</c:v>
                </c:pt>
                <c:pt idx="23">
                  <c:v>3.6032437168108659E-2</c:v>
                </c:pt>
                <c:pt idx="24">
                  <c:v>3.9475079150446735E-2</c:v>
                </c:pt>
                <c:pt idx="25">
                  <c:v>4.3138659413255377E-2</c:v>
                </c:pt>
                <c:pt idx="26">
                  <c:v>4.7024538688443064E-2</c:v>
                </c:pt>
                <c:pt idx="27">
                  <c:v>5.1132462281988582E-2</c:v>
                </c:pt>
                <c:pt idx="28">
                  <c:v>5.5460417339727341E-2</c:v>
                </c:pt>
                <c:pt idx="29">
                  <c:v>6.0004500348492334E-2</c:v>
                </c:pt>
                <c:pt idx="30">
                  <c:v>6.4758797832945386E-2</c:v>
                </c:pt>
                <c:pt idx="31">
                  <c:v>6.9715283222679614E-2</c:v>
                </c:pt>
                <c:pt idx="32">
                  <c:v>7.4863732817871911E-2</c:v>
                </c:pt>
                <c:pt idx="33">
                  <c:v>8.0191663670959271E-2</c:v>
                </c:pt>
                <c:pt idx="34">
                  <c:v>8.5684296023903136E-2</c:v>
                </c:pt>
                <c:pt idx="35">
                  <c:v>9.1324542694510374E-2</c:v>
                </c:pt>
                <c:pt idx="36">
                  <c:v>9.7093027491605879E-2</c:v>
                </c:pt>
                <c:pt idx="37">
                  <c:v>0.10296813435998679</c:v>
                </c:pt>
                <c:pt idx="38">
                  <c:v>0.10892608851627467</c:v>
                </c:pt>
                <c:pt idx="39">
                  <c:v>0.11494107034211593</c:v>
                </c:pt>
                <c:pt idx="40">
                  <c:v>0.12098536225957106</c:v>
                </c:pt>
                <c:pt idx="41">
                  <c:v>0.12702952823459393</c:v>
                </c:pt>
                <c:pt idx="42">
                  <c:v>0.13304262494937683</c:v>
                </c:pt>
                <c:pt idx="43">
                  <c:v>0.13899244306549707</c:v>
                </c:pt>
                <c:pt idx="44">
                  <c:v>0.1448457763807402</c:v>
                </c:pt>
                <c:pt idx="45">
                  <c:v>0.15056871607740108</c:v>
                </c:pt>
                <c:pt idx="46">
                  <c:v>0.15612696668337955</c:v>
                </c:pt>
                <c:pt idx="47">
                  <c:v>0.16148617983395611</c:v>
                </c:pt>
                <c:pt idx="48">
                  <c:v>0.16661230144589884</c:v>
                </c:pt>
                <c:pt idx="49">
                  <c:v>0.17147192750969101</c:v>
                </c:pt>
                <c:pt idx="50">
                  <c:v>0.17603266338214887</c:v>
                </c:pt>
                <c:pt idx="51">
                  <c:v>0.18026348123082317</c:v>
                </c:pt>
                <c:pt idx="52">
                  <c:v>0.18413507015166092</c:v>
                </c:pt>
                <c:pt idx="53">
                  <c:v>0.18762017345846829</c:v>
                </c:pt>
                <c:pt idx="54">
                  <c:v>0.19069390773026149</c:v>
                </c:pt>
                <c:pt idx="55">
                  <c:v>0.19333405840142415</c:v>
                </c:pt>
                <c:pt idx="56">
                  <c:v>0.19552134698772755</c:v>
                </c:pt>
                <c:pt idx="57">
                  <c:v>0.19723966545394417</c:v>
                </c:pt>
                <c:pt idx="58">
                  <c:v>0.19847627373850571</c:v>
                </c:pt>
                <c:pt idx="59">
                  <c:v>0.19922195704738191</c:v>
                </c:pt>
                <c:pt idx="60">
                  <c:v>0.19947114020071635</c:v>
                </c:pt>
                <c:pt idx="61">
                  <c:v>0.1992219570473821</c:v>
                </c:pt>
                <c:pt idx="62">
                  <c:v>0.1984762737385061</c:v>
                </c:pt>
                <c:pt idx="63">
                  <c:v>0.19723966545394475</c:v>
                </c:pt>
                <c:pt idx="64">
                  <c:v>0.19552134698772833</c:v>
                </c:pt>
                <c:pt idx="65">
                  <c:v>0.19333405840142509</c:v>
                </c:pt>
                <c:pt idx="66">
                  <c:v>0.19069390773026262</c:v>
                </c:pt>
                <c:pt idx="67">
                  <c:v>0.1876201734584696</c:v>
                </c:pt>
                <c:pt idx="68">
                  <c:v>0.18413507015166242</c:v>
                </c:pt>
                <c:pt idx="69">
                  <c:v>0.18026348123082481</c:v>
                </c:pt>
                <c:pt idx="70">
                  <c:v>0.17603266338215062</c:v>
                </c:pt>
                <c:pt idx="71">
                  <c:v>0.17147192750969337</c:v>
                </c:pt>
                <c:pt idx="72">
                  <c:v>0.16661230144590133</c:v>
                </c:pt>
                <c:pt idx="73">
                  <c:v>0.16148617983395872</c:v>
                </c:pt>
                <c:pt idx="74">
                  <c:v>0.15612696668338227</c:v>
                </c:pt>
                <c:pt idx="75">
                  <c:v>0.15056871607740391</c:v>
                </c:pt>
                <c:pt idx="76">
                  <c:v>0.14484577638074314</c:v>
                </c:pt>
                <c:pt idx="77">
                  <c:v>0.13899244306550002</c:v>
                </c:pt>
                <c:pt idx="78">
                  <c:v>0.13304262494937921</c:v>
                </c:pt>
                <c:pt idx="79">
                  <c:v>0.12702952823459632</c:v>
                </c:pt>
                <c:pt idx="80">
                  <c:v>0.1209853622595735</c:v>
                </c:pt>
                <c:pt idx="81">
                  <c:v>0.11494107034211834</c:v>
                </c:pt>
                <c:pt idx="82">
                  <c:v>0.10892608851627708</c:v>
                </c:pt>
                <c:pt idx="83">
                  <c:v>0.10296813435998914</c:v>
                </c:pt>
                <c:pt idx="84">
                  <c:v>9.7093027491608211E-2</c:v>
                </c:pt>
                <c:pt idx="85">
                  <c:v>9.1324542694512692E-2</c:v>
                </c:pt>
                <c:pt idx="86">
                  <c:v>8.5684296023905357E-2</c:v>
                </c:pt>
                <c:pt idx="87">
                  <c:v>8.0191663670961436E-2</c:v>
                </c:pt>
                <c:pt idx="88">
                  <c:v>7.4863732817873993E-2</c:v>
                </c:pt>
                <c:pt idx="89">
                  <c:v>6.9715283222681654E-2</c:v>
                </c:pt>
                <c:pt idx="90">
                  <c:v>6.4758797832947329E-2</c:v>
                </c:pt>
                <c:pt idx="91">
                  <c:v>6.0004500348494208E-2</c:v>
                </c:pt>
                <c:pt idx="92">
                  <c:v>5.5460417339729111E-2</c:v>
                </c:pt>
                <c:pt idx="93">
                  <c:v>5.1132462281990275E-2</c:v>
                </c:pt>
                <c:pt idx="94">
                  <c:v>4.7024538688444667E-2</c:v>
                </c:pt>
                <c:pt idx="95">
                  <c:v>4.3138659413256897E-2</c:v>
                </c:pt>
                <c:pt idx="96">
                  <c:v>3.9475079150448157E-2</c:v>
                </c:pt>
                <c:pt idx="97">
                  <c:v>3.6032437168110006E-2</c:v>
                </c:pt>
                <c:pt idx="98">
                  <c:v>3.2807907387339234E-2</c:v>
                </c:pt>
                <c:pt idx="99">
                  <c:v>2.97973530344092E-2</c:v>
                </c:pt>
                <c:pt idx="100">
                  <c:v>2.699548325659511E-2</c:v>
                </c:pt>
                <c:pt idx="101">
                  <c:v>2.4396009289591382E-2</c:v>
                </c:pt>
                <c:pt idx="102">
                  <c:v>2.1991797990213596E-2</c:v>
                </c:pt>
                <c:pt idx="103">
                  <c:v>1.977502079468511E-2</c:v>
                </c:pt>
                <c:pt idx="104">
                  <c:v>1.7737296423115712E-2</c:v>
                </c:pt>
                <c:pt idx="105">
                  <c:v>1.5869825917833709E-2</c:v>
                </c:pt>
                <c:pt idx="106">
                  <c:v>1.4163518870800593E-2</c:v>
                </c:pt>
                <c:pt idx="107">
                  <c:v>1.2609109957597191E-2</c:v>
                </c:pt>
                <c:pt idx="108">
                  <c:v>1.119726514742145E-2</c:v>
                </c:pt>
                <c:pt idx="109">
                  <c:v>9.9186771958976565E-3</c:v>
                </c:pt>
                <c:pt idx="110">
                  <c:v>8.7641502467842702E-3</c:v>
                </c:pt>
                <c:pt idx="111">
                  <c:v>7.7246735671975871E-3</c:v>
                </c:pt>
                <c:pt idx="112">
                  <c:v>6.7914846168428064E-3</c:v>
                </c:pt>
                <c:pt idx="113">
                  <c:v>5.9561218038025896E-3</c:v>
                </c:pt>
                <c:pt idx="114">
                  <c:v>5.2104674072112958E-3</c:v>
                </c:pt>
                <c:pt idx="115">
                  <c:v>4.5467812507955264E-3</c:v>
                </c:pt>
                <c:pt idx="116">
                  <c:v>3.9577257914899843E-3</c:v>
                </c:pt>
                <c:pt idx="117">
                  <c:v>3.4363833453069856E-3</c:v>
                </c:pt>
                <c:pt idx="118">
                  <c:v>2.9762662098879269E-3</c:v>
                </c:pt>
                <c:pt idx="119">
                  <c:v>2.5713204615269696E-3</c:v>
                </c:pt>
                <c:pt idx="120">
                  <c:v>2.2159242059690038E-3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E93-42E4-8376-D8AE692519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4751144"/>
        <c:axId val="404744584"/>
      </c:scatterChart>
      <c:valAx>
        <c:axId val="4047511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04744584"/>
        <c:crosses val="autoZero"/>
        <c:crossBetween val="midCat"/>
      </c:valAx>
      <c:valAx>
        <c:axId val="4047445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04751144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6399" cy="496888"/>
          </a:xfrm>
          <a:prstGeom prst="rect">
            <a:avLst/>
          </a:prstGeom>
        </p:spPr>
        <p:txBody>
          <a:bodyPr vert="horz" lIns="91345" tIns="45673" rIns="91345" bIns="4567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9691" y="3"/>
            <a:ext cx="2946399" cy="496888"/>
          </a:xfrm>
          <a:prstGeom prst="rect">
            <a:avLst/>
          </a:prstGeom>
        </p:spPr>
        <p:txBody>
          <a:bodyPr vert="horz" lIns="91345" tIns="45673" rIns="91345" bIns="45673" rtlCol="0"/>
          <a:lstStyle>
            <a:lvl1pPr algn="r">
              <a:defRPr sz="1200"/>
            </a:lvl1pPr>
          </a:lstStyle>
          <a:p>
            <a:fld id="{1759BE18-0131-4931-9666-D005B2098774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77900" y="1241425"/>
            <a:ext cx="484187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45" tIns="45673" rIns="91345" bIns="4567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5" y="4776795"/>
            <a:ext cx="5438775" cy="3908425"/>
          </a:xfrm>
          <a:prstGeom prst="rect">
            <a:avLst/>
          </a:prstGeom>
        </p:spPr>
        <p:txBody>
          <a:bodyPr vert="horz" lIns="91345" tIns="45673" rIns="91345" bIns="4567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429750"/>
            <a:ext cx="2946399" cy="496888"/>
          </a:xfrm>
          <a:prstGeom prst="rect">
            <a:avLst/>
          </a:prstGeom>
        </p:spPr>
        <p:txBody>
          <a:bodyPr vert="horz" lIns="91345" tIns="45673" rIns="91345" bIns="4567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9691" y="9429750"/>
            <a:ext cx="2946399" cy="496888"/>
          </a:xfrm>
          <a:prstGeom prst="rect">
            <a:avLst/>
          </a:prstGeom>
        </p:spPr>
        <p:txBody>
          <a:bodyPr vert="horz" lIns="91345" tIns="45673" rIns="91345" bIns="45673" rtlCol="0" anchor="b"/>
          <a:lstStyle>
            <a:lvl1pPr algn="r">
              <a:defRPr sz="1200"/>
            </a:lvl1pPr>
          </a:lstStyle>
          <a:p>
            <a:fld id="{9C8BEFC9-749A-41E5-8E78-627CBFF107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3577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8BEFC9-749A-41E5-8E78-627CBFF1079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8495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8BEFC9-749A-41E5-8E78-627CBFF1079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4256585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696178" y="1169931"/>
            <a:ext cx="5216071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850" y="533401"/>
            <a:ext cx="6667606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7850" y="3843868"/>
            <a:ext cx="5367104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65F7-233F-4333-BC42-DDB645DA40D5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63DEA-872E-44A3-A6D9-0E4E38B87C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4933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495800"/>
            <a:ext cx="7101106" cy="1524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77850" y="533400"/>
            <a:ext cx="87503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825502" y="3843867"/>
            <a:ext cx="78881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65F7-233F-4333-BC42-DDB645DA40D5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63DEA-872E-44A3-A6D9-0E4E38B87C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564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533400"/>
            <a:ext cx="87503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4114800"/>
            <a:ext cx="6915515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65F7-233F-4333-BC42-DDB645DA40D5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63DEA-872E-44A3-A6D9-0E4E38B87C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4289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640" y="533400"/>
            <a:ext cx="743143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55701" y="3429000"/>
            <a:ext cx="6936006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1" y="4301070"/>
            <a:ext cx="6914224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65F7-233F-4333-BC42-DDB645DA40D5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63DEA-872E-44A3-A6D9-0E4E38B87CB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7651" y="710624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7551" y="2768601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92460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3429000"/>
            <a:ext cx="6914224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5132981"/>
            <a:ext cx="6915515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65F7-233F-4333-BC42-DDB645DA40D5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63DEA-872E-44A3-A6D9-0E4E38B87C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8228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641" y="533400"/>
            <a:ext cx="7431435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77851" y="3886200"/>
            <a:ext cx="6914224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4953000"/>
            <a:ext cx="6914223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65F7-233F-4333-BC42-DDB645DA40D5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63DEA-872E-44A3-A6D9-0E4E38B87CB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7651" y="710624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7551" y="2768601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73471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533400"/>
            <a:ext cx="8152796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77851" y="3928534"/>
            <a:ext cx="6914224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4766736"/>
            <a:ext cx="6914223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65F7-233F-4333-BC42-DDB645DA40D5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63DEA-872E-44A3-A6D9-0E4E38B87C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2982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495800"/>
            <a:ext cx="7101106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7851" y="533401"/>
            <a:ext cx="7101106" cy="3767670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65F7-233F-4333-BC42-DDB645DA40D5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63DEA-872E-44A3-A6D9-0E4E38B87C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2642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3606" y="533400"/>
            <a:ext cx="221454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7850" y="533400"/>
            <a:ext cx="6337513" cy="5486400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65F7-233F-4333-BC42-DDB645DA40D5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63DEA-872E-44A3-A6D9-0E4E38B87C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0716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495800"/>
            <a:ext cx="7101106" cy="1524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851" y="533400"/>
            <a:ext cx="7101106" cy="3767670"/>
          </a:xfrm>
        </p:spPr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65F7-233F-4333-BC42-DDB645DA40D5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63DEA-872E-44A3-A6D9-0E4E38B87C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4791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1981200"/>
            <a:ext cx="6936007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1" y="4487334"/>
            <a:ext cx="6936006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65F7-233F-4333-BC42-DDB645DA40D5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63DEA-872E-44A3-A6D9-0E4E38B87C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6751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495800"/>
            <a:ext cx="7101106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77851" y="533401"/>
            <a:ext cx="4279131" cy="3767667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5050892" y="533400"/>
            <a:ext cx="4277258" cy="3759200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65F7-233F-4333-BC42-DDB645DA40D5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63DEA-872E-44A3-A6D9-0E4E38B87C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7258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495800"/>
            <a:ext cx="7101106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5501" y="533400"/>
            <a:ext cx="4026605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7849" y="1143001"/>
            <a:ext cx="4274256" cy="3158067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59601" y="566738"/>
            <a:ext cx="407772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0893" y="1143000"/>
            <a:ext cx="4286430" cy="3149600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65F7-233F-4333-BC42-DDB645DA40D5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63DEA-872E-44A3-A6D9-0E4E38B87C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6956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495800"/>
            <a:ext cx="7101106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65F7-233F-4333-BC42-DDB645DA40D5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63DEA-872E-44A3-A6D9-0E4E38B87C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3151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65F7-233F-4333-BC42-DDB645DA40D5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63DEA-872E-44A3-A6D9-0E4E38B87C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2284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0223" y="533400"/>
            <a:ext cx="34671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850" y="533400"/>
            <a:ext cx="4808651" cy="5486400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70223" y="2209803"/>
            <a:ext cx="34671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65F7-233F-4333-BC42-DDB645DA40D5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63DEA-872E-44A3-A6D9-0E4E38B87C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221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0450" y="1447800"/>
            <a:ext cx="3860196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825500" y="914400"/>
            <a:ext cx="3554389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0696" y="2743200"/>
            <a:ext cx="3861242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65F7-233F-4333-BC42-DDB645DA40D5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7850" y="6172201"/>
            <a:ext cx="6296034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63DEA-872E-44A3-A6D9-0E4E38B87C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4349362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slideLayouts/slideLayout13.xml" Type="http://schemas.openxmlformats.org/officeDocument/2006/relationships/slideLayout"/><Relationship Id="rId14" Target="../slideLayouts/slideLayout14.xml" Type="http://schemas.openxmlformats.org/officeDocument/2006/relationships/slideLayout"/><Relationship Id="rId15" Target="../slideLayouts/slideLayout15.xml" Type="http://schemas.openxmlformats.org/officeDocument/2006/relationships/slideLayout"/><Relationship Id="rId16" Target="../slideLayouts/slideLayout16.xml" Type="http://schemas.openxmlformats.org/officeDocument/2006/relationships/slideLayout"/><Relationship Id="rId17" Target="../slideLayouts/slideLayout17.xml" Type="http://schemas.openxmlformats.org/officeDocument/2006/relationships/slideLayout"/><Relationship Id="rId18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bg1"/>
            </a:gs>
            <a:gs pos="27000">
              <a:schemeClr val="bg2">
                <a:lumMod val="20000"/>
                <a:lumOff val="80000"/>
              </a:schemeClr>
            </a:gs>
            <a:gs pos="7000">
              <a:schemeClr val="bg2">
                <a:lumMod val="20000"/>
                <a:lumOff val="80000"/>
              </a:schemeClr>
            </a:gs>
            <a:gs pos="40000">
              <a:srgbClr val="D6F4FC"/>
            </a:gs>
            <a:gs pos="92000">
              <a:schemeClr val="bg1"/>
            </a:gs>
            <a:gs pos="46000">
              <a:schemeClr val="bg2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226565" y="3894668"/>
            <a:ext cx="2676327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7851" y="4495800"/>
            <a:ext cx="7101106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1" y="533401"/>
            <a:ext cx="7101106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9432" y="6172204"/>
            <a:ext cx="130050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FEC65F7-233F-4333-BC42-DDB645DA40D5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7850" y="6172201"/>
            <a:ext cx="629603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2295" y="5578479"/>
            <a:ext cx="928316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9D63DEA-872E-44A3-A6D9-0E4E38B87C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750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5.jpeg" Type="http://schemas.openxmlformats.org/officeDocument/2006/relationships/image"/><Relationship Id="rId11" Target="../media/image6.png" Type="http://schemas.openxmlformats.org/officeDocument/2006/relationships/image"/><Relationship Id="rId2" Target="../notesSlides/notesSlide1.xml" Type="http://schemas.openxmlformats.org/officeDocument/2006/relationships/notesSlide"/><Relationship Id="rId3" Target="../charts/chart1.xml" Type="http://schemas.openxmlformats.org/officeDocument/2006/relationships/chart"/><Relationship Id="rId4" Target="../charts/chart2.xml" Type="http://schemas.openxmlformats.org/officeDocument/2006/relationships/chart"/><Relationship Id="rId5" Target="../charts/chart3.xml" Type="http://schemas.openxmlformats.org/officeDocument/2006/relationships/chart"/><Relationship Id="rId6" Target="../media/image1.JPG" Type="http://schemas.openxmlformats.org/officeDocument/2006/relationships/image"/><Relationship Id="rId7" Target="../media/image2.png" Type="http://schemas.openxmlformats.org/officeDocument/2006/relationships/image"/><Relationship Id="rId8" Target="../media/image3.emf" Type="http://schemas.openxmlformats.org/officeDocument/2006/relationships/image"/><Relationship Id="rId9" Target="../media/image4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7.emf" Type="http://schemas.openxmlformats.org/officeDocument/2006/relationships/image"/><Relationship Id="rId4" Target="../media/image8.png" Type="http://schemas.openxmlformats.org/officeDocument/2006/relationships/image"/><Relationship Id="rId5" Target="../media/image9.png" Type="http://schemas.openxmlformats.org/officeDocument/2006/relationships/image"/><Relationship Id="rId6" Target="../charts/chart4.xml" Type="http://schemas.openxmlformats.org/officeDocument/2006/relationships/chart"/><Relationship Id="rId7" Target="../media/image10.jpeg" Type="http://schemas.openxmlformats.org/officeDocument/2006/relationships/image"/><Relationship Id="rId8" Target="../media/image11.png" Type="http://schemas.openxmlformats.org/officeDocument/2006/relationships/image"/><Relationship Id="rId9" Target="../media/image12.pn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フリーフォーム 17"/>
          <p:cNvSpPr/>
          <p:nvPr/>
        </p:nvSpPr>
        <p:spPr>
          <a:xfrm>
            <a:off x="0" y="733681"/>
            <a:ext cx="9902425" cy="231128"/>
          </a:xfrm>
          <a:custGeom>
            <a:avLst/>
            <a:gdLst>
              <a:gd name="connsiteX0" fmla="*/ 533453 w 9691553"/>
              <a:gd name="connsiteY0" fmla="*/ 287792 h 614939"/>
              <a:gd name="connsiteX1" fmla="*/ 3694665 w 9691553"/>
              <a:gd name="connsiteY1" fmla="*/ 409 h 614939"/>
              <a:gd name="connsiteX2" fmla="*/ 7051819 w 9691553"/>
              <a:gd name="connsiteY2" fmla="*/ 353106 h 614939"/>
              <a:gd name="connsiteX3" fmla="*/ 9690516 w 9691553"/>
              <a:gd name="connsiteY3" fmla="*/ 131037 h 614939"/>
              <a:gd name="connsiteX4" fmla="*/ 7326139 w 9691553"/>
              <a:gd name="connsiteY4" fmla="*/ 614363 h 614939"/>
              <a:gd name="connsiteX5" fmla="*/ 4086550 w 9691553"/>
              <a:gd name="connsiteY5" fmla="*/ 235540 h 614939"/>
              <a:gd name="connsiteX6" fmla="*/ 350573 w 9691553"/>
              <a:gd name="connsiteY6" fmla="*/ 535986 h 614939"/>
              <a:gd name="connsiteX7" fmla="*/ 533453 w 9691553"/>
              <a:gd name="connsiteY7" fmla="*/ 287792 h 614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91553" h="614939">
                <a:moveTo>
                  <a:pt x="533453" y="287792"/>
                </a:moveTo>
                <a:cubicBezTo>
                  <a:pt x="1090802" y="198529"/>
                  <a:pt x="2608271" y="-10477"/>
                  <a:pt x="3694665" y="409"/>
                </a:cubicBezTo>
                <a:cubicBezTo>
                  <a:pt x="4781059" y="11295"/>
                  <a:pt x="6052511" y="331335"/>
                  <a:pt x="7051819" y="353106"/>
                </a:cubicBezTo>
                <a:cubicBezTo>
                  <a:pt x="8051127" y="374877"/>
                  <a:pt x="9644796" y="87494"/>
                  <a:pt x="9690516" y="131037"/>
                </a:cubicBezTo>
                <a:cubicBezTo>
                  <a:pt x="9736236" y="174580"/>
                  <a:pt x="8260133" y="596946"/>
                  <a:pt x="7326139" y="614363"/>
                </a:cubicBezTo>
                <a:cubicBezTo>
                  <a:pt x="6392145" y="631780"/>
                  <a:pt x="5249144" y="248603"/>
                  <a:pt x="4086550" y="235540"/>
                </a:cubicBezTo>
                <a:cubicBezTo>
                  <a:pt x="2923956" y="222477"/>
                  <a:pt x="938401" y="522923"/>
                  <a:pt x="350573" y="535986"/>
                </a:cubicBezTo>
                <a:cubicBezTo>
                  <a:pt x="-237255" y="549049"/>
                  <a:pt x="-23896" y="377055"/>
                  <a:pt x="533453" y="28779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313850" y="954237"/>
            <a:ext cx="8009568" cy="10926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ts val="2000"/>
              </a:lnSpc>
              <a:spcAft>
                <a:spcPts val="0"/>
              </a:spcAft>
            </a:pPr>
            <a:r>
              <a:rPr lang="ja-JP" altLang="ja-JP" sz="1400" kern="100" dirty="0" smtClean="0">
                <a:solidFill>
                  <a:srgbClr val="0070C0"/>
                </a:solidFill>
                <a:latin typeface="+mj-ea"/>
                <a:ea typeface="+mj-ea"/>
                <a:cs typeface="Times New Roman" panose="02020603050405020304" pitchFamily="18" charset="0"/>
              </a:rPr>
              <a:t>■</a:t>
            </a:r>
            <a:r>
              <a:rPr lang="ja-JP" altLang="en-US" sz="1400" kern="100" dirty="0">
                <a:latin typeface="+mj-ea"/>
                <a:ea typeface="+mj-ea"/>
                <a:cs typeface="Times New Roman" panose="02020603050405020304" pitchFamily="18" charset="0"/>
              </a:rPr>
              <a:t> </a:t>
            </a:r>
            <a:r>
              <a:rPr lang="ja-JP" altLang="ja-JP" sz="1400" b="1" kern="100" dirty="0" smtClean="0">
                <a:latin typeface="+mj-ea"/>
                <a:ea typeface="+mj-ea"/>
                <a:cs typeface="Times New Roman" panose="02020603050405020304" pitchFamily="18" charset="0"/>
              </a:rPr>
              <a:t>再犯防止</a:t>
            </a:r>
            <a:r>
              <a:rPr lang="ja-JP" altLang="ja-JP" sz="1400" kern="100" dirty="0" smtClean="0">
                <a:latin typeface="+mj-ea"/>
                <a:ea typeface="+mj-ea"/>
                <a:cs typeface="Times New Roman" panose="02020603050405020304" pitchFamily="18" charset="0"/>
              </a:rPr>
              <a:t>は</a:t>
            </a:r>
            <a:r>
              <a:rPr lang="ja-JP" altLang="en-US" sz="1400" kern="100" dirty="0" smtClean="0">
                <a:latin typeface="+mj-ea"/>
                <a:ea typeface="+mj-ea"/>
                <a:cs typeface="Times New Roman" panose="02020603050405020304" pitchFamily="18" charset="0"/>
              </a:rPr>
              <a:t>、</a:t>
            </a:r>
            <a:r>
              <a:rPr lang="ja-JP" altLang="ja-JP" sz="1400" kern="100" dirty="0" smtClean="0">
                <a:latin typeface="+mj-ea"/>
                <a:ea typeface="+mj-ea"/>
                <a:cs typeface="Times New Roman" panose="02020603050405020304" pitchFamily="18" charset="0"/>
              </a:rPr>
              <a:t>国民</a:t>
            </a:r>
            <a:r>
              <a:rPr lang="ja-JP" altLang="ja-JP" sz="1400" kern="100" dirty="0">
                <a:latin typeface="+mj-ea"/>
                <a:ea typeface="+mj-ea"/>
                <a:cs typeface="Times New Roman" panose="02020603050405020304" pitchFamily="18" charset="0"/>
              </a:rPr>
              <a:t>が安全・安心に暮らせる社会の実現に向けた重要な取組です。</a:t>
            </a:r>
            <a:endParaRPr lang="en-US" altLang="ja-JP" sz="1400" kern="1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 marL="133350" indent="-133350" algn="just">
              <a:lnSpc>
                <a:spcPts val="1400"/>
              </a:lnSpc>
              <a:spcAft>
                <a:spcPts val="0"/>
              </a:spcAft>
            </a:pPr>
            <a:endParaRPr lang="en-US" altLang="ja-JP" sz="1400" kern="1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 marL="133350" indent="-133350" algn="just">
              <a:lnSpc>
                <a:spcPts val="2000"/>
              </a:lnSpc>
              <a:spcAft>
                <a:spcPts val="0"/>
              </a:spcAft>
            </a:pPr>
            <a:r>
              <a:rPr lang="ja-JP" altLang="ja-JP" sz="1400" kern="100" dirty="0" smtClean="0">
                <a:solidFill>
                  <a:srgbClr val="0070C0"/>
                </a:solidFill>
                <a:latin typeface="+mj-ea"/>
                <a:ea typeface="+mj-ea"/>
                <a:cs typeface="Times New Roman" panose="02020603050405020304" pitchFamily="18" charset="0"/>
              </a:rPr>
              <a:t>■</a:t>
            </a:r>
            <a:r>
              <a:rPr lang="ja-JP" altLang="en-US" sz="1400" kern="100" dirty="0">
                <a:latin typeface="+mj-ea"/>
                <a:ea typeface="+mj-ea"/>
                <a:cs typeface="Times New Roman" panose="02020603050405020304" pitchFamily="18" charset="0"/>
              </a:rPr>
              <a:t> </a:t>
            </a:r>
            <a:r>
              <a:rPr lang="ja-JP" altLang="ja-JP" sz="1400" b="1" kern="100" dirty="0" smtClean="0">
                <a:latin typeface="+mj-ea"/>
                <a:ea typeface="+mj-ea"/>
                <a:cs typeface="Times New Roman" panose="02020603050405020304" pitchFamily="18" charset="0"/>
              </a:rPr>
              <a:t>効果</a:t>
            </a:r>
            <a:r>
              <a:rPr lang="ja-JP" altLang="ja-JP" sz="1400" b="1" kern="100" dirty="0">
                <a:latin typeface="+mj-ea"/>
                <a:ea typeface="+mj-ea"/>
                <a:cs typeface="Times New Roman" panose="02020603050405020304" pitchFamily="18" charset="0"/>
              </a:rPr>
              <a:t>検証</a:t>
            </a:r>
            <a:r>
              <a:rPr lang="ja-JP" altLang="ja-JP" sz="1400" b="1" kern="100" dirty="0" smtClean="0">
                <a:latin typeface="+mj-ea"/>
                <a:ea typeface="+mj-ea"/>
                <a:cs typeface="Times New Roman" panose="02020603050405020304" pitchFamily="18" charset="0"/>
              </a:rPr>
              <a:t>センター</a:t>
            </a:r>
            <a:r>
              <a:rPr lang="ja-JP" altLang="en-US" sz="1400" kern="100" dirty="0" smtClean="0">
                <a:latin typeface="+mj-ea"/>
                <a:ea typeface="+mj-ea"/>
                <a:cs typeface="Times New Roman" panose="02020603050405020304" pitchFamily="18" charset="0"/>
              </a:rPr>
              <a:t>で</a:t>
            </a:r>
            <a:r>
              <a:rPr lang="ja-JP" altLang="ja-JP" sz="1400" kern="100" dirty="0" smtClean="0">
                <a:latin typeface="+mj-ea"/>
                <a:ea typeface="+mj-ea"/>
                <a:cs typeface="Times New Roman" panose="02020603050405020304" pitchFamily="18" charset="0"/>
              </a:rPr>
              <a:t>は</a:t>
            </a:r>
            <a:r>
              <a:rPr lang="ja-JP" altLang="en-US" sz="1400" kern="100" dirty="0" smtClean="0">
                <a:latin typeface="+mj-ea"/>
                <a:ea typeface="+mj-ea"/>
                <a:cs typeface="Times New Roman" panose="02020603050405020304" pitchFamily="18" charset="0"/>
              </a:rPr>
              <a:t>、</a:t>
            </a:r>
            <a:r>
              <a:rPr lang="ja-JP" altLang="ja-JP" sz="1400" kern="100" dirty="0" smtClean="0">
                <a:latin typeface="+mj-ea"/>
                <a:ea typeface="+mj-ea"/>
                <a:cs typeface="Times New Roman" panose="02020603050405020304" pitchFamily="18" charset="0"/>
              </a:rPr>
              <a:t>エビデンス</a:t>
            </a:r>
            <a:r>
              <a:rPr lang="ja-JP" altLang="en-US" sz="1400" kern="100" dirty="0">
                <a:latin typeface="+mj-ea"/>
                <a:ea typeface="+mj-ea"/>
                <a:cs typeface="Times New Roman" panose="02020603050405020304" pitchFamily="18" charset="0"/>
              </a:rPr>
              <a:t>（</a:t>
            </a:r>
            <a:r>
              <a:rPr lang="ja-JP" altLang="ja-JP" sz="1400" kern="100" dirty="0">
                <a:latin typeface="+mj-ea"/>
                <a:ea typeface="+mj-ea"/>
                <a:cs typeface="Times New Roman" panose="02020603050405020304" pitchFamily="18" charset="0"/>
              </a:rPr>
              <a:t>科学的</a:t>
            </a:r>
            <a:r>
              <a:rPr lang="ja-JP" altLang="en-US" sz="1400" kern="100" dirty="0">
                <a:latin typeface="+mj-ea"/>
                <a:ea typeface="+mj-ea"/>
                <a:cs typeface="Times New Roman" panose="02020603050405020304" pitchFamily="18" charset="0"/>
              </a:rPr>
              <a:t>根拠）</a:t>
            </a:r>
            <a:r>
              <a:rPr lang="ja-JP" altLang="ja-JP" sz="1400" kern="100" dirty="0">
                <a:latin typeface="+mj-ea"/>
                <a:ea typeface="+mj-ea"/>
                <a:cs typeface="Times New Roman" panose="02020603050405020304" pitchFamily="18" charset="0"/>
              </a:rPr>
              <a:t>に基づ</a:t>
            </a:r>
            <a:r>
              <a:rPr lang="ja-JP" altLang="en-US" sz="1400" kern="100" dirty="0">
                <a:latin typeface="+mj-ea"/>
                <a:ea typeface="+mj-ea"/>
                <a:cs typeface="Times New Roman" panose="02020603050405020304" pitchFamily="18" charset="0"/>
              </a:rPr>
              <a:t>く</a:t>
            </a:r>
            <a:r>
              <a:rPr lang="ja-JP" altLang="ja-JP" sz="1400" kern="100" dirty="0">
                <a:latin typeface="+mj-ea"/>
                <a:ea typeface="+mj-ea"/>
                <a:cs typeface="Times New Roman" panose="02020603050405020304" pitchFamily="18" charset="0"/>
              </a:rPr>
              <a:t>再犯防止</a:t>
            </a:r>
            <a:r>
              <a:rPr lang="ja-JP" altLang="en-US" sz="1400" kern="100" dirty="0">
                <a:latin typeface="+mj-ea"/>
                <a:ea typeface="+mj-ea"/>
                <a:cs typeface="Times New Roman" panose="02020603050405020304" pitchFamily="18" charset="0"/>
              </a:rPr>
              <a:t>施策の推進に</a:t>
            </a:r>
            <a:r>
              <a:rPr lang="ja-JP" altLang="en-US" sz="1400" kern="100" dirty="0" smtClean="0">
                <a:latin typeface="+mj-ea"/>
                <a:ea typeface="+mj-ea"/>
                <a:cs typeface="Times New Roman" panose="02020603050405020304" pitchFamily="18" charset="0"/>
              </a:rPr>
              <a:t>向けて、</a:t>
            </a:r>
            <a:endParaRPr lang="en-US" altLang="ja-JP" sz="1400" kern="1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 marL="133350" indent="-133350" algn="just">
              <a:lnSpc>
                <a:spcPts val="2400"/>
              </a:lnSpc>
              <a:spcAft>
                <a:spcPts val="0"/>
              </a:spcAft>
            </a:pPr>
            <a:r>
              <a:rPr lang="ja-JP" altLang="en-US" sz="1400" kern="100" dirty="0">
                <a:latin typeface="+mj-ea"/>
                <a:ea typeface="+mj-ea"/>
                <a:cs typeface="Times New Roman" panose="02020603050405020304" pitchFamily="18" charset="0"/>
              </a:rPr>
              <a:t>　</a:t>
            </a:r>
            <a:r>
              <a:rPr lang="ja-JP" altLang="ja-JP" sz="1400" kern="100" dirty="0">
                <a:latin typeface="+mj-ea"/>
                <a:ea typeface="+mj-ea"/>
                <a:cs typeface="Times New Roman" panose="02020603050405020304" pitchFamily="18" charset="0"/>
              </a:rPr>
              <a:t>効果検証</a:t>
            </a:r>
            <a:r>
              <a:rPr lang="ja-JP" altLang="en-US" sz="1400" kern="100" dirty="0">
                <a:latin typeface="+mj-ea"/>
                <a:ea typeface="+mj-ea"/>
                <a:cs typeface="Times New Roman" panose="02020603050405020304" pitchFamily="18" charset="0"/>
              </a:rPr>
              <a:t>や研修等を行っています</a:t>
            </a:r>
            <a:r>
              <a:rPr lang="ja-JP" altLang="ja-JP" sz="1400" kern="100" dirty="0">
                <a:latin typeface="+mj-ea"/>
                <a:ea typeface="+mj-ea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1216254" y="181771"/>
            <a:ext cx="74734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600" b="1" dirty="0">
                <a:solidFill>
                  <a:schemeClr val="accent1"/>
                </a:solidFill>
                <a:latin typeface="+mj-ea"/>
                <a:ea typeface="+mj-ea"/>
              </a:rPr>
              <a:t>エビデンスに基づく再犯防止</a:t>
            </a:r>
            <a:r>
              <a:rPr kumimoji="1" lang="ja-JP" altLang="en-US" sz="2600" b="1" dirty="0" smtClean="0">
                <a:solidFill>
                  <a:schemeClr val="accent1"/>
                </a:solidFill>
                <a:latin typeface="+mj-ea"/>
                <a:ea typeface="+mj-ea"/>
              </a:rPr>
              <a:t>施策に</a:t>
            </a:r>
            <a:r>
              <a:rPr kumimoji="1" lang="ja-JP" altLang="en-US" sz="2600" b="1" dirty="0">
                <a:solidFill>
                  <a:schemeClr val="accent1"/>
                </a:solidFill>
                <a:latin typeface="+mj-ea"/>
                <a:ea typeface="+mj-ea"/>
              </a:rPr>
              <a:t>向けて</a:t>
            </a:r>
          </a:p>
        </p:txBody>
      </p:sp>
      <p:graphicFrame>
        <p:nvGraphicFramePr>
          <p:cNvPr id="81" name="グラフ 80">
            <a:extLst>
              <a:ext uri="{FF2B5EF4-FFF2-40B4-BE49-F238E27FC236}">
                <a16:creationId xmlns:a16="http://schemas.microsoft.com/office/drawing/2014/main" id="{42F6BFE8-F72F-4465-B0A2-F499408B1F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3296557"/>
              </p:ext>
            </p:extLst>
          </p:nvPr>
        </p:nvGraphicFramePr>
        <p:xfrm>
          <a:off x="8323418" y="-77568"/>
          <a:ext cx="935711" cy="89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2" name="グラフ 81"/>
          <p:cNvGraphicFramePr/>
          <p:nvPr>
            <p:extLst>
              <p:ext uri="{D42A27DB-BD31-4B8C-83A1-F6EECF244321}">
                <p14:modId xmlns:p14="http://schemas.microsoft.com/office/powerpoint/2010/main" val="3313907422"/>
              </p:ext>
            </p:extLst>
          </p:nvPr>
        </p:nvGraphicFramePr>
        <p:xfrm>
          <a:off x="434916" y="-26887"/>
          <a:ext cx="1199059" cy="899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4" name="グラフ 83"/>
          <p:cNvGraphicFramePr/>
          <p:nvPr>
            <p:extLst>
              <p:ext uri="{D42A27DB-BD31-4B8C-83A1-F6EECF244321}">
                <p14:modId xmlns:p14="http://schemas.microsoft.com/office/powerpoint/2010/main" val="1306285331"/>
              </p:ext>
            </p:extLst>
          </p:nvPr>
        </p:nvGraphicFramePr>
        <p:xfrm>
          <a:off x="8292159" y="853085"/>
          <a:ext cx="1382717" cy="1263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1" name="正方形/長方形 100">
            <a:extLst>
              <a:ext uri="{FF2B5EF4-FFF2-40B4-BE49-F238E27FC236}">
                <a16:creationId xmlns:a16="http://schemas.microsoft.com/office/drawing/2014/main" id="{41ABCC71-2E93-4F52-8009-092F6367BF3B}"/>
              </a:ext>
            </a:extLst>
          </p:cNvPr>
          <p:cNvSpPr/>
          <p:nvPr/>
        </p:nvSpPr>
        <p:spPr>
          <a:xfrm>
            <a:off x="4421903" y="2914630"/>
            <a:ext cx="2196000" cy="1764000"/>
          </a:xfrm>
          <a:prstGeom prst="rect">
            <a:avLst/>
          </a:prstGeom>
          <a:solidFill>
            <a:srgbClr val="F3FEB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102" name="ホームベース 14">
            <a:extLst>
              <a:ext uri="{FF2B5EF4-FFF2-40B4-BE49-F238E27FC236}">
                <a16:creationId xmlns:a16="http://schemas.microsoft.com/office/drawing/2014/main" id="{5A01F3B8-B902-4ED5-997F-5225B218FDEA}"/>
              </a:ext>
            </a:extLst>
          </p:cNvPr>
          <p:cNvSpPr/>
          <p:nvPr/>
        </p:nvSpPr>
        <p:spPr>
          <a:xfrm>
            <a:off x="-2378" y="2058687"/>
            <a:ext cx="4396620" cy="433718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 anchorCtr="0"/>
          <a:lstStyle/>
          <a:p>
            <a:pPr algn="ctr"/>
            <a:r>
              <a:rPr kumimoji="1" lang="ja-JP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効果検証</a:t>
            </a:r>
            <a:r>
              <a:rPr kumimoji="1" lang="ja-JP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</p:txBody>
      </p:sp>
      <p:sp>
        <p:nvSpPr>
          <p:cNvPr id="103" name="ホームベース 21">
            <a:extLst>
              <a:ext uri="{FF2B5EF4-FFF2-40B4-BE49-F238E27FC236}">
                <a16:creationId xmlns:a16="http://schemas.microsoft.com/office/drawing/2014/main" id="{C63C55D2-7D4E-4D60-B293-FBCFE076E845}"/>
              </a:ext>
            </a:extLst>
          </p:cNvPr>
          <p:cNvSpPr/>
          <p:nvPr/>
        </p:nvSpPr>
        <p:spPr>
          <a:xfrm>
            <a:off x="6702179" y="2058687"/>
            <a:ext cx="1712889" cy="435600"/>
          </a:xfrm>
          <a:prstGeom prst="homePlate">
            <a:avLst/>
          </a:prstGeom>
          <a:solidFill>
            <a:srgbClr val="107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 anchorCtr="0"/>
          <a:lstStyle/>
          <a:p>
            <a:pPr algn="ctr"/>
            <a:r>
              <a:rPr lang="ja-JP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研修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pic>
        <p:nvPicPr>
          <p:cNvPr id="104" name="図 103">
            <a:extLst>
              <a:ext uri="{FF2B5EF4-FFF2-40B4-BE49-F238E27FC236}">
                <a16:creationId xmlns:a16="http://schemas.microsoft.com/office/drawing/2014/main" id="{5942185A-73CB-418A-AC26-8F3534AAAB6C}"/>
              </a:ext>
            </a:extLst>
          </p:cNvPr>
          <p:cNvPicPr>
            <a:picLocks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3" t="31775" r="24434" b="15855"/>
          <a:stretch/>
        </p:blipFill>
        <p:spPr>
          <a:xfrm>
            <a:off x="6742732" y="3516146"/>
            <a:ext cx="1459454" cy="112151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F67AED29-1EF6-4458-BE71-4A241FFC061F}"/>
              </a:ext>
            </a:extLst>
          </p:cNvPr>
          <p:cNvSpPr txBox="1"/>
          <p:nvPr/>
        </p:nvSpPr>
        <p:spPr>
          <a:xfrm>
            <a:off x="4434260" y="3015773"/>
            <a:ext cx="2225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spc="-150" dirty="0">
                <a:solidFill>
                  <a:schemeClr val="accent6">
                    <a:lumMod val="50000"/>
                  </a:schemeClr>
                </a:solidFill>
              </a:rPr>
              <a:t>業務システムに係る</a:t>
            </a:r>
          </a:p>
          <a:p>
            <a:pPr algn="ctr"/>
            <a:r>
              <a:rPr kumimoji="1" lang="ja-JP" altLang="en-US" sz="1400" b="1" spc="-150" dirty="0">
                <a:solidFill>
                  <a:schemeClr val="accent6">
                    <a:lumMod val="50000"/>
                  </a:schemeClr>
                </a:solidFill>
              </a:rPr>
              <a:t>調査・</a:t>
            </a:r>
            <a:r>
              <a:rPr kumimoji="1" lang="ja-JP" altLang="en-US" sz="1400" b="1" spc="-150" dirty="0" smtClean="0">
                <a:solidFill>
                  <a:schemeClr val="accent6">
                    <a:lumMod val="50000"/>
                  </a:schemeClr>
                </a:solidFill>
              </a:rPr>
              <a:t>研究</a:t>
            </a:r>
            <a:endParaRPr kumimoji="1" lang="ja-JP" altLang="en-US" sz="1400" b="1" spc="-15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6" name="正方形/長方形 105">
            <a:extLst>
              <a:ext uri="{FF2B5EF4-FFF2-40B4-BE49-F238E27FC236}">
                <a16:creationId xmlns:a16="http://schemas.microsoft.com/office/drawing/2014/main" id="{C4C79E1E-FDF1-4BE5-BB16-B06CA47900FA}"/>
              </a:ext>
            </a:extLst>
          </p:cNvPr>
          <p:cNvSpPr/>
          <p:nvPr/>
        </p:nvSpPr>
        <p:spPr>
          <a:xfrm>
            <a:off x="6715203" y="4793729"/>
            <a:ext cx="3096000" cy="503279"/>
          </a:xfrm>
          <a:prstGeom prst="rect">
            <a:avLst/>
          </a:prstGeom>
          <a:solidFill>
            <a:srgbClr val="F3FEB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endParaRPr kumimoji="1" lang="ja-JP" alt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7" name="正方形/長方形 106">
            <a:extLst>
              <a:ext uri="{FF2B5EF4-FFF2-40B4-BE49-F238E27FC236}">
                <a16:creationId xmlns:a16="http://schemas.microsoft.com/office/drawing/2014/main" id="{7A69E556-53AC-4828-8952-6A814B5BDDBC}"/>
              </a:ext>
            </a:extLst>
          </p:cNvPr>
          <p:cNvSpPr/>
          <p:nvPr/>
        </p:nvSpPr>
        <p:spPr>
          <a:xfrm>
            <a:off x="7079009" y="4840576"/>
            <a:ext cx="2368387" cy="4528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accent6">
                    <a:lumMod val="50000"/>
                  </a:schemeClr>
                </a:solidFill>
              </a:rPr>
              <a:t>各種研修での講義の実施</a:t>
            </a:r>
          </a:p>
        </p:txBody>
      </p:sp>
      <p:grpSp>
        <p:nvGrpSpPr>
          <p:cNvPr id="108" name="グループ化 107">
            <a:extLst>
              <a:ext uri="{FF2B5EF4-FFF2-40B4-BE49-F238E27FC236}">
                <a16:creationId xmlns:a16="http://schemas.microsoft.com/office/drawing/2014/main" id="{1F7C1EB8-C1CD-4BA0-B908-5136D6B289FC}"/>
              </a:ext>
            </a:extLst>
          </p:cNvPr>
          <p:cNvGrpSpPr/>
          <p:nvPr/>
        </p:nvGrpSpPr>
        <p:grpSpPr>
          <a:xfrm>
            <a:off x="29278" y="4762909"/>
            <a:ext cx="6603325" cy="401289"/>
            <a:chOff x="126607" y="4706267"/>
            <a:chExt cx="6484834" cy="401289"/>
          </a:xfrm>
        </p:grpSpPr>
        <p:grpSp>
          <p:nvGrpSpPr>
            <p:cNvPr id="109" name="グループ化 108">
              <a:extLst>
                <a:ext uri="{FF2B5EF4-FFF2-40B4-BE49-F238E27FC236}">
                  <a16:creationId xmlns:a16="http://schemas.microsoft.com/office/drawing/2014/main" id="{BFD35C17-58B2-49B0-888B-D6B47531FE6C}"/>
                </a:ext>
              </a:extLst>
            </p:cNvPr>
            <p:cNvGrpSpPr/>
            <p:nvPr/>
          </p:nvGrpSpPr>
          <p:grpSpPr>
            <a:xfrm>
              <a:off x="261347" y="4711721"/>
              <a:ext cx="6215077" cy="395835"/>
              <a:chOff x="472015" y="4719420"/>
              <a:chExt cx="5849548" cy="395835"/>
            </a:xfrm>
          </p:grpSpPr>
          <p:grpSp>
            <p:nvGrpSpPr>
              <p:cNvPr id="116" name="グループ化 115">
                <a:extLst>
                  <a:ext uri="{FF2B5EF4-FFF2-40B4-BE49-F238E27FC236}">
                    <a16:creationId xmlns:a16="http://schemas.microsoft.com/office/drawing/2014/main" id="{1103D78A-ABBD-4E26-A833-F41AF31B8E0C}"/>
                  </a:ext>
                </a:extLst>
              </p:cNvPr>
              <p:cNvGrpSpPr/>
              <p:nvPr/>
            </p:nvGrpSpPr>
            <p:grpSpPr>
              <a:xfrm>
                <a:off x="638358" y="4719421"/>
                <a:ext cx="5495350" cy="395834"/>
                <a:chOff x="1554546" y="4289733"/>
                <a:chExt cx="3756041" cy="395834"/>
              </a:xfrm>
            </p:grpSpPr>
            <p:sp>
              <p:nvSpPr>
                <p:cNvPr id="119" name="正方形/長方形 118">
                  <a:extLst>
                    <a:ext uri="{FF2B5EF4-FFF2-40B4-BE49-F238E27FC236}">
                      <a16:creationId xmlns:a16="http://schemas.microsoft.com/office/drawing/2014/main" id="{616664C7-520B-4041-AA3F-E13D779FB920}"/>
                    </a:ext>
                  </a:extLst>
                </p:cNvPr>
                <p:cNvSpPr/>
                <p:nvPr/>
              </p:nvSpPr>
              <p:spPr>
                <a:xfrm>
                  <a:off x="1554546" y="4289733"/>
                  <a:ext cx="3756041" cy="356834"/>
                </a:xfrm>
                <a:prstGeom prst="rect">
                  <a:avLst/>
                </a:prstGeom>
                <a:solidFill>
                  <a:srgbClr val="1A949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b="1"/>
                </a:p>
              </p:txBody>
            </p:sp>
            <p:sp>
              <p:nvSpPr>
                <p:cNvPr id="120" name="正方形/長方形 119">
                  <a:extLst>
                    <a:ext uri="{FF2B5EF4-FFF2-40B4-BE49-F238E27FC236}">
                      <a16:creationId xmlns:a16="http://schemas.microsoft.com/office/drawing/2014/main" id="{18A3E6CB-42B5-4CF4-9992-43C5C75CB029}"/>
                    </a:ext>
                  </a:extLst>
                </p:cNvPr>
                <p:cNvSpPr/>
                <p:nvPr/>
              </p:nvSpPr>
              <p:spPr>
                <a:xfrm>
                  <a:off x="2686822" y="4316235"/>
                  <a:ext cx="145523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kumimoji="1" lang="ja-JP" altLang="en-US" b="1" dirty="0">
                      <a:solidFill>
                        <a:schemeClr val="bg1"/>
                      </a:solidFill>
                    </a:rPr>
                    <a:t>効果検証業務の流れ</a:t>
                  </a:r>
                </a:p>
              </p:txBody>
            </p:sp>
          </p:grpSp>
          <p:sp>
            <p:nvSpPr>
              <p:cNvPr id="117" name="楕円 116">
                <a:extLst>
                  <a:ext uri="{FF2B5EF4-FFF2-40B4-BE49-F238E27FC236}">
                    <a16:creationId xmlns:a16="http://schemas.microsoft.com/office/drawing/2014/main" id="{250B0EA2-D12F-4C33-A063-8BF3103B93C1}"/>
                  </a:ext>
                </a:extLst>
              </p:cNvPr>
              <p:cNvSpPr/>
              <p:nvPr/>
            </p:nvSpPr>
            <p:spPr>
              <a:xfrm>
                <a:off x="472015" y="4719420"/>
                <a:ext cx="375710" cy="356835"/>
              </a:xfrm>
              <a:prstGeom prst="ellipse">
                <a:avLst/>
              </a:prstGeom>
              <a:solidFill>
                <a:srgbClr val="1A94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/>
              </a:p>
            </p:txBody>
          </p:sp>
          <p:sp>
            <p:nvSpPr>
              <p:cNvPr id="118" name="楕円 117">
                <a:extLst>
                  <a:ext uri="{FF2B5EF4-FFF2-40B4-BE49-F238E27FC236}">
                    <a16:creationId xmlns:a16="http://schemas.microsoft.com/office/drawing/2014/main" id="{D19326F0-1F00-4965-B7D4-87012836DD1D}"/>
                  </a:ext>
                </a:extLst>
              </p:cNvPr>
              <p:cNvSpPr/>
              <p:nvPr/>
            </p:nvSpPr>
            <p:spPr>
              <a:xfrm>
                <a:off x="5945853" y="4719420"/>
                <a:ext cx="375710" cy="356835"/>
              </a:xfrm>
              <a:prstGeom prst="ellipse">
                <a:avLst/>
              </a:prstGeom>
              <a:solidFill>
                <a:srgbClr val="1A94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/>
              </a:p>
            </p:txBody>
          </p:sp>
        </p:grpSp>
        <p:sp>
          <p:nvSpPr>
            <p:cNvPr id="110" name="楕円 109">
              <a:extLst>
                <a:ext uri="{FF2B5EF4-FFF2-40B4-BE49-F238E27FC236}">
                  <a16:creationId xmlns:a16="http://schemas.microsoft.com/office/drawing/2014/main" id="{0E9A3140-D6FD-43DD-BE84-697F03BB220D}"/>
                </a:ext>
              </a:extLst>
            </p:cNvPr>
            <p:cNvSpPr/>
            <p:nvPr/>
          </p:nvSpPr>
          <p:spPr>
            <a:xfrm>
              <a:off x="359444" y="4818851"/>
              <a:ext cx="130696" cy="13763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/>
            </a:p>
          </p:txBody>
        </p:sp>
        <p:sp>
          <p:nvSpPr>
            <p:cNvPr id="111" name="楕円 110">
              <a:extLst>
                <a:ext uri="{FF2B5EF4-FFF2-40B4-BE49-F238E27FC236}">
                  <a16:creationId xmlns:a16="http://schemas.microsoft.com/office/drawing/2014/main" id="{43AEEA2D-6490-45C0-893E-141D9899F2D6}"/>
                </a:ext>
              </a:extLst>
            </p:cNvPr>
            <p:cNvSpPr/>
            <p:nvPr/>
          </p:nvSpPr>
          <p:spPr>
            <a:xfrm>
              <a:off x="6263094" y="4818850"/>
              <a:ext cx="130696" cy="13763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/>
            </a:p>
          </p:txBody>
        </p:sp>
        <p:sp>
          <p:nvSpPr>
            <p:cNvPr id="112" name="楕円 111">
              <a:extLst>
                <a:ext uri="{FF2B5EF4-FFF2-40B4-BE49-F238E27FC236}">
                  <a16:creationId xmlns:a16="http://schemas.microsoft.com/office/drawing/2014/main" id="{42A6EBA8-298F-405B-B2A9-A97C253FB528}"/>
                </a:ext>
              </a:extLst>
            </p:cNvPr>
            <p:cNvSpPr/>
            <p:nvPr/>
          </p:nvSpPr>
          <p:spPr>
            <a:xfrm>
              <a:off x="127161" y="4706267"/>
              <a:ext cx="112583" cy="112583"/>
            </a:xfrm>
            <a:prstGeom prst="ellipse">
              <a:avLst/>
            </a:prstGeom>
            <a:solidFill>
              <a:srgbClr val="1A94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/>
            </a:p>
          </p:txBody>
        </p:sp>
        <p:sp>
          <p:nvSpPr>
            <p:cNvPr id="113" name="楕円 112">
              <a:extLst>
                <a:ext uri="{FF2B5EF4-FFF2-40B4-BE49-F238E27FC236}">
                  <a16:creationId xmlns:a16="http://schemas.microsoft.com/office/drawing/2014/main" id="{DC9F277A-ED80-40D1-8E79-D2A440AF6362}"/>
                </a:ext>
              </a:extLst>
            </p:cNvPr>
            <p:cNvSpPr/>
            <p:nvPr/>
          </p:nvSpPr>
          <p:spPr>
            <a:xfrm>
              <a:off x="126607" y="4955973"/>
              <a:ext cx="112583" cy="112583"/>
            </a:xfrm>
            <a:prstGeom prst="ellipse">
              <a:avLst/>
            </a:prstGeom>
            <a:solidFill>
              <a:srgbClr val="1A94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/>
            </a:p>
          </p:txBody>
        </p:sp>
        <p:sp>
          <p:nvSpPr>
            <p:cNvPr id="114" name="楕円 113">
              <a:extLst>
                <a:ext uri="{FF2B5EF4-FFF2-40B4-BE49-F238E27FC236}">
                  <a16:creationId xmlns:a16="http://schemas.microsoft.com/office/drawing/2014/main" id="{18237BC6-0C72-46F8-A60E-E76CEEEC700E}"/>
                </a:ext>
              </a:extLst>
            </p:cNvPr>
            <p:cNvSpPr/>
            <p:nvPr/>
          </p:nvSpPr>
          <p:spPr>
            <a:xfrm>
              <a:off x="6498858" y="4706267"/>
              <a:ext cx="112583" cy="112583"/>
            </a:xfrm>
            <a:prstGeom prst="ellipse">
              <a:avLst/>
            </a:prstGeom>
            <a:solidFill>
              <a:srgbClr val="1A94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/>
            </a:p>
          </p:txBody>
        </p:sp>
        <p:sp>
          <p:nvSpPr>
            <p:cNvPr id="115" name="楕円 114">
              <a:extLst>
                <a:ext uri="{FF2B5EF4-FFF2-40B4-BE49-F238E27FC236}">
                  <a16:creationId xmlns:a16="http://schemas.microsoft.com/office/drawing/2014/main" id="{F93C8F8A-756C-4C35-8734-66EE40D3F4EA}"/>
                </a:ext>
              </a:extLst>
            </p:cNvPr>
            <p:cNvSpPr/>
            <p:nvPr/>
          </p:nvSpPr>
          <p:spPr>
            <a:xfrm>
              <a:off x="6498304" y="4955973"/>
              <a:ext cx="112583" cy="112583"/>
            </a:xfrm>
            <a:prstGeom prst="ellipse">
              <a:avLst/>
            </a:prstGeom>
            <a:solidFill>
              <a:srgbClr val="1A94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/>
            </a:p>
          </p:txBody>
        </p:sp>
      </p:grpSp>
      <p:pic>
        <p:nvPicPr>
          <p:cNvPr id="121" name="Picture 43">
            <a:extLst>
              <a:ext uri="{FF2B5EF4-FFF2-40B4-BE49-F238E27FC236}">
                <a16:creationId xmlns:a16="http://schemas.microsoft.com/office/drawing/2014/main" id="{E8560C82-F3D8-4607-8B76-A28A10BEA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4" y="5768115"/>
            <a:ext cx="1329966" cy="1020841"/>
          </a:xfrm>
          <a:prstGeom prst="rect">
            <a:avLst/>
          </a:prstGeom>
          <a:noFill/>
          <a:ln>
            <a:noFill/>
          </a:ln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8936EFA3-22FA-47A9-9D7C-DDBE04B29832}"/>
              </a:ext>
            </a:extLst>
          </p:cNvPr>
          <p:cNvSpPr txBox="1"/>
          <p:nvPr/>
        </p:nvSpPr>
        <p:spPr>
          <a:xfrm>
            <a:off x="104859" y="5552012"/>
            <a:ext cx="1250902" cy="303536"/>
          </a:xfrm>
          <a:prstGeom prst="rect">
            <a:avLst/>
          </a:prstGeom>
          <a:solidFill>
            <a:srgbClr val="00B0F0"/>
          </a:solidFill>
        </p:spPr>
        <p:txBody>
          <a:bodyPr wrap="square" tIns="72000" rtlCol="0" anchor="ctr">
            <a:spAutoFit/>
          </a:bodyPr>
          <a:lstStyle/>
          <a:p>
            <a:pPr algn="ctr"/>
            <a:r>
              <a:rPr kumimoji="1" lang="ja-JP" altLang="en-US" sz="1200" b="1" dirty="0">
                <a:solidFill>
                  <a:schemeClr val="bg1"/>
                </a:solidFill>
              </a:rPr>
              <a:t>法務省矯正局</a:t>
            </a:r>
            <a:endParaRPr kumimoji="1" lang="en-US" altLang="ja-JP" sz="1200" b="1" dirty="0">
              <a:solidFill>
                <a:schemeClr val="bg1"/>
              </a:solidFill>
            </a:endParaRPr>
          </a:p>
        </p:txBody>
      </p:sp>
      <p:pic>
        <p:nvPicPr>
          <p:cNvPr id="123" name="図 122">
            <a:extLst>
              <a:ext uri="{FF2B5EF4-FFF2-40B4-BE49-F238E27FC236}">
                <a16:creationId xmlns:a16="http://schemas.microsoft.com/office/drawing/2014/main" id="{0FD38B2E-9FCC-4C06-AB9F-41F4CC7DA8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26672" y="5771931"/>
            <a:ext cx="1369805" cy="1017025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8F74A694-EC87-40A0-9091-116EC6C516B0}"/>
              </a:ext>
            </a:extLst>
          </p:cNvPr>
          <p:cNvSpPr txBox="1"/>
          <p:nvPr/>
        </p:nvSpPr>
        <p:spPr>
          <a:xfrm>
            <a:off x="5251856" y="5539293"/>
            <a:ext cx="1313354" cy="30353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tIns="72000" rtlCol="0" anchor="ctr">
            <a:spAutoFit/>
          </a:bodyPr>
          <a:lstStyle/>
          <a:p>
            <a:pPr algn="ctr"/>
            <a:r>
              <a:rPr kumimoji="1" lang="ja-JP" altLang="en-US" sz="1200" b="1" dirty="0">
                <a:solidFill>
                  <a:schemeClr val="bg1"/>
                </a:solidFill>
              </a:rPr>
              <a:t>矯正</a:t>
            </a:r>
            <a:r>
              <a:rPr kumimoji="1" lang="ja-JP" altLang="en-US" sz="1200" b="1" dirty="0" smtClean="0">
                <a:solidFill>
                  <a:schemeClr val="bg1"/>
                </a:solidFill>
              </a:rPr>
              <a:t>施設</a:t>
            </a:r>
            <a:endParaRPr kumimoji="1" lang="en-US" altLang="ja-JP" sz="1200" b="1" dirty="0">
              <a:solidFill>
                <a:schemeClr val="bg1"/>
              </a:solidFill>
            </a:endParaRPr>
          </a:p>
        </p:txBody>
      </p:sp>
      <p:grpSp>
        <p:nvGrpSpPr>
          <p:cNvPr id="125" name="グループ化 124">
            <a:extLst>
              <a:ext uri="{FF2B5EF4-FFF2-40B4-BE49-F238E27FC236}">
                <a16:creationId xmlns:a16="http://schemas.microsoft.com/office/drawing/2014/main" id="{AD037FF8-9C88-4A4B-BC99-90378ADA2D07}"/>
              </a:ext>
            </a:extLst>
          </p:cNvPr>
          <p:cNvGrpSpPr/>
          <p:nvPr/>
        </p:nvGrpSpPr>
        <p:grpSpPr>
          <a:xfrm>
            <a:off x="-6475" y="2483963"/>
            <a:ext cx="6692400" cy="324000"/>
            <a:chOff x="-11499" y="2500596"/>
            <a:chExt cx="6583941" cy="316523"/>
          </a:xfrm>
        </p:grpSpPr>
        <p:sp>
          <p:nvSpPr>
            <p:cNvPr id="126" name="ホームベース 20">
              <a:extLst>
                <a:ext uri="{FF2B5EF4-FFF2-40B4-BE49-F238E27FC236}">
                  <a16:creationId xmlns:a16="http://schemas.microsoft.com/office/drawing/2014/main" id="{AB184377-22FC-40F0-AAA0-2B4D6F615AB9}"/>
                </a:ext>
              </a:extLst>
            </p:cNvPr>
            <p:cNvSpPr/>
            <p:nvPr/>
          </p:nvSpPr>
          <p:spPr>
            <a:xfrm>
              <a:off x="-11499" y="2500596"/>
              <a:ext cx="6524160" cy="316523"/>
            </a:xfrm>
            <a:prstGeom prst="homePlat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ctr"/>
            <a:lstStyle/>
            <a:p>
              <a:r>
                <a:rPr kumimoji="1" lang="ja-JP" altLang="en-US" sz="1300" dirty="0">
                  <a:solidFill>
                    <a:schemeClr val="tx1"/>
                  </a:solidFill>
                </a:rPr>
                <a:t>再犯防止施策の推進・矯正行政に対する国民の理解促進</a:t>
              </a:r>
            </a:p>
          </p:txBody>
        </p:sp>
        <p:grpSp>
          <p:nvGrpSpPr>
            <p:cNvPr id="127" name="グループ化 126">
              <a:extLst>
                <a:ext uri="{FF2B5EF4-FFF2-40B4-BE49-F238E27FC236}">
                  <a16:creationId xmlns:a16="http://schemas.microsoft.com/office/drawing/2014/main" id="{8C11E26E-5596-40E7-8DA8-513F2409A19E}"/>
                </a:ext>
              </a:extLst>
            </p:cNvPr>
            <p:cNvGrpSpPr/>
            <p:nvPr/>
          </p:nvGrpSpPr>
          <p:grpSpPr>
            <a:xfrm>
              <a:off x="6420042" y="2505981"/>
              <a:ext cx="152400" cy="310449"/>
              <a:chOff x="6420042" y="2505981"/>
              <a:chExt cx="152400" cy="310449"/>
            </a:xfrm>
          </p:grpSpPr>
          <p:cxnSp>
            <p:nvCxnSpPr>
              <p:cNvPr id="128" name="直線コネクタ 127">
                <a:extLst>
                  <a:ext uri="{FF2B5EF4-FFF2-40B4-BE49-F238E27FC236}">
                    <a16:creationId xmlns:a16="http://schemas.microsoft.com/office/drawing/2014/main" id="{E73598C5-BE96-4791-82E6-D9663541ACCC}"/>
                  </a:ext>
                </a:extLst>
              </p:cNvPr>
              <p:cNvCxnSpPr/>
              <p:nvPr/>
            </p:nvCxnSpPr>
            <p:spPr>
              <a:xfrm>
                <a:off x="6420042" y="2505981"/>
                <a:ext cx="148909" cy="152876"/>
              </a:xfrm>
              <a:prstGeom prst="line">
                <a:avLst/>
              </a:prstGeom>
              <a:ln w="19050">
                <a:solidFill>
                  <a:srgbClr val="B1D3F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線コネクタ 128">
                <a:extLst>
                  <a:ext uri="{FF2B5EF4-FFF2-40B4-BE49-F238E27FC236}">
                    <a16:creationId xmlns:a16="http://schemas.microsoft.com/office/drawing/2014/main" id="{DB6A7004-61B7-4903-A591-6EE644F9D922}"/>
                  </a:ext>
                </a:extLst>
              </p:cNvPr>
              <p:cNvCxnSpPr/>
              <p:nvPr/>
            </p:nvCxnSpPr>
            <p:spPr>
              <a:xfrm flipH="1">
                <a:off x="6420042" y="2658381"/>
                <a:ext cx="152400" cy="158049"/>
              </a:xfrm>
              <a:prstGeom prst="line">
                <a:avLst/>
              </a:prstGeom>
              <a:ln w="19050">
                <a:solidFill>
                  <a:srgbClr val="B1D3F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0" name="グループ化 129">
            <a:extLst>
              <a:ext uri="{FF2B5EF4-FFF2-40B4-BE49-F238E27FC236}">
                <a16:creationId xmlns:a16="http://schemas.microsoft.com/office/drawing/2014/main" id="{CE604D72-6D00-434A-A00F-2FD4CE090B60}"/>
              </a:ext>
            </a:extLst>
          </p:cNvPr>
          <p:cNvGrpSpPr/>
          <p:nvPr/>
        </p:nvGrpSpPr>
        <p:grpSpPr>
          <a:xfrm>
            <a:off x="6702179" y="2483963"/>
            <a:ext cx="3191804" cy="324006"/>
            <a:chOff x="6714196" y="2491914"/>
            <a:chExt cx="3168741" cy="319234"/>
          </a:xfrm>
        </p:grpSpPr>
        <p:sp>
          <p:nvSpPr>
            <p:cNvPr id="131" name="ホームベース 22">
              <a:extLst>
                <a:ext uri="{FF2B5EF4-FFF2-40B4-BE49-F238E27FC236}">
                  <a16:creationId xmlns:a16="http://schemas.microsoft.com/office/drawing/2014/main" id="{D080EA82-A354-49A3-89B5-E9A791D236DA}"/>
                </a:ext>
              </a:extLst>
            </p:cNvPr>
            <p:cNvSpPr/>
            <p:nvPr/>
          </p:nvSpPr>
          <p:spPr>
            <a:xfrm>
              <a:off x="6714196" y="2491914"/>
              <a:ext cx="3107610" cy="319234"/>
            </a:xfrm>
            <a:prstGeom prst="homePlate">
              <a:avLst/>
            </a:prstGeom>
            <a:solidFill>
              <a:srgbClr val="B6E0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ctr"/>
            <a:lstStyle/>
            <a:p>
              <a:r>
                <a:rPr kumimoji="1" lang="ja-JP" altLang="en-US" sz="1300" dirty="0">
                  <a:solidFill>
                    <a:schemeClr val="tx1"/>
                  </a:solidFill>
                </a:rPr>
                <a:t>有為な人材の育成・職務能力の向上</a:t>
              </a:r>
            </a:p>
          </p:txBody>
        </p:sp>
        <p:cxnSp>
          <p:nvCxnSpPr>
            <p:cNvPr id="132" name="直線コネクタ 131">
              <a:extLst>
                <a:ext uri="{FF2B5EF4-FFF2-40B4-BE49-F238E27FC236}">
                  <a16:creationId xmlns:a16="http://schemas.microsoft.com/office/drawing/2014/main" id="{35FC1B05-353B-45CB-8A04-52BE24D32687}"/>
                </a:ext>
              </a:extLst>
            </p:cNvPr>
            <p:cNvCxnSpPr/>
            <p:nvPr/>
          </p:nvCxnSpPr>
          <p:spPr>
            <a:xfrm>
              <a:off x="9728026" y="2496545"/>
              <a:ext cx="151362" cy="152876"/>
            </a:xfrm>
            <a:prstGeom prst="line">
              <a:avLst/>
            </a:prstGeom>
            <a:ln w="19050">
              <a:solidFill>
                <a:srgbClr val="B6E0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線コネクタ 132">
              <a:extLst>
                <a:ext uri="{FF2B5EF4-FFF2-40B4-BE49-F238E27FC236}">
                  <a16:creationId xmlns:a16="http://schemas.microsoft.com/office/drawing/2014/main" id="{A5F892E2-C4C4-4ABA-B5BC-A70895C09865}"/>
                </a:ext>
              </a:extLst>
            </p:cNvPr>
            <p:cNvCxnSpPr/>
            <p:nvPr/>
          </p:nvCxnSpPr>
          <p:spPr>
            <a:xfrm flipH="1">
              <a:off x="9728026" y="2649421"/>
              <a:ext cx="154911" cy="158049"/>
            </a:xfrm>
            <a:prstGeom prst="line">
              <a:avLst/>
            </a:prstGeom>
            <a:ln w="19050">
              <a:solidFill>
                <a:srgbClr val="B6E0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4" name="表 133">
            <a:extLst>
              <a:ext uri="{FF2B5EF4-FFF2-40B4-BE49-F238E27FC236}">
                <a16:creationId xmlns:a16="http://schemas.microsoft.com/office/drawing/2014/main" id="{18D4AB7B-7B68-4943-BE90-54B10747626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285518" y="3617307"/>
          <a:ext cx="1546173" cy="1028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6173">
                  <a:extLst>
                    <a:ext uri="{9D8B030D-6E8A-4147-A177-3AD203B41FA5}">
                      <a16:colId xmlns:a16="http://schemas.microsoft.com/office/drawing/2014/main" val="3948248096"/>
                    </a:ext>
                  </a:extLst>
                </a:gridCol>
              </a:tblGrid>
              <a:tr h="102898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742410"/>
                  </a:ext>
                </a:extLst>
              </a:tr>
            </a:tbl>
          </a:graphicData>
        </a:graphic>
      </p:graphicFrame>
      <p:sp>
        <p:nvSpPr>
          <p:cNvPr id="135" name="角丸四角形 183">
            <a:extLst>
              <a:ext uri="{FF2B5EF4-FFF2-40B4-BE49-F238E27FC236}">
                <a16:creationId xmlns:a16="http://schemas.microsoft.com/office/drawing/2014/main" id="{63CC93C6-AECE-4A6D-A53C-0750B555E02B}"/>
              </a:ext>
            </a:extLst>
          </p:cNvPr>
          <p:cNvSpPr/>
          <p:nvPr/>
        </p:nvSpPr>
        <p:spPr>
          <a:xfrm>
            <a:off x="8232455" y="3849599"/>
            <a:ext cx="1590122" cy="617900"/>
          </a:xfrm>
          <a:prstGeom prst="roundRect">
            <a:avLst/>
          </a:prstGeom>
          <a:noFill/>
          <a:ln w="57150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kumimoji="1" lang="ja-JP" altLang="en-US" sz="1050" dirty="0" smtClean="0">
                <a:solidFill>
                  <a:schemeClr val="tx1"/>
                </a:solidFill>
              </a:rPr>
              <a:t>■認知行動</a:t>
            </a:r>
            <a:r>
              <a:rPr kumimoji="1" lang="ja-JP" altLang="en-US" sz="1050" dirty="0">
                <a:solidFill>
                  <a:schemeClr val="tx1"/>
                </a:solidFill>
              </a:rPr>
              <a:t>療法</a:t>
            </a:r>
            <a:endParaRPr kumimoji="1" lang="en-US" altLang="ja-JP" sz="105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050" dirty="0" smtClean="0">
                <a:solidFill>
                  <a:schemeClr val="tx1"/>
                </a:solidFill>
              </a:rPr>
              <a:t>■統計・研究法</a:t>
            </a:r>
            <a:endParaRPr kumimoji="1" lang="ja-JP" altLang="en-US" sz="105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050" dirty="0" smtClean="0">
                <a:solidFill>
                  <a:schemeClr val="tx1"/>
                </a:solidFill>
              </a:rPr>
              <a:t>■知能</a:t>
            </a:r>
            <a:r>
              <a:rPr kumimoji="1" lang="ja-JP" altLang="en-US" sz="1050" dirty="0">
                <a:solidFill>
                  <a:schemeClr val="tx1"/>
                </a:solidFill>
              </a:rPr>
              <a:t>検査</a:t>
            </a:r>
            <a:r>
              <a:rPr kumimoji="1" lang="ja-JP" altLang="en-US" sz="1050" dirty="0" smtClean="0">
                <a:solidFill>
                  <a:schemeClr val="tx1"/>
                </a:solidFill>
              </a:rPr>
              <a:t>の活用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grpSp>
        <p:nvGrpSpPr>
          <p:cNvPr id="136" name="グループ化 135">
            <a:extLst>
              <a:ext uri="{FF2B5EF4-FFF2-40B4-BE49-F238E27FC236}">
                <a16:creationId xmlns:a16="http://schemas.microsoft.com/office/drawing/2014/main" id="{1F0A080D-8167-4B20-96F9-390429FB2FAE}"/>
              </a:ext>
            </a:extLst>
          </p:cNvPr>
          <p:cNvGrpSpPr/>
          <p:nvPr/>
        </p:nvGrpSpPr>
        <p:grpSpPr>
          <a:xfrm>
            <a:off x="6712990" y="2914630"/>
            <a:ext cx="3096000" cy="504000"/>
            <a:chOff x="6770517" y="2967399"/>
            <a:chExt cx="3018521" cy="482780"/>
          </a:xfrm>
          <a:solidFill>
            <a:srgbClr val="F3FEB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7" name="正方形/長方形 136">
              <a:extLst>
                <a:ext uri="{FF2B5EF4-FFF2-40B4-BE49-F238E27FC236}">
                  <a16:creationId xmlns:a16="http://schemas.microsoft.com/office/drawing/2014/main" id="{306FC698-8ABE-4DE0-B3D9-117A4B15303C}"/>
                </a:ext>
              </a:extLst>
            </p:cNvPr>
            <p:cNvSpPr/>
            <p:nvPr/>
          </p:nvSpPr>
          <p:spPr>
            <a:xfrm>
              <a:off x="6770517" y="2967399"/>
              <a:ext cx="3018521" cy="4827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endParaRPr kumimoji="1" lang="ja-JP" altLang="en-US" sz="1400" dirty="0">
                <a:solidFill>
                  <a:srgbClr val="10703E"/>
                </a:solidFill>
              </a:endParaRPr>
            </a:p>
          </p:txBody>
        </p:sp>
        <p:sp>
          <p:nvSpPr>
            <p:cNvPr id="138" name="正方形/長方形 137">
              <a:extLst>
                <a:ext uri="{FF2B5EF4-FFF2-40B4-BE49-F238E27FC236}">
                  <a16:creationId xmlns:a16="http://schemas.microsoft.com/office/drawing/2014/main" id="{728C9567-0AFA-409E-8395-AA31173405C8}"/>
                </a:ext>
              </a:extLst>
            </p:cNvPr>
            <p:cNvSpPr/>
            <p:nvPr/>
          </p:nvSpPr>
          <p:spPr>
            <a:xfrm>
              <a:off x="7239711" y="3028120"/>
              <a:ext cx="2105528" cy="4091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400" b="1" dirty="0">
                  <a:solidFill>
                    <a:schemeClr val="accent6">
                      <a:lumMod val="50000"/>
                    </a:schemeClr>
                  </a:solidFill>
                </a:rPr>
                <a:t>外部講師による研修の</a:t>
              </a:r>
              <a:endParaRPr kumimoji="1" lang="en-US" altLang="ja-JP" sz="1400" b="1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pPr algn="ctr"/>
              <a:r>
                <a:rPr kumimoji="1" lang="ja-JP" altLang="en-US" sz="1400" b="1" dirty="0">
                  <a:solidFill>
                    <a:schemeClr val="accent6">
                      <a:lumMod val="50000"/>
                    </a:schemeClr>
                  </a:solidFill>
                </a:rPr>
                <a:t>企画・運営</a:t>
              </a:r>
            </a:p>
          </p:txBody>
        </p:sp>
      </p:grpSp>
      <p:graphicFrame>
        <p:nvGraphicFramePr>
          <p:cNvPr id="139" name="表 138">
            <a:extLst>
              <a:ext uri="{FF2B5EF4-FFF2-40B4-BE49-F238E27FC236}">
                <a16:creationId xmlns:a16="http://schemas.microsoft.com/office/drawing/2014/main" id="{87856928-EB28-4106-9110-BA978939F4B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284188" y="5516133"/>
          <a:ext cx="1495617" cy="1111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5617">
                  <a:extLst>
                    <a:ext uri="{9D8B030D-6E8A-4147-A177-3AD203B41FA5}">
                      <a16:colId xmlns:a16="http://schemas.microsoft.com/office/drawing/2014/main" val="3948248096"/>
                    </a:ext>
                  </a:extLst>
                </a:gridCol>
              </a:tblGrid>
              <a:tr h="111117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742410"/>
                  </a:ext>
                </a:extLst>
              </a:tr>
            </a:tbl>
          </a:graphicData>
        </a:graphic>
      </p:graphicFrame>
      <p:sp>
        <p:nvSpPr>
          <p:cNvPr id="140" name="角丸四角形 187">
            <a:extLst>
              <a:ext uri="{FF2B5EF4-FFF2-40B4-BE49-F238E27FC236}">
                <a16:creationId xmlns:a16="http://schemas.microsoft.com/office/drawing/2014/main" id="{7321F02A-02D3-4324-A160-F75CFC648AF3}"/>
              </a:ext>
            </a:extLst>
          </p:cNvPr>
          <p:cNvSpPr/>
          <p:nvPr/>
        </p:nvSpPr>
        <p:spPr>
          <a:xfrm>
            <a:off x="8233791" y="5662761"/>
            <a:ext cx="1617903" cy="463435"/>
          </a:xfrm>
          <a:prstGeom prst="roundRect">
            <a:avLst/>
          </a:prstGeom>
          <a:noFill/>
          <a:ln w="57150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50" dirty="0">
                <a:solidFill>
                  <a:schemeClr val="tx1"/>
                </a:solidFill>
              </a:rPr>
              <a:t>■アセスメントツール</a:t>
            </a:r>
            <a:endParaRPr kumimoji="1" lang="en-US" altLang="ja-JP" sz="1050" dirty="0">
              <a:solidFill>
                <a:schemeClr val="tx1"/>
              </a:solidFill>
            </a:endParaRPr>
          </a:p>
          <a:p>
            <a:r>
              <a:rPr kumimoji="1" lang="ja-JP" altLang="en-US" sz="1050" dirty="0">
                <a:solidFill>
                  <a:schemeClr val="tx1"/>
                </a:solidFill>
              </a:rPr>
              <a:t>　の効果的な運用方法</a:t>
            </a:r>
            <a:endParaRPr kumimoji="1" lang="en-US" altLang="ja-JP" sz="1050" dirty="0">
              <a:solidFill>
                <a:schemeClr val="tx1"/>
              </a:solidFill>
            </a:endParaRPr>
          </a:p>
        </p:txBody>
      </p:sp>
      <p:sp>
        <p:nvSpPr>
          <p:cNvPr id="141" name="二等辺三角形 140">
            <a:extLst>
              <a:ext uri="{FF2B5EF4-FFF2-40B4-BE49-F238E27FC236}">
                <a16:creationId xmlns:a16="http://schemas.microsoft.com/office/drawing/2014/main" id="{0571DA85-0626-440F-A2AB-531981AA8E50}"/>
              </a:ext>
            </a:extLst>
          </p:cNvPr>
          <p:cNvSpPr/>
          <p:nvPr/>
        </p:nvSpPr>
        <p:spPr>
          <a:xfrm rot="5400000">
            <a:off x="1560410" y="5487195"/>
            <a:ext cx="496707" cy="767335"/>
          </a:xfrm>
          <a:prstGeom prst="triangle">
            <a:avLst/>
          </a:prstGeom>
          <a:solidFill>
            <a:srgbClr val="F6CC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2" name="二等辺三角形 141">
            <a:extLst>
              <a:ext uri="{FF2B5EF4-FFF2-40B4-BE49-F238E27FC236}">
                <a16:creationId xmlns:a16="http://schemas.microsoft.com/office/drawing/2014/main" id="{423EEB70-DD46-423E-83E0-99D95EC9BF57}"/>
              </a:ext>
            </a:extLst>
          </p:cNvPr>
          <p:cNvSpPr/>
          <p:nvPr/>
        </p:nvSpPr>
        <p:spPr>
          <a:xfrm rot="5400000">
            <a:off x="4542657" y="5455604"/>
            <a:ext cx="496707" cy="767335"/>
          </a:xfrm>
          <a:prstGeom prst="triangle">
            <a:avLst/>
          </a:prstGeom>
          <a:solidFill>
            <a:srgbClr val="F6CC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" name="二等辺三角形 142">
            <a:extLst>
              <a:ext uri="{FF2B5EF4-FFF2-40B4-BE49-F238E27FC236}">
                <a16:creationId xmlns:a16="http://schemas.microsoft.com/office/drawing/2014/main" id="{45834C8E-8878-4662-B2B1-B30BA6371823}"/>
              </a:ext>
            </a:extLst>
          </p:cNvPr>
          <p:cNvSpPr/>
          <p:nvPr/>
        </p:nvSpPr>
        <p:spPr>
          <a:xfrm rot="16200000">
            <a:off x="1556813" y="6110713"/>
            <a:ext cx="496707" cy="767335"/>
          </a:xfrm>
          <a:prstGeom prst="triangle">
            <a:avLst/>
          </a:prstGeom>
          <a:solidFill>
            <a:srgbClr val="F6CC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4" name="二等辺三角形 143">
            <a:extLst>
              <a:ext uri="{FF2B5EF4-FFF2-40B4-BE49-F238E27FC236}">
                <a16:creationId xmlns:a16="http://schemas.microsoft.com/office/drawing/2014/main" id="{6AE6E1E6-99F8-4540-B5B9-F0EE08FE15FB}"/>
              </a:ext>
            </a:extLst>
          </p:cNvPr>
          <p:cNvSpPr/>
          <p:nvPr/>
        </p:nvSpPr>
        <p:spPr>
          <a:xfrm rot="16200000">
            <a:off x="4540695" y="6091914"/>
            <a:ext cx="500631" cy="801008"/>
          </a:xfrm>
          <a:prstGeom prst="triangle">
            <a:avLst/>
          </a:prstGeom>
          <a:solidFill>
            <a:srgbClr val="F6CC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5" name="正方形/長方形 144">
            <a:extLst>
              <a:ext uri="{FF2B5EF4-FFF2-40B4-BE49-F238E27FC236}">
                <a16:creationId xmlns:a16="http://schemas.microsoft.com/office/drawing/2014/main" id="{2F99E08C-E15F-432A-81EA-2E518D385775}"/>
              </a:ext>
            </a:extLst>
          </p:cNvPr>
          <p:cNvSpPr/>
          <p:nvPr/>
        </p:nvSpPr>
        <p:spPr>
          <a:xfrm>
            <a:off x="2248540" y="5537617"/>
            <a:ext cx="2072768" cy="605336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6" name="コンテンツ プレースホルダー 11">
            <a:extLst>
              <a:ext uri="{FF2B5EF4-FFF2-40B4-BE49-F238E27FC236}">
                <a16:creationId xmlns:a16="http://schemas.microsoft.com/office/drawing/2014/main" id="{528A95D9-DD8D-4C1B-B498-B58DAF769D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" b="18089"/>
          <a:stretch/>
        </p:blipFill>
        <p:spPr>
          <a:xfrm>
            <a:off x="3214507" y="5516133"/>
            <a:ext cx="1142004" cy="673430"/>
          </a:xfrm>
          <a:effectLst>
            <a:softEdge rad="50800"/>
          </a:effectLst>
        </p:spPr>
      </p:pic>
      <p:sp>
        <p:nvSpPr>
          <p:cNvPr id="147" name="正方形/長方形 146">
            <a:extLst>
              <a:ext uri="{FF2B5EF4-FFF2-40B4-BE49-F238E27FC236}">
                <a16:creationId xmlns:a16="http://schemas.microsoft.com/office/drawing/2014/main" id="{26643E5F-BD2D-4FE9-93F6-99E1E20AC624}"/>
              </a:ext>
            </a:extLst>
          </p:cNvPr>
          <p:cNvSpPr/>
          <p:nvPr/>
        </p:nvSpPr>
        <p:spPr>
          <a:xfrm>
            <a:off x="2248540" y="6149752"/>
            <a:ext cx="2072768" cy="605336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8" name="図 147">
            <a:extLst>
              <a:ext uri="{FF2B5EF4-FFF2-40B4-BE49-F238E27FC236}">
                <a16:creationId xmlns:a16="http://schemas.microsoft.com/office/drawing/2014/main" id="{BBBB96F1-0407-4CDE-A9FF-9E96037204D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" t="729" r="-709" b="9601"/>
          <a:stretch/>
        </p:blipFill>
        <p:spPr>
          <a:xfrm>
            <a:off x="2209765" y="6120916"/>
            <a:ext cx="1080413" cy="663005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149" name="テキスト ボックス 148">
            <a:extLst>
              <a:ext uri="{FF2B5EF4-FFF2-40B4-BE49-F238E27FC236}">
                <a16:creationId xmlns:a16="http://schemas.microsoft.com/office/drawing/2014/main" id="{91060619-A9F2-41B8-A3AB-A1450A9E867A}"/>
              </a:ext>
            </a:extLst>
          </p:cNvPr>
          <p:cNvSpPr txBox="1"/>
          <p:nvPr/>
        </p:nvSpPr>
        <p:spPr>
          <a:xfrm>
            <a:off x="4455818" y="2252233"/>
            <a:ext cx="20774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100" i="1" dirty="0">
                <a:solidFill>
                  <a:schemeClr val="tx1">
                    <a:lumMod val="65000"/>
                    <a:lumOff val="35000"/>
                    <a:alpha val="69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Evidence- Based Research</a:t>
            </a:r>
            <a:r>
              <a:rPr lang="ja-JP" altLang="en-US" sz="1100" i="1" dirty="0">
                <a:solidFill>
                  <a:schemeClr val="tx1">
                    <a:lumMod val="65000"/>
                    <a:lumOff val="35000"/>
                    <a:alpha val="69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endParaRPr lang="en-US" altLang="ja-JP" sz="1100" i="1" dirty="0">
              <a:solidFill>
                <a:schemeClr val="tx1">
                  <a:lumMod val="65000"/>
                  <a:lumOff val="35000"/>
                  <a:alpha val="69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7" name="テキスト ボックス 156">
            <a:extLst>
              <a:ext uri="{FF2B5EF4-FFF2-40B4-BE49-F238E27FC236}">
                <a16:creationId xmlns:a16="http://schemas.microsoft.com/office/drawing/2014/main" id="{64B40D6F-4AE3-4E20-AD44-29D110C270C9}"/>
              </a:ext>
            </a:extLst>
          </p:cNvPr>
          <p:cNvSpPr txBox="1"/>
          <p:nvPr/>
        </p:nvSpPr>
        <p:spPr>
          <a:xfrm>
            <a:off x="4364581" y="3526304"/>
            <a:ext cx="2236912" cy="100796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kumimoji="1" lang="ja-JP" altLang="en-US" sz="850" dirty="0">
                <a:latin typeface="+mn-ea"/>
              </a:rPr>
              <a:t>■法務省が保有する情報に</a:t>
            </a:r>
            <a:r>
              <a:rPr kumimoji="1" lang="ja-JP" altLang="en-US" sz="850" dirty="0" smtClean="0">
                <a:latin typeface="+mn-ea"/>
              </a:rPr>
              <a:t>係る</a:t>
            </a:r>
            <a:endParaRPr kumimoji="1" lang="en-US" altLang="ja-JP" sz="850" dirty="0" smtClean="0">
              <a:latin typeface="+mn-ea"/>
            </a:endParaRPr>
          </a:p>
          <a:p>
            <a:r>
              <a:rPr kumimoji="1" lang="ja-JP" altLang="en-US" sz="850" dirty="0">
                <a:latin typeface="+mn-ea"/>
              </a:rPr>
              <a:t>　</a:t>
            </a:r>
            <a:r>
              <a:rPr kumimoji="1" lang="ja-JP" altLang="en-US" sz="850" dirty="0" smtClean="0">
                <a:latin typeface="+mn-ea"/>
              </a:rPr>
              <a:t>データベース</a:t>
            </a:r>
            <a:r>
              <a:rPr kumimoji="1" lang="ja-JP" altLang="en-US" sz="850" dirty="0">
                <a:latin typeface="+mn-ea"/>
              </a:rPr>
              <a:t>の有効活用に係る検討</a:t>
            </a:r>
            <a:r>
              <a:rPr kumimoji="1" lang="ja-JP" altLang="en-US" sz="850" dirty="0" smtClean="0">
                <a:latin typeface="+mn-ea"/>
              </a:rPr>
              <a:t>を</a:t>
            </a:r>
            <a:endParaRPr kumimoji="1" lang="en-US" altLang="ja-JP" sz="850" dirty="0" smtClean="0">
              <a:latin typeface="+mn-ea"/>
            </a:endParaRPr>
          </a:p>
          <a:p>
            <a:r>
              <a:rPr kumimoji="1" lang="ja-JP" altLang="en-US" sz="850" dirty="0">
                <a:latin typeface="+mn-ea"/>
              </a:rPr>
              <a:t>　</a:t>
            </a:r>
            <a:r>
              <a:rPr kumimoji="1" lang="ja-JP" altLang="en-US" sz="850" dirty="0" smtClean="0">
                <a:latin typeface="+mn-ea"/>
              </a:rPr>
              <a:t>行って</a:t>
            </a:r>
            <a:r>
              <a:rPr kumimoji="1" lang="ja-JP" altLang="en-US" sz="850" dirty="0">
                <a:latin typeface="+mn-ea"/>
              </a:rPr>
              <a:t>います</a:t>
            </a:r>
            <a:r>
              <a:rPr kumimoji="1" lang="ja-JP" altLang="en-US" sz="850" dirty="0" smtClean="0">
                <a:latin typeface="+mn-ea"/>
              </a:rPr>
              <a:t>。</a:t>
            </a:r>
            <a:endParaRPr kumimoji="1" lang="en-US" altLang="ja-JP" sz="850" dirty="0" smtClean="0">
              <a:latin typeface="+mn-ea"/>
            </a:endParaRPr>
          </a:p>
          <a:p>
            <a:endParaRPr kumimoji="1" lang="en-US" altLang="ja-JP" sz="850" dirty="0">
              <a:latin typeface="+mn-ea"/>
            </a:endParaRPr>
          </a:p>
          <a:p>
            <a:r>
              <a:rPr kumimoji="1" lang="ja-JP" altLang="en-US" sz="850" dirty="0">
                <a:latin typeface="+mn-ea"/>
              </a:rPr>
              <a:t>■対象者の</a:t>
            </a:r>
            <a:r>
              <a:rPr kumimoji="1" lang="ja-JP" altLang="en-US" sz="850" dirty="0" smtClean="0">
                <a:latin typeface="+mn-ea"/>
              </a:rPr>
              <a:t>犯歴、矯正処遇、保護観察処遇</a:t>
            </a:r>
            <a:endParaRPr kumimoji="1" lang="en-US" altLang="ja-JP" sz="850" dirty="0" smtClean="0">
              <a:latin typeface="+mn-ea"/>
            </a:endParaRPr>
          </a:p>
          <a:p>
            <a:r>
              <a:rPr kumimoji="1" lang="ja-JP" altLang="en-US" sz="850" dirty="0">
                <a:latin typeface="+mn-ea"/>
              </a:rPr>
              <a:t>　</a:t>
            </a:r>
            <a:r>
              <a:rPr kumimoji="1" lang="ja-JP" altLang="en-US" sz="850" dirty="0" smtClean="0">
                <a:latin typeface="+mn-ea"/>
              </a:rPr>
              <a:t>の</a:t>
            </a:r>
            <a:r>
              <a:rPr kumimoji="1" lang="ja-JP" altLang="en-US" sz="850" dirty="0">
                <a:latin typeface="+mn-ea"/>
              </a:rPr>
              <a:t>経過を一貫して把握すること</a:t>
            </a:r>
            <a:r>
              <a:rPr kumimoji="1" lang="ja-JP" altLang="en-US" sz="850" dirty="0" smtClean="0">
                <a:latin typeface="+mn-ea"/>
              </a:rPr>
              <a:t>で、</a:t>
            </a:r>
            <a:endParaRPr kumimoji="1" lang="en-US" altLang="ja-JP" sz="850" dirty="0">
              <a:latin typeface="+mn-ea"/>
            </a:endParaRPr>
          </a:p>
          <a:p>
            <a:r>
              <a:rPr kumimoji="1" lang="ja-JP" altLang="en-US" sz="850" dirty="0">
                <a:latin typeface="+mn-ea"/>
              </a:rPr>
              <a:t>　精度の高い効果検証を可能にします。</a:t>
            </a:r>
          </a:p>
        </p:txBody>
      </p:sp>
      <p:grpSp>
        <p:nvGrpSpPr>
          <p:cNvPr id="159" name="グループ化 158">
            <a:extLst>
              <a:ext uri="{FF2B5EF4-FFF2-40B4-BE49-F238E27FC236}">
                <a16:creationId xmlns:a16="http://schemas.microsoft.com/office/drawing/2014/main" id="{3C89B9C8-306D-4A5A-807F-A986A9039CE5}"/>
              </a:ext>
            </a:extLst>
          </p:cNvPr>
          <p:cNvGrpSpPr/>
          <p:nvPr/>
        </p:nvGrpSpPr>
        <p:grpSpPr>
          <a:xfrm>
            <a:off x="-24870" y="2914630"/>
            <a:ext cx="2196000" cy="1764000"/>
            <a:chOff x="99668" y="2902765"/>
            <a:chExt cx="2309389" cy="1727862"/>
          </a:xfrm>
        </p:grpSpPr>
        <p:sp>
          <p:nvSpPr>
            <p:cNvPr id="160" name="正方形/長方形 159">
              <a:extLst>
                <a:ext uri="{FF2B5EF4-FFF2-40B4-BE49-F238E27FC236}">
                  <a16:creationId xmlns:a16="http://schemas.microsoft.com/office/drawing/2014/main" id="{7372C8E2-4AD5-4C4C-B7C9-08E4ED367FC2}"/>
                </a:ext>
              </a:extLst>
            </p:cNvPr>
            <p:cNvSpPr/>
            <p:nvPr/>
          </p:nvSpPr>
          <p:spPr>
            <a:xfrm>
              <a:off x="125458" y="2902765"/>
              <a:ext cx="2174591" cy="1727862"/>
            </a:xfrm>
            <a:prstGeom prst="rect">
              <a:avLst/>
            </a:prstGeom>
            <a:solidFill>
              <a:srgbClr val="F3FE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1"/>
                </a:solidFill>
              </a:endParaRPr>
            </a:p>
          </p:txBody>
        </p:sp>
        <p:sp>
          <p:nvSpPr>
            <p:cNvPr id="162" name="テキスト ボックス 161">
              <a:extLst>
                <a:ext uri="{FF2B5EF4-FFF2-40B4-BE49-F238E27FC236}">
                  <a16:creationId xmlns:a16="http://schemas.microsoft.com/office/drawing/2014/main" id="{390C3161-99AD-401C-9E97-6A658171D2C9}"/>
                </a:ext>
              </a:extLst>
            </p:cNvPr>
            <p:cNvSpPr txBox="1"/>
            <p:nvPr/>
          </p:nvSpPr>
          <p:spPr>
            <a:xfrm>
              <a:off x="215513" y="3008418"/>
              <a:ext cx="20662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 b="1" dirty="0">
                  <a:solidFill>
                    <a:schemeClr val="accent6">
                      <a:lumMod val="50000"/>
                    </a:schemeClr>
                  </a:solidFill>
                </a:rPr>
                <a:t>アセスメントツールの</a:t>
              </a:r>
              <a:endParaRPr kumimoji="1" lang="en-US" altLang="ja-JP" sz="1400" b="1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pPr algn="ctr"/>
              <a:r>
                <a:rPr kumimoji="1" lang="ja-JP" altLang="en-US" sz="1400" b="1" dirty="0">
                  <a:solidFill>
                    <a:schemeClr val="accent6">
                      <a:lumMod val="50000"/>
                    </a:schemeClr>
                  </a:solidFill>
                </a:rPr>
                <a:t>開発・維持管理</a:t>
              </a:r>
              <a:endParaRPr kumimoji="1" lang="en-US" altLang="ja-JP" sz="14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63" name="テキスト ボックス 162">
              <a:extLst>
                <a:ext uri="{FF2B5EF4-FFF2-40B4-BE49-F238E27FC236}">
                  <a16:creationId xmlns:a16="http://schemas.microsoft.com/office/drawing/2014/main" id="{39B40FE2-8624-408A-97FB-CDA7FCD677C7}"/>
                </a:ext>
              </a:extLst>
            </p:cNvPr>
            <p:cNvSpPr txBox="1"/>
            <p:nvPr/>
          </p:nvSpPr>
          <p:spPr>
            <a:xfrm>
              <a:off x="99668" y="3515290"/>
              <a:ext cx="2309389" cy="97843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kumimoji="1" lang="ja-JP" altLang="en-US" sz="850" dirty="0" smtClean="0">
                  <a:latin typeface="+mn-ea"/>
                </a:rPr>
                <a:t>■アセスメントツールは、</a:t>
              </a:r>
              <a:endParaRPr kumimoji="1" lang="en-US" altLang="ja-JP" sz="850" dirty="0" smtClean="0">
                <a:latin typeface="+mn-ea"/>
              </a:endParaRPr>
            </a:p>
            <a:p>
              <a:r>
                <a:rPr kumimoji="1" lang="ja-JP" altLang="en-US" sz="850" dirty="0">
                  <a:latin typeface="+mn-ea"/>
                </a:rPr>
                <a:t>　</a:t>
              </a:r>
              <a:r>
                <a:rPr kumimoji="1" lang="ja-JP" altLang="en-US" sz="850" dirty="0" smtClean="0">
                  <a:latin typeface="+mn-ea"/>
                </a:rPr>
                <a:t>対象者の再犯可能性や教育上の必要性　</a:t>
              </a:r>
              <a:endParaRPr kumimoji="1" lang="en-US" altLang="ja-JP" sz="850" dirty="0" smtClean="0">
                <a:latin typeface="+mn-ea"/>
              </a:endParaRPr>
            </a:p>
            <a:p>
              <a:r>
                <a:rPr kumimoji="1" lang="ja-JP" altLang="en-US" sz="850" dirty="0">
                  <a:latin typeface="+mn-ea"/>
                </a:rPr>
                <a:t>　</a:t>
              </a:r>
              <a:r>
                <a:rPr kumimoji="1" lang="ja-JP" altLang="en-US" sz="850" dirty="0" smtClean="0">
                  <a:latin typeface="+mn-ea"/>
                </a:rPr>
                <a:t>を定量的に把握しま</a:t>
              </a:r>
              <a:r>
                <a:rPr kumimoji="1" lang="ja-JP" altLang="en-US" sz="850" dirty="0">
                  <a:latin typeface="+mn-ea"/>
                </a:rPr>
                <a:t>す</a:t>
              </a:r>
              <a:r>
                <a:rPr kumimoji="1" lang="ja-JP" altLang="en-US" sz="850" dirty="0" smtClean="0">
                  <a:latin typeface="+mn-ea"/>
                </a:rPr>
                <a:t>。</a:t>
              </a:r>
              <a:endParaRPr kumimoji="1" lang="en-US" altLang="ja-JP" sz="850" dirty="0">
                <a:latin typeface="+mn-ea"/>
              </a:endParaRPr>
            </a:p>
            <a:p>
              <a:endParaRPr kumimoji="1" lang="en-US" altLang="ja-JP" sz="850" dirty="0">
                <a:latin typeface="+mn-ea"/>
              </a:endParaRPr>
            </a:p>
            <a:p>
              <a:r>
                <a:rPr kumimoji="1" lang="ja-JP" altLang="en-US" sz="850" dirty="0" smtClean="0">
                  <a:latin typeface="+mn-ea"/>
                </a:rPr>
                <a:t>■成人用</a:t>
              </a:r>
              <a:r>
                <a:rPr kumimoji="1" lang="ja-JP" altLang="en-US" sz="850" dirty="0">
                  <a:latin typeface="+mn-ea"/>
                </a:rPr>
                <a:t>の「Ｇツール</a:t>
              </a:r>
              <a:r>
                <a:rPr kumimoji="1" lang="ja-JP" altLang="en-US" sz="850" dirty="0" smtClean="0">
                  <a:latin typeface="+mn-ea"/>
                </a:rPr>
                <a:t>」は刑事施設で、</a:t>
              </a:r>
              <a:endParaRPr kumimoji="1" lang="en-US" altLang="ja-JP" sz="850" dirty="0" smtClean="0">
                <a:latin typeface="+mn-ea"/>
              </a:endParaRPr>
            </a:p>
            <a:p>
              <a:r>
                <a:rPr kumimoji="1" lang="ja-JP" altLang="en-US" sz="850" dirty="0" smtClean="0">
                  <a:latin typeface="+mn-ea"/>
                </a:rPr>
                <a:t>　少年用</a:t>
              </a:r>
              <a:r>
                <a:rPr kumimoji="1" lang="ja-JP" altLang="en-US" sz="850" dirty="0">
                  <a:latin typeface="+mn-ea"/>
                </a:rPr>
                <a:t>の「ＭＪＣＡ</a:t>
              </a:r>
              <a:r>
                <a:rPr kumimoji="1" lang="ja-JP" altLang="en-US" sz="850" dirty="0" smtClean="0">
                  <a:latin typeface="+mn-ea"/>
                </a:rPr>
                <a:t>」は少年鑑別所</a:t>
              </a:r>
              <a:endParaRPr kumimoji="1" lang="en-US" altLang="ja-JP" sz="850" dirty="0" smtClean="0">
                <a:latin typeface="+mn-ea"/>
              </a:endParaRPr>
            </a:p>
            <a:p>
              <a:r>
                <a:rPr kumimoji="1" lang="ja-JP" altLang="en-US" sz="850" dirty="0">
                  <a:latin typeface="+mn-ea"/>
                </a:rPr>
                <a:t>　</a:t>
              </a:r>
              <a:r>
                <a:rPr kumimoji="1" lang="ja-JP" altLang="en-US" sz="850" dirty="0" smtClean="0">
                  <a:latin typeface="+mn-ea"/>
                </a:rPr>
                <a:t>や少年院で、主に活用されています。</a:t>
              </a:r>
              <a:endParaRPr kumimoji="1" lang="en-US" altLang="ja-JP" sz="850" dirty="0">
                <a:latin typeface="+mn-ea"/>
              </a:endParaRPr>
            </a:p>
          </p:txBody>
        </p:sp>
      </p:grpSp>
      <p:grpSp>
        <p:nvGrpSpPr>
          <p:cNvPr id="167" name="グループ化 166">
            <a:extLst>
              <a:ext uri="{FF2B5EF4-FFF2-40B4-BE49-F238E27FC236}">
                <a16:creationId xmlns:a16="http://schemas.microsoft.com/office/drawing/2014/main" id="{03B7AFCC-164E-4A26-8EB4-876CAE417418}"/>
              </a:ext>
            </a:extLst>
          </p:cNvPr>
          <p:cNvGrpSpPr/>
          <p:nvPr/>
        </p:nvGrpSpPr>
        <p:grpSpPr>
          <a:xfrm>
            <a:off x="2161925" y="2914630"/>
            <a:ext cx="2160000" cy="1764000"/>
            <a:chOff x="2313361" y="2895783"/>
            <a:chExt cx="2099111" cy="1720036"/>
          </a:xfrm>
        </p:grpSpPr>
        <p:sp>
          <p:nvSpPr>
            <p:cNvPr id="168" name="正方形/長方形 167">
              <a:extLst>
                <a:ext uri="{FF2B5EF4-FFF2-40B4-BE49-F238E27FC236}">
                  <a16:creationId xmlns:a16="http://schemas.microsoft.com/office/drawing/2014/main" id="{FBE6D2BC-CF31-444C-83FC-47DB5120085D}"/>
                </a:ext>
              </a:extLst>
            </p:cNvPr>
            <p:cNvSpPr/>
            <p:nvPr/>
          </p:nvSpPr>
          <p:spPr>
            <a:xfrm>
              <a:off x="2327260" y="2895783"/>
              <a:ext cx="2083942" cy="1720036"/>
            </a:xfrm>
            <a:prstGeom prst="rect">
              <a:avLst/>
            </a:prstGeom>
            <a:solidFill>
              <a:srgbClr val="F3FE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bg1"/>
                </a:solidFill>
              </a:endParaRPr>
            </a:p>
          </p:txBody>
        </p:sp>
        <p:sp>
          <p:nvSpPr>
            <p:cNvPr id="170" name="テキスト ボックス 169">
              <a:extLst>
                <a:ext uri="{FF2B5EF4-FFF2-40B4-BE49-F238E27FC236}">
                  <a16:creationId xmlns:a16="http://schemas.microsoft.com/office/drawing/2014/main" id="{33E2E198-CE34-4D30-8568-647F595BAF7F}"/>
                </a:ext>
              </a:extLst>
            </p:cNvPr>
            <p:cNvSpPr txBox="1"/>
            <p:nvPr/>
          </p:nvSpPr>
          <p:spPr>
            <a:xfrm>
              <a:off x="2384836" y="3006089"/>
              <a:ext cx="19797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 b="1" dirty="0">
                  <a:solidFill>
                    <a:schemeClr val="accent6">
                      <a:lumMod val="50000"/>
                    </a:schemeClr>
                  </a:solidFill>
                </a:rPr>
                <a:t>処遇プログラムの</a:t>
              </a:r>
              <a:endParaRPr kumimoji="1" lang="en-US" altLang="ja-JP" sz="1400" b="1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pPr algn="ctr"/>
              <a:r>
                <a:rPr kumimoji="1" lang="ja-JP" altLang="en-US" sz="1400" b="1" dirty="0">
                  <a:solidFill>
                    <a:schemeClr val="accent6">
                      <a:lumMod val="50000"/>
                    </a:schemeClr>
                  </a:solidFill>
                </a:rPr>
                <a:t>開発・効果検証</a:t>
              </a:r>
              <a:endParaRPr kumimoji="1" lang="en-US" altLang="ja-JP" sz="14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71" name="テキスト ボックス 170">
              <a:extLst>
                <a:ext uri="{FF2B5EF4-FFF2-40B4-BE49-F238E27FC236}">
                  <a16:creationId xmlns:a16="http://schemas.microsoft.com/office/drawing/2014/main" id="{7CDB4AB2-94AD-4A24-806C-0FF557BF0BB2}"/>
                </a:ext>
              </a:extLst>
            </p:cNvPr>
            <p:cNvSpPr txBox="1"/>
            <p:nvPr/>
          </p:nvSpPr>
          <p:spPr>
            <a:xfrm>
              <a:off x="2313361" y="3509849"/>
              <a:ext cx="2099111" cy="9805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kumimoji="1" lang="ja-JP" altLang="en-US" sz="850" dirty="0" smtClean="0"/>
                <a:t>■処遇プログラムは、</a:t>
              </a:r>
              <a:endParaRPr kumimoji="1" lang="en-US" altLang="ja-JP" sz="850" dirty="0" smtClean="0"/>
            </a:p>
            <a:p>
              <a:r>
                <a:rPr kumimoji="1" lang="ja-JP" altLang="en-US" sz="850" dirty="0"/>
                <a:t>　</a:t>
              </a:r>
              <a:r>
                <a:rPr kumimoji="1" lang="ja-JP" altLang="en-US" sz="850" dirty="0" smtClean="0"/>
                <a:t>対象者の再犯防止のために、</a:t>
              </a:r>
              <a:endParaRPr kumimoji="1" lang="en-US" altLang="ja-JP" sz="850" dirty="0" smtClean="0"/>
            </a:p>
            <a:p>
              <a:r>
                <a:rPr kumimoji="1" lang="ja-JP" altLang="en-US" sz="850" dirty="0"/>
                <a:t>　</a:t>
              </a:r>
              <a:r>
                <a:rPr kumimoji="1" lang="ja-JP" altLang="en-US" sz="850" dirty="0" smtClean="0"/>
                <a:t>その特性や問題性に応じて実施します。</a:t>
              </a:r>
              <a:endParaRPr kumimoji="1" lang="en-US" altLang="ja-JP" sz="850" dirty="0"/>
            </a:p>
            <a:p>
              <a:endParaRPr kumimoji="1" lang="en-US" altLang="ja-JP" sz="850" dirty="0"/>
            </a:p>
            <a:p>
              <a:r>
                <a:rPr kumimoji="1" lang="ja-JP" altLang="en-US" sz="850" dirty="0"/>
                <a:t>■認知行動療法をベースと</a:t>
              </a:r>
              <a:r>
                <a:rPr kumimoji="1" lang="ja-JP" altLang="en-US" sz="850" dirty="0" smtClean="0"/>
                <a:t>した、</a:t>
              </a:r>
              <a:endParaRPr kumimoji="1" lang="en-US" altLang="ja-JP" sz="850" dirty="0"/>
            </a:p>
            <a:p>
              <a:r>
                <a:rPr kumimoji="1" lang="ja-JP" altLang="en-US" sz="850" dirty="0"/>
                <a:t>　</a:t>
              </a:r>
              <a:r>
                <a:rPr kumimoji="1" lang="ja-JP" altLang="en-US" sz="850" dirty="0" smtClean="0"/>
                <a:t>性</a:t>
              </a:r>
              <a:r>
                <a:rPr kumimoji="1" lang="ja-JP" altLang="en-US" sz="850" dirty="0"/>
                <a:t>犯罪再犯防止指導や</a:t>
              </a:r>
              <a:endParaRPr kumimoji="1" lang="en-US" altLang="ja-JP" sz="850" dirty="0"/>
            </a:p>
            <a:p>
              <a:r>
                <a:rPr kumimoji="1" lang="ja-JP" altLang="en-US" sz="850" dirty="0"/>
                <a:t>　薬物依存離脱指導などがあります。</a:t>
              </a:r>
            </a:p>
          </p:txBody>
        </p:sp>
      </p:grpSp>
      <p:sp>
        <p:nvSpPr>
          <p:cNvPr id="172" name="テキスト ボックス 171">
            <a:extLst>
              <a:ext uri="{FF2B5EF4-FFF2-40B4-BE49-F238E27FC236}">
                <a16:creationId xmlns:a16="http://schemas.microsoft.com/office/drawing/2014/main" id="{9D21CAFD-C8CD-4E3C-8331-A7C4A779191B}"/>
              </a:ext>
            </a:extLst>
          </p:cNvPr>
          <p:cNvSpPr txBox="1"/>
          <p:nvPr/>
        </p:nvSpPr>
        <p:spPr>
          <a:xfrm>
            <a:off x="8312303" y="2244930"/>
            <a:ext cx="16476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i="1" dirty="0" smtClean="0">
                <a:solidFill>
                  <a:schemeClr val="tx1">
                    <a:lumMod val="65000"/>
                    <a:lumOff val="35000"/>
                    <a:alpha val="69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 of personnel</a:t>
            </a:r>
            <a:endParaRPr kumimoji="1" lang="ja-JP" altLang="en-US" sz="1100" i="1" dirty="0">
              <a:solidFill>
                <a:schemeClr val="tx1">
                  <a:lumMod val="65000"/>
                  <a:lumOff val="35000"/>
                  <a:alpha val="69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3" name="図 172">
            <a:extLst>
              <a:ext uri="{FF2B5EF4-FFF2-40B4-BE49-F238E27FC236}">
                <a16:creationId xmlns:a16="http://schemas.microsoft.com/office/drawing/2014/main" id="{E6CBFEC7-B7B9-4032-A38E-00A6D930CFA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37691" y="5441720"/>
            <a:ext cx="1448309" cy="114292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75" name="角丸四角形 85">
            <a:extLst>
              <a:ext uri="{FF2B5EF4-FFF2-40B4-BE49-F238E27FC236}">
                <a16:creationId xmlns:a16="http://schemas.microsoft.com/office/drawing/2014/main" id="{B3BC466C-9F62-45B3-B89B-6DFF809D302D}"/>
              </a:ext>
            </a:extLst>
          </p:cNvPr>
          <p:cNvSpPr/>
          <p:nvPr/>
        </p:nvSpPr>
        <p:spPr>
          <a:xfrm>
            <a:off x="8236162" y="6136142"/>
            <a:ext cx="1617903" cy="448504"/>
          </a:xfrm>
          <a:prstGeom prst="roundRect">
            <a:avLst/>
          </a:prstGeom>
          <a:noFill/>
          <a:ln w="57150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50" dirty="0">
                <a:solidFill>
                  <a:schemeClr val="tx1"/>
                </a:solidFill>
              </a:rPr>
              <a:t>■効果検証結果の</a:t>
            </a:r>
            <a:endParaRPr kumimoji="1" lang="en-US" altLang="ja-JP" sz="1050" dirty="0">
              <a:solidFill>
                <a:schemeClr val="tx1"/>
              </a:solidFill>
            </a:endParaRPr>
          </a:p>
          <a:p>
            <a:r>
              <a:rPr kumimoji="1" lang="ja-JP" altLang="en-US" sz="1050" dirty="0">
                <a:solidFill>
                  <a:schemeClr val="tx1"/>
                </a:solidFill>
              </a:rPr>
              <a:t>　フィードバック</a:t>
            </a:r>
          </a:p>
        </p:txBody>
      </p:sp>
      <p:grpSp>
        <p:nvGrpSpPr>
          <p:cNvPr id="176" name="グループ化 175"/>
          <p:cNvGrpSpPr/>
          <p:nvPr/>
        </p:nvGrpSpPr>
        <p:grpSpPr>
          <a:xfrm>
            <a:off x="8252684" y="3486313"/>
            <a:ext cx="1549785" cy="280457"/>
            <a:chOff x="8323418" y="3487472"/>
            <a:chExt cx="1549785" cy="280457"/>
          </a:xfrm>
        </p:grpSpPr>
        <p:grpSp>
          <p:nvGrpSpPr>
            <p:cNvPr id="183" name="グループ化 182">
              <a:extLst>
                <a:ext uri="{FF2B5EF4-FFF2-40B4-BE49-F238E27FC236}">
                  <a16:creationId xmlns:a16="http://schemas.microsoft.com/office/drawing/2014/main" id="{79B9644C-7508-433A-AEFA-CB5661BC8C83}"/>
                </a:ext>
              </a:extLst>
            </p:cNvPr>
            <p:cNvGrpSpPr/>
            <p:nvPr/>
          </p:nvGrpSpPr>
          <p:grpSpPr>
            <a:xfrm>
              <a:off x="8323418" y="3487472"/>
              <a:ext cx="1549785" cy="271594"/>
              <a:chOff x="4676983" y="4711721"/>
              <a:chExt cx="1799444" cy="356835"/>
            </a:xfrm>
            <a:solidFill>
              <a:srgbClr val="CEEDA1"/>
            </a:solidFill>
          </p:grpSpPr>
          <p:grpSp>
            <p:nvGrpSpPr>
              <p:cNvPr id="187" name="グループ化 186">
                <a:extLst>
                  <a:ext uri="{FF2B5EF4-FFF2-40B4-BE49-F238E27FC236}">
                    <a16:creationId xmlns:a16="http://schemas.microsoft.com/office/drawing/2014/main" id="{F81EC136-4A44-472D-BD3A-25B5DCAEA8B6}"/>
                  </a:ext>
                </a:extLst>
              </p:cNvPr>
              <p:cNvGrpSpPr/>
              <p:nvPr/>
            </p:nvGrpSpPr>
            <p:grpSpPr>
              <a:xfrm>
                <a:off x="4676983" y="4711721"/>
                <a:ext cx="1799444" cy="356835"/>
                <a:chOff x="4627951" y="4719420"/>
                <a:chExt cx="1693612" cy="356835"/>
              </a:xfrm>
              <a:grpFill/>
            </p:grpSpPr>
            <p:sp>
              <p:nvSpPr>
                <p:cNvPr id="191" name="正方形/長方形 190">
                  <a:extLst>
                    <a:ext uri="{FF2B5EF4-FFF2-40B4-BE49-F238E27FC236}">
                      <a16:creationId xmlns:a16="http://schemas.microsoft.com/office/drawing/2014/main" id="{A556BA04-0D1D-426A-95E9-AB2C6AFD0C7C}"/>
                    </a:ext>
                  </a:extLst>
                </p:cNvPr>
                <p:cNvSpPr/>
                <p:nvPr/>
              </p:nvSpPr>
              <p:spPr>
                <a:xfrm>
                  <a:off x="4842551" y="4719421"/>
                  <a:ext cx="1291156" cy="35683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b="1"/>
                </a:p>
              </p:txBody>
            </p:sp>
            <p:sp>
              <p:nvSpPr>
                <p:cNvPr id="192" name="楕円 191">
                  <a:extLst>
                    <a:ext uri="{FF2B5EF4-FFF2-40B4-BE49-F238E27FC236}">
                      <a16:creationId xmlns:a16="http://schemas.microsoft.com/office/drawing/2014/main" id="{ACF23FAE-13B3-42D0-A369-F5867443C650}"/>
                    </a:ext>
                  </a:extLst>
                </p:cNvPr>
                <p:cNvSpPr/>
                <p:nvPr/>
              </p:nvSpPr>
              <p:spPr>
                <a:xfrm>
                  <a:off x="4627951" y="4719420"/>
                  <a:ext cx="375710" cy="35683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b="1"/>
                </a:p>
              </p:txBody>
            </p:sp>
            <p:sp>
              <p:nvSpPr>
                <p:cNvPr id="193" name="楕円 192">
                  <a:extLst>
                    <a:ext uri="{FF2B5EF4-FFF2-40B4-BE49-F238E27FC236}">
                      <a16:creationId xmlns:a16="http://schemas.microsoft.com/office/drawing/2014/main" id="{6C7D59F5-C4D6-440E-8810-42BDD50D4A26}"/>
                    </a:ext>
                  </a:extLst>
                </p:cNvPr>
                <p:cNvSpPr/>
                <p:nvPr/>
              </p:nvSpPr>
              <p:spPr>
                <a:xfrm>
                  <a:off x="5945853" y="4719420"/>
                  <a:ext cx="375710" cy="35683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b="1"/>
                </a:p>
              </p:txBody>
            </p:sp>
          </p:grpSp>
          <p:sp>
            <p:nvSpPr>
              <p:cNvPr id="189" name="楕円 188">
                <a:extLst>
                  <a:ext uri="{FF2B5EF4-FFF2-40B4-BE49-F238E27FC236}">
                    <a16:creationId xmlns:a16="http://schemas.microsoft.com/office/drawing/2014/main" id="{BBCD157B-280D-4EFA-B4B2-709633155A82}"/>
                  </a:ext>
                </a:extLst>
              </p:cNvPr>
              <p:cNvSpPr/>
              <p:nvPr/>
            </p:nvSpPr>
            <p:spPr>
              <a:xfrm>
                <a:off x="4775077" y="4818851"/>
                <a:ext cx="130696" cy="1376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/>
              </a:p>
            </p:txBody>
          </p:sp>
          <p:sp>
            <p:nvSpPr>
              <p:cNvPr id="190" name="楕円 189">
                <a:extLst>
                  <a:ext uri="{FF2B5EF4-FFF2-40B4-BE49-F238E27FC236}">
                    <a16:creationId xmlns:a16="http://schemas.microsoft.com/office/drawing/2014/main" id="{7563C0B8-FF7C-4C1D-9BB5-A6E3C442A5FB}"/>
                  </a:ext>
                </a:extLst>
              </p:cNvPr>
              <p:cNvSpPr/>
              <p:nvPr/>
            </p:nvSpPr>
            <p:spPr>
              <a:xfrm>
                <a:off x="6263094" y="4818850"/>
                <a:ext cx="130696" cy="1376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/>
              </a:p>
            </p:txBody>
          </p:sp>
        </p:grpSp>
        <p:sp>
          <p:nvSpPr>
            <p:cNvPr id="185" name="正方形/長方形 184">
              <a:extLst>
                <a:ext uri="{FF2B5EF4-FFF2-40B4-BE49-F238E27FC236}">
                  <a16:creationId xmlns:a16="http://schemas.microsoft.com/office/drawing/2014/main" id="{7F772B6C-6207-47BB-8C42-E75BB957BFC9}"/>
                </a:ext>
              </a:extLst>
            </p:cNvPr>
            <p:cNvSpPr/>
            <p:nvPr/>
          </p:nvSpPr>
          <p:spPr>
            <a:xfrm>
              <a:off x="8709533" y="3490930"/>
              <a:ext cx="80021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accent4">
                      <a:lumMod val="50000"/>
                    </a:schemeClr>
                  </a:solidFill>
                </a:rPr>
                <a:t>テーマ例</a:t>
              </a:r>
              <a:endParaRPr kumimoji="1" lang="ja-JP" altLang="en-US" sz="105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sp>
        <p:nvSpPr>
          <p:cNvPr id="194" name="正方形/長方形 193"/>
          <p:cNvSpPr/>
          <p:nvPr/>
        </p:nvSpPr>
        <p:spPr>
          <a:xfrm>
            <a:off x="1566147" y="5463398"/>
            <a:ext cx="38504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4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40000"/>
                    </a:schemeClr>
                  </a:glow>
                </a:effectLst>
                <a:latin typeface="Californian FB" panose="0207040306080B030204" pitchFamily="18" charset="0"/>
              </a:rPr>
              <a:t>1</a:t>
            </a:r>
            <a:endParaRPr lang="ja-JP" altLang="en-US" sz="4400" b="1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glow rad="101600">
                  <a:schemeClr val="accent6">
                    <a:lumMod val="60000"/>
                    <a:lumOff val="40000"/>
                    <a:alpha val="40000"/>
                  </a:schemeClr>
                </a:glow>
              </a:effectLst>
              <a:latin typeface="Californian FB" panose="0207040306080B030204" pitchFamily="18" charset="0"/>
            </a:endParaRPr>
          </a:p>
        </p:txBody>
      </p:sp>
      <p:sp>
        <p:nvSpPr>
          <p:cNvPr id="195" name="テキスト ボックス 194">
            <a:extLst>
              <a:ext uri="{FF2B5EF4-FFF2-40B4-BE49-F238E27FC236}">
                <a16:creationId xmlns:a16="http://schemas.microsoft.com/office/drawing/2014/main" id="{1EE345A8-0E8E-4010-9090-149953987626}"/>
              </a:ext>
            </a:extLst>
          </p:cNvPr>
          <p:cNvSpPr txBox="1"/>
          <p:nvPr/>
        </p:nvSpPr>
        <p:spPr>
          <a:xfrm>
            <a:off x="1344716" y="5698214"/>
            <a:ext cx="934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施策に必要な</a:t>
            </a:r>
            <a:endParaRPr kumimoji="1" lang="en-US" altLang="ja-JP" sz="900" dirty="0"/>
          </a:p>
          <a:p>
            <a:r>
              <a:rPr kumimoji="1" lang="ja-JP" altLang="en-US" sz="900" dirty="0"/>
              <a:t>課題の提示</a:t>
            </a:r>
          </a:p>
        </p:txBody>
      </p:sp>
      <p:sp>
        <p:nvSpPr>
          <p:cNvPr id="196" name="正方形/長方形 195"/>
          <p:cNvSpPr/>
          <p:nvPr/>
        </p:nvSpPr>
        <p:spPr>
          <a:xfrm>
            <a:off x="2531123" y="5441720"/>
            <a:ext cx="47961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4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40000"/>
                    </a:schemeClr>
                  </a:glow>
                </a:effectLst>
                <a:latin typeface="Californian FB" panose="0207040306080B030204" pitchFamily="18" charset="0"/>
              </a:rPr>
              <a:t>2</a:t>
            </a:r>
            <a:endParaRPr lang="ja-JP" altLang="en-US" sz="4400" b="1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glow rad="101600">
                  <a:schemeClr val="accent6">
                    <a:lumMod val="60000"/>
                    <a:lumOff val="40000"/>
                    <a:alpha val="40000"/>
                  </a:schemeClr>
                </a:glow>
              </a:effectLst>
              <a:latin typeface="Californian FB" panose="0207040306080B030204" pitchFamily="18" charset="0"/>
            </a:endParaRPr>
          </a:p>
        </p:txBody>
      </p:sp>
      <p:sp>
        <p:nvSpPr>
          <p:cNvPr id="197" name="角丸四角形 95">
            <a:extLst>
              <a:ext uri="{FF2B5EF4-FFF2-40B4-BE49-F238E27FC236}">
                <a16:creationId xmlns:a16="http://schemas.microsoft.com/office/drawing/2014/main" id="{9720078B-DCCC-4D2B-BB81-EFDABA804E3D}"/>
              </a:ext>
            </a:extLst>
          </p:cNvPr>
          <p:cNvSpPr/>
          <p:nvPr/>
        </p:nvSpPr>
        <p:spPr>
          <a:xfrm>
            <a:off x="2186770" y="5687022"/>
            <a:ext cx="1232456" cy="346834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1" lang="ja-JP" altLang="en-US" sz="900" dirty="0">
                <a:solidFill>
                  <a:prstClr val="black"/>
                </a:solidFill>
              </a:rPr>
              <a:t>検証方法等の検討</a:t>
            </a:r>
          </a:p>
        </p:txBody>
      </p:sp>
      <p:sp>
        <p:nvSpPr>
          <p:cNvPr id="198" name="正方形/長方形 197"/>
          <p:cNvSpPr/>
          <p:nvPr/>
        </p:nvSpPr>
        <p:spPr>
          <a:xfrm>
            <a:off x="4497177" y="5422718"/>
            <a:ext cx="4619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4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40000"/>
                    </a:schemeClr>
                  </a:glow>
                </a:effectLst>
                <a:latin typeface="Californian FB" panose="0207040306080B030204" pitchFamily="18" charset="0"/>
              </a:rPr>
              <a:t>3</a:t>
            </a:r>
            <a:endParaRPr lang="ja-JP" altLang="en-US" sz="4400" b="1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glow rad="101600">
                  <a:schemeClr val="accent6">
                    <a:lumMod val="60000"/>
                    <a:lumOff val="40000"/>
                    <a:alpha val="40000"/>
                  </a:schemeClr>
                </a:glow>
              </a:effectLst>
              <a:latin typeface="Californian FB" panose="0207040306080B030204" pitchFamily="18" charset="0"/>
            </a:endParaRPr>
          </a:p>
        </p:txBody>
      </p:sp>
      <p:sp>
        <p:nvSpPr>
          <p:cNvPr id="199" name="テキスト ボックス 198">
            <a:extLst>
              <a:ext uri="{FF2B5EF4-FFF2-40B4-BE49-F238E27FC236}">
                <a16:creationId xmlns:a16="http://schemas.microsoft.com/office/drawing/2014/main" id="{63829DC6-4B29-4202-A633-5B2736C0A7C4}"/>
              </a:ext>
            </a:extLst>
          </p:cNvPr>
          <p:cNvSpPr txBox="1"/>
          <p:nvPr/>
        </p:nvSpPr>
        <p:spPr>
          <a:xfrm>
            <a:off x="4364581" y="5672489"/>
            <a:ext cx="776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調査依頼・</a:t>
            </a:r>
            <a:endParaRPr kumimoji="1" lang="en-US" altLang="ja-JP" sz="900" dirty="0"/>
          </a:p>
          <a:p>
            <a:r>
              <a:rPr kumimoji="1" lang="ja-JP" altLang="en-US" sz="900" dirty="0"/>
              <a:t>照会</a:t>
            </a:r>
          </a:p>
        </p:txBody>
      </p:sp>
      <p:sp>
        <p:nvSpPr>
          <p:cNvPr id="200" name="正方形/長方形 199"/>
          <p:cNvSpPr/>
          <p:nvPr/>
        </p:nvSpPr>
        <p:spPr>
          <a:xfrm>
            <a:off x="4635688" y="6119216"/>
            <a:ext cx="4988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4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40000"/>
                    </a:schemeClr>
                  </a:glow>
                </a:effectLst>
                <a:latin typeface="Californian FB" panose="0207040306080B030204" pitchFamily="18" charset="0"/>
              </a:rPr>
              <a:t>4</a:t>
            </a:r>
            <a:endParaRPr lang="ja-JP" altLang="en-US" sz="4400" b="1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glow rad="101600">
                  <a:schemeClr val="accent6">
                    <a:lumMod val="60000"/>
                    <a:lumOff val="40000"/>
                    <a:alpha val="40000"/>
                  </a:schemeClr>
                </a:glow>
              </a:effectLst>
              <a:latin typeface="Californian FB" panose="0207040306080B030204" pitchFamily="18" charset="0"/>
            </a:endParaRPr>
          </a:p>
        </p:txBody>
      </p:sp>
      <p:sp>
        <p:nvSpPr>
          <p:cNvPr id="270" name="テキスト ボックス 269">
            <a:extLst>
              <a:ext uri="{FF2B5EF4-FFF2-40B4-BE49-F238E27FC236}">
                <a16:creationId xmlns:a16="http://schemas.microsoft.com/office/drawing/2014/main" id="{CCBA483D-3294-45A5-BB82-F4A02395A8FE}"/>
              </a:ext>
            </a:extLst>
          </p:cNvPr>
          <p:cNvSpPr txBox="1"/>
          <p:nvPr/>
        </p:nvSpPr>
        <p:spPr>
          <a:xfrm>
            <a:off x="4520063" y="6304752"/>
            <a:ext cx="807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データ提供</a:t>
            </a:r>
            <a:endParaRPr kumimoji="1" lang="en-US" altLang="ja-JP" sz="900" dirty="0"/>
          </a:p>
          <a:p>
            <a:r>
              <a:rPr kumimoji="1" lang="ja-JP" altLang="en-US" sz="900" dirty="0"/>
              <a:t>等の協力</a:t>
            </a:r>
          </a:p>
        </p:txBody>
      </p:sp>
      <p:sp>
        <p:nvSpPr>
          <p:cNvPr id="271" name="正方形/長方形 270"/>
          <p:cNvSpPr/>
          <p:nvPr/>
        </p:nvSpPr>
        <p:spPr>
          <a:xfrm>
            <a:off x="3534861" y="6062796"/>
            <a:ext cx="47160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4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40000"/>
                    </a:schemeClr>
                  </a:glow>
                </a:effectLst>
                <a:latin typeface="Californian FB" panose="0207040306080B030204" pitchFamily="18" charset="0"/>
              </a:rPr>
              <a:t>5</a:t>
            </a:r>
            <a:endParaRPr lang="ja-JP" altLang="en-US" sz="4400" b="1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glow rad="101600">
                  <a:schemeClr val="accent6">
                    <a:lumMod val="60000"/>
                    <a:lumOff val="40000"/>
                    <a:alpha val="40000"/>
                  </a:schemeClr>
                </a:glow>
              </a:effectLst>
              <a:latin typeface="Californian FB" panose="0207040306080B030204" pitchFamily="18" charset="0"/>
            </a:endParaRPr>
          </a:p>
        </p:txBody>
      </p:sp>
      <p:sp>
        <p:nvSpPr>
          <p:cNvPr id="272" name="角丸四角形 96">
            <a:extLst>
              <a:ext uri="{FF2B5EF4-FFF2-40B4-BE49-F238E27FC236}">
                <a16:creationId xmlns:a16="http://schemas.microsoft.com/office/drawing/2014/main" id="{A486AEC4-F66F-4A9F-B375-E4AB86C3EE51}"/>
              </a:ext>
            </a:extLst>
          </p:cNvPr>
          <p:cNvSpPr/>
          <p:nvPr/>
        </p:nvSpPr>
        <p:spPr>
          <a:xfrm>
            <a:off x="3396454" y="6260944"/>
            <a:ext cx="866415" cy="403079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1" lang="ja-JP" altLang="en-US" sz="900" dirty="0">
                <a:solidFill>
                  <a:prstClr val="black"/>
                </a:solidFill>
              </a:rPr>
              <a:t>データ分析</a:t>
            </a:r>
          </a:p>
        </p:txBody>
      </p:sp>
      <p:sp>
        <p:nvSpPr>
          <p:cNvPr id="273" name="正方形/長方形 272"/>
          <p:cNvSpPr/>
          <p:nvPr/>
        </p:nvSpPr>
        <p:spPr>
          <a:xfrm>
            <a:off x="1675516" y="6109659"/>
            <a:ext cx="47480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4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40000"/>
                    </a:schemeClr>
                  </a:glow>
                </a:effectLst>
                <a:latin typeface="Californian FB" panose="0207040306080B030204" pitchFamily="18" charset="0"/>
              </a:rPr>
              <a:t>6</a:t>
            </a:r>
            <a:endParaRPr lang="ja-JP" altLang="en-US" sz="4400" b="1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glow rad="101600">
                  <a:schemeClr val="accent6">
                    <a:lumMod val="60000"/>
                    <a:lumOff val="40000"/>
                    <a:alpha val="40000"/>
                  </a:schemeClr>
                </a:glow>
              </a:effectLst>
              <a:latin typeface="Californian FB" panose="0207040306080B030204" pitchFamily="18" charset="0"/>
            </a:endParaRPr>
          </a:p>
        </p:txBody>
      </p:sp>
      <p:sp>
        <p:nvSpPr>
          <p:cNvPr id="274" name="テキスト ボックス 273">
            <a:extLst>
              <a:ext uri="{FF2B5EF4-FFF2-40B4-BE49-F238E27FC236}">
                <a16:creationId xmlns:a16="http://schemas.microsoft.com/office/drawing/2014/main" id="{9BA54290-FEC1-47E7-A3C3-449EFAD9E6A3}"/>
              </a:ext>
            </a:extLst>
          </p:cNvPr>
          <p:cNvSpPr txBox="1"/>
          <p:nvPr/>
        </p:nvSpPr>
        <p:spPr>
          <a:xfrm>
            <a:off x="1603028" y="6315058"/>
            <a:ext cx="719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成果物の</a:t>
            </a:r>
            <a:endParaRPr kumimoji="1" lang="en-US" altLang="ja-JP" sz="900" dirty="0"/>
          </a:p>
          <a:p>
            <a:r>
              <a:rPr kumimoji="1" lang="ja-JP" altLang="en-US" sz="900" dirty="0"/>
              <a:t>提出</a:t>
            </a:r>
          </a:p>
        </p:txBody>
      </p:sp>
      <p:grpSp>
        <p:nvGrpSpPr>
          <p:cNvPr id="275" name="グループ化 274"/>
          <p:cNvGrpSpPr/>
          <p:nvPr/>
        </p:nvGrpSpPr>
        <p:grpSpPr>
          <a:xfrm>
            <a:off x="8232455" y="5374745"/>
            <a:ext cx="1549785" cy="280457"/>
            <a:chOff x="8323418" y="3487472"/>
            <a:chExt cx="1549785" cy="280457"/>
          </a:xfrm>
        </p:grpSpPr>
        <p:grpSp>
          <p:nvGrpSpPr>
            <p:cNvPr id="276" name="グループ化 275">
              <a:extLst>
                <a:ext uri="{FF2B5EF4-FFF2-40B4-BE49-F238E27FC236}">
                  <a16:creationId xmlns:a16="http://schemas.microsoft.com/office/drawing/2014/main" id="{79B9644C-7508-433A-AEFA-CB5661BC8C83}"/>
                </a:ext>
              </a:extLst>
            </p:cNvPr>
            <p:cNvGrpSpPr/>
            <p:nvPr/>
          </p:nvGrpSpPr>
          <p:grpSpPr>
            <a:xfrm>
              <a:off x="8323418" y="3487472"/>
              <a:ext cx="1549785" cy="271594"/>
              <a:chOff x="4676983" y="4711721"/>
              <a:chExt cx="1799444" cy="356835"/>
            </a:xfrm>
            <a:solidFill>
              <a:srgbClr val="CEEDA1"/>
            </a:solidFill>
          </p:grpSpPr>
          <p:grpSp>
            <p:nvGrpSpPr>
              <p:cNvPr id="278" name="グループ化 277">
                <a:extLst>
                  <a:ext uri="{FF2B5EF4-FFF2-40B4-BE49-F238E27FC236}">
                    <a16:creationId xmlns:a16="http://schemas.microsoft.com/office/drawing/2014/main" id="{F81EC136-4A44-472D-BD3A-25B5DCAEA8B6}"/>
                  </a:ext>
                </a:extLst>
              </p:cNvPr>
              <p:cNvGrpSpPr/>
              <p:nvPr/>
            </p:nvGrpSpPr>
            <p:grpSpPr>
              <a:xfrm>
                <a:off x="4676983" y="4711721"/>
                <a:ext cx="1799444" cy="356835"/>
                <a:chOff x="4627951" y="4719420"/>
                <a:chExt cx="1693612" cy="356835"/>
              </a:xfrm>
              <a:grpFill/>
            </p:grpSpPr>
            <p:sp>
              <p:nvSpPr>
                <p:cNvPr id="281" name="正方形/長方形 280">
                  <a:extLst>
                    <a:ext uri="{FF2B5EF4-FFF2-40B4-BE49-F238E27FC236}">
                      <a16:creationId xmlns:a16="http://schemas.microsoft.com/office/drawing/2014/main" id="{A556BA04-0D1D-426A-95E9-AB2C6AFD0C7C}"/>
                    </a:ext>
                  </a:extLst>
                </p:cNvPr>
                <p:cNvSpPr/>
                <p:nvPr/>
              </p:nvSpPr>
              <p:spPr>
                <a:xfrm>
                  <a:off x="4842551" y="4719421"/>
                  <a:ext cx="1291156" cy="35683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b="1"/>
                </a:p>
              </p:txBody>
            </p:sp>
            <p:sp>
              <p:nvSpPr>
                <p:cNvPr id="282" name="楕円 281">
                  <a:extLst>
                    <a:ext uri="{FF2B5EF4-FFF2-40B4-BE49-F238E27FC236}">
                      <a16:creationId xmlns:a16="http://schemas.microsoft.com/office/drawing/2014/main" id="{ACF23FAE-13B3-42D0-A369-F5867443C650}"/>
                    </a:ext>
                  </a:extLst>
                </p:cNvPr>
                <p:cNvSpPr/>
                <p:nvPr/>
              </p:nvSpPr>
              <p:spPr>
                <a:xfrm>
                  <a:off x="4627951" y="4719420"/>
                  <a:ext cx="375710" cy="35683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b="1"/>
                </a:p>
              </p:txBody>
            </p:sp>
            <p:sp>
              <p:nvSpPr>
                <p:cNvPr id="283" name="楕円 282">
                  <a:extLst>
                    <a:ext uri="{FF2B5EF4-FFF2-40B4-BE49-F238E27FC236}">
                      <a16:creationId xmlns:a16="http://schemas.microsoft.com/office/drawing/2014/main" id="{6C7D59F5-C4D6-440E-8810-42BDD50D4A26}"/>
                    </a:ext>
                  </a:extLst>
                </p:cNvPr>
                <p:cNvSpPr/>
                <p:nvPr/>
              </p:nvSpPr>
              <p:spPr>
                <a:xfrm>
                  <a:off x="5945853" y="4719420"/>
                  <a:ext cx="375710" cy="35683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b="1"/>
                </a:p>
              </p:txBody>
            </p:sp>
          </p:grpSp>
          <p:sp>
            <p:nvSpPr>
              <p:cNvPr id="279" name="楕円 278">
                <a:extLst>
                  <a:ext uri="{FF2B5EF4-FFF2-40B4-BE49-F238E27FC236}">
                    <a16:creationId xmlns:a16="http://schemas.microsoft.com/office/drawing/2014/main" id="{BBCD157B-280D-4EFA-B4B2-709633155A82}"/>
                  </a:ext>
                </a:extLst>
              </p:cNvPr>
              <p:cNvSpPr/>
              <p:nvPr/>
            </p:nvSpPr>
            <p:spPr>
              <a:xfrm>
                <a:off x="4775077" y="4818851"/>
                <a:ext cx="130696" cy="1376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/>
              </a:p>
            </p:txBody>
          </p:sp>
          <p:sp>
            <p:nvSpPr>
              <p:cNvPr id="280" name="楕円 279">
                <a:extLst>
                  <a:ext uri="{FF2B5EF4-FFF2-40B4-BE49-F238E27FC236}">
                    <a16:creationId xmlns:a16="http://schemas.microsoft.com/office/drawing/2014/main" id="{7563C0B8-FF7C-4C1D-9BB5-A6E3C442A5FB}"/>
                  </a:ext>
                </a:extLst>
              </p:cNvPr>
              <p:cNvSpPr/>
              <p:nvPr/>
            </p:nvSpPr>
            <p:spPr>
              <a:xfrm>
                <a:off x="6263094" y="4818850"/>
                <a:ext cx="130696" cy="1376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/>
              </a:p>
            </p:txBody>
          </p:sp>
        </p:grpSp>
        <p:sp>
          <p:nvSpPr>
            <p:cNvPr id="277" name="正方形/長方形 276">
              <a:extLst>
                <a:ext uri="{FF2B5EF4-FFF2-40B4-BE49-F238E27FC236}">
                  <a16:creationId xmlns:a16="http://schemas.microsoft.com/office/drawing/2014/main" id="{7F772B6C-6207-47BB-8C42-E75BB957BFC9}"/>
                </a:ext>
              </a:extLst>
            </p:cNvPr>
            <p:cNvSpPr/>
            <p:nvPr/>
          </p:nvSpPr>
          <p:spPr>
            <a:xfrm>
              <a:off x="8709533" y="3490930"/>
              <a:ext cx="80021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accent4">
                      <a:lumMod val="50000"/>
                    </a:schemeClr>
                  </a:solidFill>
                </a:rPr>
                <a:t>テーマ例</a:t>
              </a:r>
              <a:endParaRPr kumimoji="1" lang="ja-JP" altLang="en-US" sz="105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sp>
        <p:nvSpPr>
          <p:cNvPr id="284" name="テキスト ボックス 283">
            <a:extLst>
              <a:ext uri="{FF2B5EF4-FFF2-40B4-BE49-F238E27FC236}">
                <a16:creationId xmlns:a16="http://schemas.microsoft.com/office/drawing/2014/main" id="{47D9ABDB-1A52-46CD-BEBD-0EC3E55D578C}"/>
              </a:ext>
            </a:extLst>
          </p:cNvPr>
          <p:cNvSpPr txBox="1"/>
          <p:nvPr/>
        </p:nvSpPr>
        <p:spPr>
          <a:xfrm>
            <a:off x="2249709" y="5228150"/>
            <a:ext cx="2072767" cy="334313"/>
          </a:xfrm>
          <a:prstGeom prst="rect">
            <a:avLst/>
          </a:prstGeom>
          <a:solidFill>
            <a:srgbClr val="00B0F0"/>
          </a:solidFill>
        </p:spPr>
        <p:txBody>
          <a:bodyPr wrap="square" tIns="72000" rtlCol="0" anchor="ctr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  <a:latin typeface="+mj-ea"/>
                <a:ea typeface="+mj-ea"/>
              </a:rPr>
              <a:t>効果検証センター</a:t>
            </a:r>
            <a:endParaRPr kumimoji="1" lang="en-US" altLang="ja-JP" sz="1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277632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025155" y="3345064"/>
            <a:ext cx="3348000" cy="2988000"/>
          </a:xfrm>
          <a:prstGeom prst="rect">
            <a:avLst/>
          </a:prstGeom>
        </p:spPr>
      </p:pic>
      <p:pic>
        <p:nvPicPr>
          <p:cNvPr id="1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106057" y="2540190"/>
            <a:ext cx="2449677" cy="161947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8" name="図 87">
            <a:extLst>
              <a:ext uri="{FF2B5EF4-FFF2-40B4-BE49-F238E27FC236}">
                <a16:creationId xmlns:a16="http://schemas.microsoft.com/office/drawing/2014/main" id="{B35FF323-A788-4049-9B15-DF32122DC7A3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188" y="5610429"/>
            <a:ext cx="1483360" cy="1247079"/>
          </a:xfrm>
          <a:prstGeom prst="rect">
            <a:avLst/>
          </a:prstGeom>
        </p:spPr>
      </p:pic>
      <p:graphicFrame>
        <p:nvGraphicFramePr>
          <p:cNvPr id="75" name="表 74"/>
          <p:cNvGraphicFramePr>
            <a:graphicFrameLocks noGrp="1"/>
          </p:cNvGraphicFramePr>
          <p:nvPr>
            <p:extLst/>
          </p:nvPr>
        </p:nvGraphicFramePr>
        <p:xfrm>
          <a:off x="0" y="1767092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41983411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1783953"/>
                  </a:ext>
                </a:extLst>
              </a:tr>
            </a:tbl>
          </a:graphicData>
        </a:graphic>
      </p:graphicFrame>
      <p:graphicFrame>
        <p:nvGraphicFramePr>
          <p:cNvPr id="76" name="表 75"/>
          <p:cNvGraphicFramePr>
            <a:graphicFrameLocks noGrp="1"/>
          </p:cNvGraphicFramePr>
          <p:nvPr>
            <p:extLst/>
          </p:nvPr>
        </p:nvGraphicFramePr>
        <p:xfrm>
          <a:off x="46072" y="493459"/>
          <a:ext cx="2990073" cy="24024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9942">
                  <a:extLst>
                    <a:ext uri="{9D8B030D-6E8A-4147-A177-3AD203B41FA5}">
                      <a16:colId xmlns:a16="http://schemas.microsoft.com/office/drawing/2014/main" val="492852081"/>
                    </a:ext>
                  </a:extLst>
                </a:gridCol>
                <a:gridCol w="2650131">
                  <a:extLst>
                    <a:ext uri="{9D8B030D-6E8A-4147-A177-3AD203B41FA5}">
                      <a16:colId xmlns:a16="http://schemas.microsoft.com/office/drawing/2014/main" val="1016974712"/>
                    </a:ext>
                  </a:extLst>
                </a:gridCol>
              </a:tblGrid>
              <a:tr h="3432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Ｈ18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刑事施設で特別改善</a:t>
                      </a:r>
                      <a:r>
                        <a:rPr lang="ja-JP" altLang="en-US" sz="10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指導を開始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  <a:alpha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834753"/>
                  </a:ext>
                </a:extLst>
              </a:tr>
              <a:tr h="3432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Ｈ22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0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府中刑務所に</a:t>
                      </a:r>
                      <a:r>
                        <a:rPr lang="ja-JP" altLang="en-US" sz="10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効果検証班を</a:t>
                      </a:r>
                      <a:r>
                        <a:rPr lang="ja-JP" altLang="en-US" sz="10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設置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4097338"/>
                  </a:ext>
                </a:extLst>
              </a:tr>
              <a:tr h="3432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H24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0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多摩</a:t>
                      </a:r>
                      <a:r>
                        <a:rPr lang="ja-JP" altLang="en-US" sz="10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少年院、八王子</a:t>
                      </a:r>
                      <a:r>
                        <a:rPr lang="ja-JP" altLang="en-US" sz="10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少年鑑別所に</a:t>
                      </a:r>
                      <a:br>
                        <a:rPr lang="ja-JP" altLang="en-US" sz="10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lang="ja-JP" altLang="en-US" sz="10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効果検証班を設置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451073"/>
                  </a:ext>
                </a:extLst>
              </a:tr>
              <a:tr h="3432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H28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0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関東医療少年院に効果検証班を設置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138131"/>
                  </a:ext>
                </a:extLst>
              </a:tr>
              <a:tr h="3432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H28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0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「再犯の防止等の推進に関する法律」の施行</a:t>
                      </a:r>
                      <a:br>
                        <a:rPr lang="ja-JP" altLang="en-US" sz="10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lang="ja-JP" altLang="en-US" sz="10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</a:t>
                      </a:r>
                      <a:r>
                        <a:rPr lang="en-US" altLang="ja-JP" sz="8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※</a:t>
                      </a:r>
                      <a:r>
                        <a:rPr lang="ja-JP" altLang="en-US" sz="8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再犯防止施策の効果検証や調査研究の推進が明記</a:t>
                      </a:r>
                      <a:endParaRPr lang="ja-JP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  <a:alpha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843916"/>
                  </a:ext>
                </a:extLst>
              </a:tr>
              <a:tr h="3432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H29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0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r>
                        <a:rPr lang="zh-TW" altLang="en-US" sz="10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「再犯防止推進計画」</a:t>
                      </a:r>
                      <a:r>
                        <a:rPr lang="ja-JP" altLang="en-US" sz="10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の</a:t>
                      </a:r>
                      <a:r>
                        <a:rPr lang="zh-TW" altLang="en-US" sz="10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策定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  <a:alpha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727736"/>
                  </a:ext>
                </a:extLst>
              </a:tr>
              <a:tr h="3432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H31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0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各庁の効果検証班を統合</a:t>
                      </a:r>
                      <a:r>
                        <a:rPr lang="ja-JP" altLang="en-US" sz="10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し、矯正研修所に</a:t>
                      </a:r>
                      <a:r>
                        <a:rPr lang="ja-JP" altLang="en-US" sz="10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/>
                      </a:r>
                      <a:br>
                        <a:rPr lang="ja-JP" altLang="en-US" sz="10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lang="ja-JP" altLang="en-US" sz="10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r>
                        <a:rPr lang="ja-JP" altLang="en-US" sz="10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「効果</a:t>
                      </a:r>
                      <a:r>
                        <a:rPr lang="ja-JP" altLang="en-US" sz="10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検証センター」</a:t>
                      </a:r>
                      <a:r>
                        <a:rPr lang="ja-JP" altLang="en-US" sz="10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を設置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256114"/>
                  </a:ext>
                </a:extLst>
              </a:tr>
            </a:tbl>
          </a:graphicData>
        </a:graphic>
      </p:graphicFrame>
      <p:graphicFrame>
        <p:nvGraphicFramePr>
          <p:cNvPr id="77" name="表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758137"/>
              </p:ext>
            </p:extLst>
          </p:nvPr>
        </p:nvGraphicFramePr>
        <p:xfrm>
          <a:off x="3375117" y="487918"/>
          <a:ext cx="2998038" cy="23879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98038">
                  <a:extLst>
                    <a:ext uri="{9D8B030D-6E8A-4147-A177-3AD203B41FA5}">
                      <a16:colId xmlns:a16="http://schemas.microsoft.com/office/drawing/2014/main" val="1748457670"/>
                    </a:ext>
                  </a:extLst>
                </a:gridCol>
              </a:tblGrid>
              <a:tr h="397984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■特別改善指導（性犯罪再犯防止指導）の効果検証</a:t>
                      </a:r>
                      <a:endParaRPr lang="en-US" altLang="ja-JP" sz="900" u="none" strike="noStrike" dirty="0" smtClean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 fontAlgn="b"/>
                      <a:r>
                        <a:rPr lang="ja-JP" altLang="en-US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　　　　　　　　　　　　　　　　　　　　　　　　</a:t>
                      </a:r>
                      <a:r>
                        <a:rPr lang="en-US" altLang="ja-JP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R2.</a:t>
                      </a:r>
                      <a:r>
                        <a:rPr lang="ja-JP" altLang="en-US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３公表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286038"/>
                  </a:ext>
                </a:extLst>
              </a:tr>
              <a:tr h="397984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■矯正施設及び効果検証における</a:t>
                      </a:r>
                      <a:r>
                        <a:rPr lang="en-US" altLang="ja-JP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SCRP</a:t>
                      </a:r>
                      <a:r>
                        <a:rPr lang="ja-JP" altLang="en-US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の活用例</a:t>
                      </a:r>
                      <a:endParaRPr lang="en-US" altLang="ja-JP" sz="900" u="none" strike="noStrike" dirty="0" smtClean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 fontAlgn="b"/>
                      <a:r>
                        <a:rPr lang="ja-JP" altLang="en-US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　　　　　　　　　　　　　　　　　　　　　　　　「刑政」誌 </a:t>
                      </a:r>
                      <a:r>
                        <a:rPr lang="en-US" altLang="ja-JP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R3.2</a:t>
                      </a:r>
                      <a:r>
                        <a:rPr lang="ja-JP" altLang="en-US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endParaRPr lang="ja-JP" altLang="en-US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929655"/>
                  </a:ext>
                </a:extLst>
              </a:tr>
              <a:tr h="397984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■特定生活指導（薬物非行防止指導）の効果検証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　　　　　　　　　　　　　　　　　　　　　　　　「刑政」誌 </a:t>
                      </a:r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R3.2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879348"/>
                  </a:ext>
                </a:extLst>
              </a:tr>
              <a:tr h="397984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■</a:t>
                      </a:r>
                      <a:r>
                        <a:rPr lang="ja-JP" altLang="ja-JP" sz="900" kern="100" dirty="0" smtClean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+mn-ea"/>
                        </a:rPr>
                        <a:t>刑事施設における薬物依存離脱指導の効果検証</a:t>
                      </a:r>
                      <a:endParaRPr lang="en-US" altLang="ja-JP" sz="9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　　　　　　　　　　　　　　　　　　　　　　　　　　　</a:t>
                      </a:r>
                      <a:r>
                        <a:rPr lang="en-US" altLang="ja-JP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R4.10</a:t>
                      </a:r>
                      <a:r>
                        <a:rPr lang="ja-JP" altLang="en-US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公表</a:t>
                      </a:r>
                      <a:endParaRPr lang="ja-JP" altLang="ja-JP" sz="1000" kern="100" dirty="0" smtClean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42451"/>
                  </a:ext>
                </a:extLst>
              </a:tr>
              <a:tr h="397984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■法務省式ケースアセスメントツール（</a:t>
                      </a:r>
                      <a:r>
                        <a:rPr lang="en-US" altLang="ja-JP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MJCA</a:t>
                      </a:r>
                      <a:r>
                        <a:rPr lang="ja-JP" altLang="en-US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）</a:t>
                      </a:r>
                      <a:endParaRPr lang="en-US" altLang="ja-JP" sz="900" u="none" strike="noStrike" dirty="0" smtClean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 fontAlgn="b"/>
                      <a:r>
                        <a:rPr lang="ja-JP" altLang="en-US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の新たな活用の試み　　　　　　　　　　　　　「刑政」誌 </a:t>
                      </a:r>
                      <a:r>
                        <a:rPr lang="en-US" altLang="ja-JP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R4.10</a:t>
                      </a:r>
                      <a:endParaRPr lang="ja-JP" altLang="en-US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2338262"/>
                  </a:ext>
                </a:extLst>
              </a:tr>
              <a:tr h="397984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kern="100" baseline="0" dirty="0" smtClean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ja-JP" altLang="en-US" sz="900" kern="100" baseline="0" dirty="0" smtClean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 ■刑事施設における職業訓練の効果検証結果について</a:t>
                      </a:r>
                      <a:endParaRPr lang="en-US" altLang="ja-JP" sz="900" kern="100" baseline="0" dirty="0" smtClean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kern="100" baseline="0" dirty="0" smtClean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　　　　　　　　　　　　　　　　　　　　　　　　　　　</a:t>
                      </a:r>
                      <a:r>
                        <a:rPr lang="en-US" altLang="ja-JP" sz="900" kern="100" baseline="0" dirty="0" smtClean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R5.3</a:t>
                      </a:r>
                      <a:r>
                        <a:rPr lang="ja-JP" altLang="en-US" sz="900" kern="100" baseline="0" dirty="0" smtClean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公表</a:t>
                      </a:r>
                      <a:endParaRPr lang="ja-JP" altLang="ja-JP" sz="1000" kern="100" dirty="0" smtClean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073807"/>
                  </a:ext>
                </a:extLst>
              </a:tr>
            </a:tbl>
          </a:graphicData>
        </a:graphic>
      </p:graphicFrame>
      <p:sp>
        <p:nvSpPr>
          <p:cNvPr id="78" name="正方形/長方形 77"/>
          <p:cNvSpPr/>
          <p:nvPr/>
        </p:nvSpPr>
        <p:spPr>
          <a:xfrm>
            <a:off x="46072" y="3006957"/>
            <a:ext cx="2990073" cy="363389"/>
          </a:xfrm>
          <a:prstGeom prst="rect">
            <a:avLst/>
          </a:prstGeom>
          <a:solidFill>
            <a:srgbClr val="0070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700"/>
              </a:lnSpc>
            </a:pPr>
            <a:r>
              <a:rPr kumimoji="1" lang="ja-JP" altLang="en-US" b="1" dirty="0"/>
              <a:t>組織図</a:t>
            </a:r>
          </a:p>
        </p:txBody>
      </p:sp>
      <p:sp>
        <p:nvSpPr>
          <p:cNvPr id="82" name="正方形/長方形 81"/>
          <p:cNvSpPr/>
          <p:nvPr/>
        </p:nvSpPr>
        <p:spPr>
          <a:xfrm>
            <a:off x="46072" y="72523"/>
            <a:ext cx="2990074" cy="363389"/>
          </a:xfrm>
          <a:prstGeom prst="rect">
            <a:avLst/>
          </a:prstGeom>
          <a:solidFill>
            <a:srgbClr val="0070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700"/>
              </a:lnSpc>
            </a:pPr>
            <a:r>
              <a:rPr kumimoji="1" lang="ja-JP" altLang="en-US" b="1" dirty="0"/>
              <a:t>沿革</a:t>
            </a:r>
          </a:p>
        </p:txBody>
      </p:sp>
      <p:sp>
        <p:nvSpPr>
          <p:cNvPr id="83" name="正方形/長方形 82"/>
          <p:cNvSpPr/>
          <p:nvPr/>
        </p:nvSpPr>
        <p:spPr>
          <a:xfrm>
            <a:off x="3382808" y="72523"/>
            <a:ext cx="2998039" cy="363389"/>
          </a:xfrm>
          <a:prstGeom prst="rect">
            <a:avLst/>
          </a:prstGeom>
          <a:solidFill>
            <a:srgbClr val="0070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700"/>
              </a:lnSpc>
            </a:pPr>
            <a:r>
              <a:rPr kumimoji="1" lang="ja-JP" altLang="en-US" b="1" dirty="0"/>
              <a:t>主な</a:t>
            </a:r>
            <a:r>
              <a:rPr kumimoji="1" lang="ja-JP" altLang="en-US" b="1" dirty="0" smtClean="0"/>
              <a:t>実績</a:t>
            </a:r>
            <a:endParaRPr kumimoji="1" lang="ja-JP" altLang="en-US" b="1" dirty="0"/>
          </a:p>
        </p:txBody>
      </p:sp>
      <p:sp>
        <p:nvSpPr>
          <p:cNvPr id="84" name="正方形/長方形 83"/>
          <p:cNvSpPr/>
          <p:nvPr/>
        </p:nvSpPr>
        <p:spPr>
          <a:xfrm>
            <a:off x="3382808" y="3002059"/>
            <a:ext cx="2998039" cy="368288"/>
          </a:xfrm>
          <a:prstGeom prst="rect">
            <a:avLst/>
          </a:prstGeom>
          <a:solidFill>
            <a:srgbClr val="0070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700"/>
              </a:lnSpc>
            </a:pPr>
            <a:r>
              <a:rPr kumimoji="1" lang="ja-JP" altLang="en-US" b="1" dirty="0"/>
              <a:t>アクセス</a:t>
            </a:r>
          </a:p>
        </p:txBody>
      </p:sp>
      <p:sp>
        <p:nvSpPr>
          <p:cNvPr id="69" name="正方形/長方形 68"/>
          <p:cNvSpPr/>
          <p:nvPr/>
        </p:nvSpPr>
        <p:spPr>
          <a:xfrm>
            <a:off x="3336880" y="5978690"/>
            <a:ext cx="3102161" cy="7757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正方形/長方形 78"/>
          <p:cNvSpPr/>
          <p:nvPr/>
        </p:nvSpPr>
        <p:spPr>
          <a:xfrm>
            <a:off x="3468785" y="6366959"/>
            <a:ext cx="2355267" cy="35220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00" dirty="0">
                <a:solidFill>
                  <a:schemeClr val="tx1"/>
                </a:solidFill>
                <a:latin typeface="+mn-ea"/>
              </a:rPr>
              <a:t>〒</a:t>
            </a:r>
            <a:r>
              <a:rPr kumimoji="1" lang="en-US" altLang="ja-JP" sz="1000" dirty="0">
                <a:solidFill>
                  <a:schemeClr val="tx1"/>
                </a:solidFill>
                <a:latin typeface="+mn-ea"/>
              </a:rPr>
              <a:t>196-8580</a:t>
            </a:r>
            <a:r>
              <a:rPr kumimoji="1" lang="ja-JP" altLang="en-US" sz="1000" dirty="0">
                <a:solidFill>
                  <a:schemeClr val="tx1"/>
                </a:solidFill>
                <a:latin typeface="+mn-ea"/>
              </a:rPr>
              <a:t>　</a:t>
            </a:r>
            <a:endParaRPr kumimoji="1" lang="en-US" altLang="ja-JP" sz="1000" dirty="0">
              <a:solidFill>
                <a:schemeClr val="tx1"/>
              </a:solidFill>
              <a:latin typeface="+mn-ea"/>
            </a:endParaRPr>
          </a:p>
          <a:p>
            <a:r>
              <a:rPr kumimoji="1" lang="ja-JP" altLang="en-US" sz="1000" dirty="0">
                <a:solidFill>
                  <a:schemeClr val="tx1"/>
                </a:solidFill>
                <a:latin typeface="+mn-ea"/>
              </a:rPr>
              <a:t>東京都昭島市もくせいの杜</a:t>
            </a:r>
            <a:r>
              <a:rPr kumimoji="1" lang="en-US" altLang="ja-JP" sz="1000" dirty="0">
                <a:solidFill>
                  <a:schemeClr val="tx1"/>
                </a:solidFill>
                <a:latin typeface="+mn-ea"/>
              </a:rPr>
              <a:t>2-1-20</a:t>
            </a:r>
          </a:p>
          <a:p>
            <a:r>
              <a:rPr lang="ja-JP" altLang="en-US" sz="1000" dirty="0" smtClean="0">
                <a:solidFill>
                  <a:schemeClr val="tx1"/>
                </a:solidFill>
                <a:latin typeface="+mn-ea"/>
              </a:rPr>
              <a:t>                   ℡</a:t>
            </a:r>
            <a:r>
              <a:rPr lang="ja-JP" altLang="en-US" sz="1000" dirty="0">
                <a:solidFill>
                  <a:schemeClr val="tx1"/>
                </a:solidFill>
                <a:latin typeface="+mn-ea"/>
              </a:rPr>
              <a:t>　</a:t>
            </a:r>
            <a:r>
              <a:rPr lang="en-US" altLang="ja-JP" sz="1000" dirty="0" smtClean="0">
                <a:solidFill>
                  <a:schemeClr val="tx1"/>
                </a:solidFill>
                <a:latin typeface="+mn-ea"/>
              </a:rPr>
              <a:t>042-500-5261 </a:t>
            </a:r>
            <a:endParaRPr kumimoji="1" lang="ja-JP" altLang="en-US" sz="1000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10" name="直線コネクタ 9"/>
          <p:cNvCxnSpPr/>
          <p:nvPr/>
        </p:nvCxnSpPr>
        <p:spPr>
          <a:xfrm flipV="1">
            <a:off x="7372886" y="2086466"/>
            <a:ext cx="2232000" cy="5603"/>
          </a:xfrm>
          <a:prstGeom prst="line">
            <a:avLst/>
          </a:prstGeom>
          <a:ln w="15875">
            <a:solidFill>
              <a:schemeClr val="bg2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/>
          <p:cNvSpPr/>
          <p:nvPr/>
        </p:nvSpPr>
        <p:spPr>
          <a:xfrm>
            <a:off x="7351615" y="2059950"/>
            <a:ext cx="2355132" cy="2385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ja-JP" sz="950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Center</a:t>
            </a:r>
            <a:r>
              <a:rPr lang="ja-JP" altLang="en-US" sz="950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950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Evidence-Based Research</a:t>
            </a:r>
            <a:endParaRPr lang="ja-JP" altLang="en-US" sz="950" i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0" name="角丸四角形 79"/>
          <p:cNvSpPr/>
          <p:nvPr/>
        </p:nvSpPr>
        <p:spPr>
          <a:xfrm>
            <a:off x="7066110" y="1446736"/>
            <a:ext cx="2812030" cy="7394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ja-JP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矯正研修所</a:t>
            </a:r>
            <a:endParaRPr kumimoji="1" lang="en-US" altLang="ja-JP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  <a:p>
            <a:r>
              <a:rPr lang="ja-JP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効果検証センター</a:t>
            </a:r>
            <a:endParaRPr lang="en-US" altLang="ja-JP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grpSp>
        <p:nvGrpSpPr>
          <p:cNvPr id="126" name="グループ化 125"/>
          <p:cNvGrpSpPr/>
          <p:nvPr/>
        </p:nvGrpSpPr>
        <p:grpSpPr>
          <a:xfrm>
            <a:off x="6859920" y="1816466"/>
            <a:ext cx="540000" cy="540000"/>
            <a:chOff x="6058966" y="1902284"/>
            <a:chExt cx="540000" cy="540000"/>
          </a:xfrm>
        </p:grpSpPr>
        <p:sp>
          <p:nvSpPr>
            <p:cNvPr id="132" name="円 131"/>
            <p:cNvSpPr/>
            <p:nvPr/>
          </p:nvSpPr>
          <p:spPr>
            <a:xfrm>
              <a:off x="6058966" y="1902284"/>
              <a:ext cx="540000" cy="540000"/>
            </a:xfrm>
            <a:prstGeom prst="pie">
              <a:avLst/>
            </a:prstGeom>
            <a:solidFill>
              <a:schemeClr val="bg2">
                <a:lumMod val="7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27" name="円 126"/>
            <p:cNvSpPr/>
            <p:nvPr/>
          </p:nvSpPr>
          <p:spPr>
            <a:xfrm>
              <a:off x="6058966" y="1902284"/>
              <a:ext cx="540000" cy="540000"/>
            </a:xfrm>
            <a:prstGeom prst="pie">
              <a:avLst>
                <a:gd name="adj1" fmla="val 2418874"/>
                <a:gd name="adj2" fmla="val 6569453"/>
              </a:avLst>
            </a:prstGeom>
            <a:solidFill>
              <a:schemeClr val="bg2">
                <a:lumMod val="7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28" name="円 127"/>
            <p:cNvSpPr/>
            <p:nvPr/>
          </p:nvSpPr>
          <p:spPr>
            <a:xfrm>
              <a:off x="6058966" y="1902284"/>
              <a:ext cx="540000" cy="540000"/>
            </a:xfrm>
            <a:prstGeom prst="pie">
              <a:avLst>
                <a:gd name="adj1" fmla="val 21544588"/>
                <a:gd name="adj2" fmla="val 2521669"/>
              </a:avLst>
            </a:prstGeom>
            <a:solidFill>
              <a:schemeClr val="bg2">
                <a:lumMod val="60000"/>
                <a:lumOff val="4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3540522" y="5874004"/>
            <a:ext cx="3166120" cy="995273"/>
            <a:chOff x="3691096" y="5828286"/>
            <a:chExt cx="3166120" cy="995273"/>
          </a:xfrm>
        </p:grpSpPr>
        <p:graphicFrame>
          <p:nvGraphicFramePr>
            <p:cNvPr id="87" name="グラフ 8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421266107"/>
                </p:ext>
              </p:extLst>
            </p:nvPr>
          </p:nvGraphicFramePr>
          <p:xfrm>
            <a:off x="5296977" y="5828286"/>
            <a:ext cx="1560239" cy="99527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cxnSp>
          <p:nvCxnSpPr>
            <p:cNvPr id="134" name="直線コネクタ 133"/>
            <p:cNvCxnSpPr/>
            <p:nvPr/>
          </p:nvCxnSpPr>
          <p:spPr>
            <a:xfrm>
              <a:off x="3691096" y="6759529"/>
              <a:ext cx="1944000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正方形/長方形 225"/>
            <p:cNvSpPr/>
            <p:nvPr/>
          </p:nvSpPr>
          <p:spPr>
            <a:xfrm>
              <a:off x="5908472" y="6547416"/>
              <a:ext cx="108000" cy="21600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" name="正方形/長方形 134"/>
            <p:cNvSpPr/>
            <p:nvPr/>
          </p:nvSpPr>
          <p:spPr>
            <a:xfrm>
              <a:off x="6119924" y="6487295"/>
              <a:ext cx="108000" cy="27612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" name="正方形/長方形 135"/>
            <p:cNvSpPr/>
            <p:nvPr/>
          </p:nvSpPr>
          <p:spPr>
            <a:xfrm>
              <a:off x="6016400" y="6331416"/>
              <a:ext cx="108000" cy="432000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38" name="角丸四角形 67"/>
          <p:cNvSpPr/>
          <p:nvPr/>
        </p:nvSpPr>
        <p:spPr>
          <a:xfrm>
            <a:off x="4893990" y="3449083"/>
            <a:ext cx="1461015" cy="2072555"/>
          </a:xfrm>
          <a:custGeom>
            <a:avLst/>
            <a:gdLst>
              <a:gd name="connsiteX0" fmla="*/ 0 w 1433517"/>
              <a:gd name="connsiteY0" fmla="*/ 238924 h 2055095"/>
              <a:gd name="connsiteX1" fmla="*/ 238924 w 1433517"/>
              <a:gd name="connsiteY1" fmla="*/ 0 h 2055095"/>
              <a:gd name="connsiteX2" fmla="*/ 1194593 w 1433517"/>
              <a:gd name="connsiteY2" fmla="*/ 0 h 2055095"/>
              <a:gd name="connsiteX3" fmla="*/ 1433517 w 1433517"/>
              <a:gd name="connsiteY3" fmla="*/ 238924 h 2055095"/>
              <a:gd name="connsiteX4" fmla="*/ 1433517 w 1433517"/>
              <a:gd name="connsiteY4" fmla="*/ 1816171 h 2055095"/>
              <a:gd name="connsiteX5" fmla="*/ 1194593 w 1433517"/>
              <a:gd name="connsiteY5" fmla="*/ 2055095 h 2055095"/>
              <a:gd name="connsiteX6" fmla="*/ 238924 w 1433517"/>
              <a:gd name="connsiteY6" fmla="*/ 2055095 h 2055095"/>
              <a:gd name="connsiteX7" fmla="*/ 0 w 1433517"/>
              <a:gd name="connsiteY7" fmla="*/ 1816171 h 2055095"/>
              <a:gd name="connsiteX8" fmla="*/ 0 w 1433517"/>
              <a:gd name="connsiteY8" fmla="*/ 238924 h 2055095"/>
              <a:gd name="connsiteX0" fmla="*/ 0 w 1433517"/>
              <a:gd name="connsiteY0" fmla="*/ 238924 h 2055095"/>
              <a:gd name="connsiteX1" fmla="*/ 238924 w 1433517"/>
              <a:gd name="connsiteY1" fmla="*/ 0 h 2055095"/>
              <a:gd name="connsiteX2" fmla="*/ 1194593 w 1433517"/>
              <a:gd name="connsiteY2" fmla="*/ 0 h 2055095"/>
              <a:gd name="connsiteX3" fmla="*/ 1433517 w 1433517"/>
              <a:gd name="connsiteY3" fmla="*/ 238924 h 2055095"/>
              <a:gd name="connsiteX4" fmla="*/ 1433517 w 1433517"/>
              <a:gd name="connsiteY4" fmla="*/ 1816171 h 2055095"/>
              <a:gd name="connsiteX5" fmla="*/ 1194593 w 1433517"/>
              <a:gd name="connsiteY5" fmla="*/ 2055095 h 2055095"/>
              <a:gd name="connsiteX6" fmla="*/ 238924 w 1433517"/>
              <a:gd name="connsiteY6" fmla="*/ 2055095 h 2055095"/>
              <a:gd name="connsiteX7" fmla="*/ 0 w 1433517"/>
              <a:gd name="connsiteY7" fmla="*/ 1816171 h 2055095"/>
              <a:gd name="connsiteX8" fmla="*/ 0 w 1433517"/>
              <a:gd name="connsiteY8" fmla="*/ 238924 h 2055095"/>
              <a:gd name="connsiteX0" fmla="*/ 0 w 1433517"/>
              <a:gd name="connsiteY0" fmla="*/ 238936 h 2055107"/>
              <a:gd name="connsiteX1" fmla="*/ 238924 w 1433517"/>
              <a:gd name="connsiteY1" fmla="*/ 12 h 2055107"/>
              <a:gd name="connsiteX2" fmla="*/ 1194593 w 1433517"/>
              <a:gd name="connsiteY2" fmla="*/ 12 h 2055107"/>
              <a:gd name="connsiteX3" fmla="*/ 1433517 w 1433517"/>
              <a:gd name="connsiteY3" fmla="*/ 238936 h 2055107"/>
              <a:gd name="connsiteX4" fmla="*/ 1433517 w 1433517"/>
              <a:gd name="connsiteY4" fmla="*/ 1816183 h 2055107"/>
              <a:gd name="connsiteX5" fmla="*/ 1194593 w 1433517"/>
              <a:gd name="connsiteY5" fmla="*/ 2055107 h 2055107"/>
              <a:gd name="connsiteX6" fmla="*/ 238924 w 1433517"/>
              <a:gd name="connsiteY6" fmla="*/ 2055107 h 2055107"/>
              <a:gd name="connsiteX7" fmla="*/ 0 w 1433517"/>
              <a:gd name="connsiteY7" fmla="*/ 1816183 h 2055107"/>
              <a:gd name="connsiteX8" fmla="*/ 0 w 1433517"/>
              <a:gd name="connsiteY8" fmla="*/ 238936 h 2055107"/>
              <a:gd name="connsiteX0" fmla="*/ 0 w 1433517"/>
              <a:gd name="connsiteY0" fmla="*/ 238936 h 2055107"/>
              <a:gd name="connsiteX1" fmla="*/ 238924 w 1433517"/>
              <a:gd name="connsiteY1" fmla="*/ 12 h 2055107"/>
              <a:gd name="connsiteX2" fmla="*/ 1194593 w 1433517"/>
              <a:gd name="connsiteY2" fmla="*/ 12 h 2055107"/>
              <a:gd name="connsiteX3" fmla="*/ 1433517 w 1433517"/>
              <a:gd name="connsiteY3" fmla="*/ 238936 h 2055107"/>
              <a:gd name="connsiteX4" fmla="*/ 1433517 w 1433517"/>
              <a:gd name="connsiteY4" fmla="*/ 1816183 h 2055107"/>
              <a:gd name="connsiteX5" fmla="*/ 1194593 w 1433517"/>
              <a:gd name="connsiteY5" fmla="*/ 2055107 h 2055107"/>
              <a:gd name="connsiteX6" fmla="*/ 238924 w 1433517"/>
              <a:gd name="connsiteY6" fmla="*/ 2055107 h 2055107"/>
              <a:gd name="connsiteX7" fmla="*/ 0 w 1433517"/>
              <a:gd name="connsiteY7" fmla="*/ 1816183 h 2055107"/>
              <a:gd name="connsiteX8" fmla="*/ 0 w 1433517"/>
              <a:gd name="connsiteY8" fmla="*/ 238936 h 2055107"/>
              <a:gd name="connsiteX0" fmla="*/ 0 w 1456094"/>
              <a:gd name="connsiteY0" fmla="*/ 238936 h 2064831"/>
              <a:gd name="connsiteX1" fmla="*/ 238924 w 1456094"/>
              <a:gd name="connsiteY1" fmla="*/ 12 h 2064831"/>
              <a:gd name="connsiteX2" fmla="*/ 1194593 w 1456094"/>
              <a:gd name="connsiteY2" fmla="*/ 12 h 2064831"/>
              <a:gd name="connsiteX3" fmla="*/ 1433517 w 1456094"/>
              <a:gd name="connsiteY3" fmla="*/ 238936 h 2064831"/>
              <a:gd name="connsiteX4" fmla="*/ 1456094 w 1456094"/>
              <a:gd name="connsiteY4" fmla="*/ 1974227 h 2064831"/>
              <a:gd name="connsiteX5" fmla="*/ 1194593 w 1456094"/>
              <a:gd name="connsiteY5" fmla="*/ 2055107 h 2064831"/>
              <a:gd name="connsiteX6" fmla="*/ 238924 w 1456094"/>
              <a:gd name="connsiteY6" fmla="*/ 2055107 h 2064831"/>
              <a:gd name="connsiteX7" fmla="*/ 0 w 1456094"/>
              <a:gd name="connsiteY7" fmla="*/ 1816183 h 2064831"/>
              <a:gd name="connsiteX8" fmla="*/ 0 w 1456094"/>
              <a:gd name="connsiteY8" fmla="*/ 238936 h 2064831"/>
              <a:gd name="connsiteX0" fmla="*/ 0 w 1456094"/>
              <a:gd name="connsiteY0" fmla="*/ 240659 h 2066554"/>
              <a:gd name="connsiteX1" fmla="*/ 238924 w 1456094"/>
              <a:gd name="connsiteY1" fmla="*/ 1735 h 2066554"/>
              <a:gd name="connsiteX2" fmla="*/ 1194593 w 1456094"/>
              <a:gd name="connsiteY2" fmla="*/ 1735 h 2066554"/>
              <a:gd name="connsiteX3" fmla="*/ 1450990 w 1456094"/>
              <a:gd name="connsiteY3" fmla="*/ 211538 h 2066554"/>
              <a:gd name="connsiteX4" fmla="*/ 1456094 w 1456094"/>
              <a:gd name="connsiteY4" fmla="*/ 1975950 h 2066554"/>
              <a:gd name="connsiteX5" fmla="*/ 1194593 w 1456094"/>
              <a:gd name="connsiteY5" fmla="*/ 2056830 h 2066554"/>
              <a:gd name="connsiteX6" fmla="*/ 238924 w 1456094"/>
              <a:gd name="connsiteY6" fmla="*/ 2056830 h 2066554"/>
              <a:gd name="connsiteX7" fmla="*/ 0 w 1456094"/>
              <a:gd name="connsiteY7" fmla="*/ 1817906 h 2066554"/>
              <a:gd name="connsiteX8" fmla="*/ 0 w 1456094"/>
              <a:gd name="connsiteY8" fmla="*/ 240659 h 2066554"/>
              <a:gd name="connsiteX0" fmla="*/ 0 w 1456094"/>
              <a:gd name="connsiteY0" fmla="*/ 253905 h 2079800"/>
              <a:gd name="connsiteX1" fmla="*/ 238924 w 1456094"/>
              <a:gd name="connsiteY1" fmla="*/ 14981 h 2079800"/>
              <a:gd name="connsiteX2" fmla="*/ 1343111 w 1456094"/>
              <a:gd name="connsiteY2" fmla="*/ 420 h 2079800"/>
              <a:gd name="connsiteX3" fmla="*/ 1450990 w 1456094"/>
              <a:gd name="connsiteY3" fmla="*/ 224784 h 2079800"/>
              <a:gd name="connsiteX4" fmla="*/ 1456094 w 1456094"/>
              <a:gd name="connsiteY4" fmla="*/ 1989196 h 2079800"/>
              <a:gd name="connsiteX5" fmla="*/ 1194593 w 1456094"/>
              <a:gd name="connsiteY5" fmla="*/ 2070076 h 2079800"/>
              <a:gd name="connsiteX6" fmla="*/ 238924 w 1456094"/>
              <a:gd name="connsiteY6" fmla="*/ 2070076 h 2079800"/>
              <a:gd name="connsiteX7" fmla="*/ 0 w 1456094"/>
              <a:gd name="connsiteY7" fmla="*/ 1831152 h 2079800"/>
              <a:gd name="connsiteX8" fmla="*/ 0 w 1456094"/>
              <a:gd name="connsiteY8" fmla="*/ 253905 h 2079800"/>
              <a:gd name="connsiteX0" fmla="*/ 0 w 1459006"/>
              <a:gd name="connsiteY0" fmla="*/ 117036 h 2079800"/>
              <a:gd name="connsiteX1" fmla="*/ 241836 w 1459006"/>
              <a:gd name="connsiteY1" fmla="*/ 14981 h 2079800"/>
              <a:gd name="connsiteX2" fmla="*/ 1346023 w 1459006"/>
              <a:gd name="connsiteY2" fmla="*/ 420 h 2079800"/>
              <a:gd name="connsiteX3" fmla="*/ 1453902 w 1459006"/>
              <a:gd name="connsiteY3" fmla="*/ 224784 h 2079800"/>
              <a:gd name="connsiteX4" fmla="*/ 1459006 w 1459006"/>
              <a:gd name="connsiteY4" fmla="*/ 1989196 h 2079800"/>
              <a:gd name="connsiteX5" fmla="*/ 1197505 w 1459006"/>
              <a:gd name="connsiteY5" fmla="*/ 2070076 h 2079800"/>
              <a:gd name="connsiteX6" fmla="*/ 241836 w 1459006"/>
              <a:gd name="connsiteY6" fmla="*/ 2070076 h 2079800"/>
              <a:gd name="connsiteX7" fmla="*/ 2912 w 1459006"/>
              <a:gd name="connsiteY7" fmla="*/ 1831152 h 2079800"/>
              <a:gd name="connsiteX8" fmla="*/ 0 w 1459006"/>
              <a:gd name="connsiteY8" fmla="*/ 117036 h 2079800"/>
              <a:gd name="connsiteX0" fmla="*/ 47 w 1459053"/>
              <a:gd name="connsiteY0" fmla="*/ 117036 h 2079800"/>
              <a:gd name="connsiteX1" fmla="*/ 241883 w 1459053"/>
              <a:gd name="connsiteY1" fmla="*/ 14981 h 2079800"/>
              <a:gd name="connsiteX2" fmla="*/ 1346070 w 1459053"/>
              <a:gd name="connsiteY2" fmla="*/ 420 h 2079800"/>
              <a:gd name="connsiteX3" fmla="*/ 1453949 w 1459053"/>
              <a:gd name="connsiteY3" fmla="*/ 224784 h 2079800"/>
              <a:gd name="connsiteX4" fmla="*/ 1459053 w 1459053"/>
              <a:gd name="connsiteY4" fmla="*/ 1989196 h 2079800"/>
              <a:gd name="connsiteX5" fmla="*/ 1197552 w 1459053"/>
              <a:gd name="connsiteY5" fmla="*/ 2070076 h 2079800"/>
              <a:gd name="connsiteX6" fmla="*/ 241883 w 1459053"/>
              <a:gd name="connsiteY6" fmla="*/ 2070076 h 2079800"/>
              <a:gd name="connsiteX7" fmla="*/ 2959 w 1459053"/>
              <a:gd name="connsiteY7" fmla="*/ 1831152 h 2079800"/>
              <a:gd name="connsiteX8" fmla="*/ 47 w 1459053"/>
              <a:gd name="connsiteY8" fmla="*/ 117036 h 2079800"/>
              <a:gd name="connsiteX0" fmla="*/ 47 w 1459053"/>
              <a:gd name="connsiteY0" fmla="*/ 137421 h 2079800"/>
              <a:gd name="connsiteX1" fmla="*/ 241883 w 1459053"/>
              <a:gd name="connsiteY1" fmla="*/ 14981 h 2079800"/>
              <a:gd name="connsiteX2" fmla="*/ 1346070 w 1459053"/>
              <a:gd name="connsiteY2" fmla="*/ 420 h 2079800"/>
              <a:gd name="connsiteX3" fmla="*/ 1453949 w 1459053"/>
              <a:gd name="connsiteY3" fmla="*/ 224784 h 2079800"/>
              <a:gd name="connsiteX4" fmla="*/ 1459053 w 1459053"/>
              <a:gd name="connsiteY4" fmla="*/ 1989196 h 2079800"/>
              <a:gd name="connsiteX5" fmla="*/ 1197552 w 1459053"/>
              <a:gd name="connsiteY5" fmla="*/ 2070076 h 2079800"/>
              <a:gd name="connsiteX6" fmla="*/ 241883 w 1459053"/>
              <a:gd name="connsiteY6" fmla="*/ 2070076 h 2079800"/>
              <a:gd name="connsiteX7" fmla="*/ 2959 w 1459053"/>
              <a:gd name="connsiteY7" fmla="*/ 1831152 h 2079800"/>
              <a:gd name="connsiteX8" fmla="*/ 47 w 1459053"/>
              <a:gd name="connsiteY8" fmla="*/ 137421 h 2079800"/>
              <a:gd name="connsiteX0" fmla="*/ 47 w 1459053"/>
              <a:gd name="connsiteY0" fmla="*/ 108300 h 2079800"/>
              <a:gd name="connsiteX1" fmla="*/ 241883 w 1459053"/>
              <a:gd name="connsiteY1" fmla="*/ 14981 h 2079800"/>
              <a:gd name="connsiteX2" fmla="*/ 1346070 w 1459053"/>
              <a:gd name="connsiteY2" fmla="*/ 420 h 2079800"/>
              <a:gd name="connsiteX3" fmla="*/ 1453949 w 1459053"/>
              <a:gd name="connsiteY3" fmla="*/ 224784 h 2079800"/>
              <a:gd name="connsiteX4" fmla="*/ 1459053 w 1459053"/>
              <a:gd name="connsiteY4" fmla="*/ 1989196 h 2079800"/>
              <a:gd name="connsiteX5" fmla="*/ 1197552 w 1459053"/>
              <a:gd name="connsiteY5" fmla="*/ 2070076 h 2079800"/>
              <a:gd name="connsiteX6" fmla="*/ 241883 w 1459053"/>
              <a:gd name="connsiteY6" fmla="*/ 2070076 h 2079800"/>
              <a:gd name="connsiteX7" fmla="*/ 2959 w 1459053"/>
              <a:gd name="connsiteY7" fmla="*/ 1831152 h 2079800"/>
              <a:gd name="connsiteX8" fmla="*/ 47 w 1459053"/>
              <a:gd name="connsiteY8" fmla="*/ 108300 h 2079800"/>
              <a:gd name="connsiteX0" fmla="*/ 181 w 1459187"/>
              <a:gd name="connsiteY0" fmla="*/ 108300 h 2079800"/>
              <a:gd name="connsiteX1" fmla="*/ 236193 w 1459187"/>
              <a:gd name="connsiteY1" fmla="*/ 9157 h 2079800"/>
              <a:gd name="connsiteX2" fmla="*/ 1346204 w 1459187"/>
              <a:gd name="connsiteY2" fmla="*/ 420 h 2079800"/>
              <a:gd name="connsiteX3" fmla="*/ 1454083 w 1459187"/>
              <a:gd name="connsiteY3" fmla="*/ 224784 h 2079800"/>
              <a:gd name="connsiteX4" fmla="*/ 1459187 w 1459187"/>
              <a:gd name="connsiteY4" fmla="*/ 1989196 h 2079800"/>
              <a:gd name="connsiteX5" fmla="*/ 1197686 w 1459187"/>
              <a:gd name="connsiteY5" fmla="*/ 2070076 h 2079800"/>
              <a:gd name="connsiteX6" fmla="*/ 242017 w 1459187"/>
              <a:gd name="connsiteY6" fmla="*/ 2070076 h 2079800"/>
              <a:gd name="connsiteX7" fmla="*/ 3093 w 1459187"/>
              <a:gd name="connsiteY7" fmla="*/ 1831152 h 2079800"/>
              <a:gd name="connsiteX8" fmla="*/ 181 w 1459187"/>
              <a:gd name="connsiteY8" fmla="*/ 108300 h 2079800"/>
              <a:gd name="connsiteX0" fmla="*/ 282 w 1459288"/>
              <a:gd name="connsiteY0" fmla="*/ 108300 h 2079800"/>
              <a:gd name="connsiteX1" fmla="*/ 236294 w 1459288"/>
              <a:gd name="connsiteY1" fmla="*/ 9157 h 2079800"/>
              <a:gd name="connsiteX2" fmla="*/ 1346305 w 1459288"/>
              <a:gd name="connsiteY2" fmla="*/ 420 h 2079800"/>
              <a:gd name="connsiteX3" fmla="*/ 1454184 w 1459288"/>
              <a:gd name="connsiteY3" fmla="*/ 224784 h 2079800"/>
              <a:gd name="connsiteX4" fmla="*/ 1459288 w 1459288"/>
              <a:gd name="connsiteY4" fmla="*/ 1989196 h 2079800"/>
              <a:gd name="connsiteX5" fmla="*/ 1197787 w 1459288"/>
              <a:gd name="connsiteY5" fmla="*/ 2070076 h 2079800"/>
              <a:gd name="connsiteX6" fmla="*/ 242118 w 1459288"/>
              <a:gd name="connsiteY6" fmla="*/ 2070076 h 2079800"/>
              <a:gd name="connsiteX7" fmla="*/ 279 w 1459288"/>
              <a:gd name="connsiteY7" fmla="*/ 1971564 h 2079800"/>
              <a:gd name="connsiteX8" fmla="*/ 282 w 1459288"/>
              <a:gd name="connsiteY8" fmla="*/ 108300 h 2079800"/>
              <a:gd name="connsiteX0" fmla="*/ 282 w 1459288"/>
              <a:gd name="connsiteY0" fmla="*/ 108300 h 2079800"/>
              <a:gd name="connsiteX1" fmla="*/ 236294 w 1459288"/>
              <a:gd name="connsiteY1" fmla="*/ 9157 h 2079800"/>
              <a:gd name="connsiteX2" fmla="*/ 1346305 w 1459288"/>
              <a:gd name="connsiteY2" fmla="*/ 420 h 2079800"/>
              <a:gd name="connsiteX3" fmla="*/ 1454184 w 1459288"/>
              <a:gd name="connsiteY3" fmla="*/ 224784 h 2079800"/>
              <a:gd name="connsiteX4" fmla="*/ 1459288 w 1459288"/>
              <a:gd name="connsiteY4" fmla="*/ 1989196 h 2079800"/>
              <a:gd name="connsiteX5" fmla="*/ 1197787 w 1459288"/>
              <a:gd name="connsiteY5" fmla="*/ 2070076 h 2079800"/>
              <a:gd name="connsiteX6" fmla="*/ 140112 w 1459288"/>
              <a:gd name="connsiteY6" fmla="*/ 2073001 h 2079800"/>
              <a:gd name="connsiteX7" fmla="*/ 279 w 1459288"/>
              <a:gd name="connsiteY7" fmla="*/ 1971564 h 2079800"/>
              <a:gd name="connsiteX8" fmla="*/ 282 w 1459288"/>
              <a:gd name="connsiteY8" fmla="*/ 108300 h 2079800"/>
              <a:gd name="connsiteX0" fmla="*/ 282 w 1459288"/>
              <a:gd name="connsiteY0" fmla="*/ 108300 h 2081571"/>
              <a:gd name="connsiteX1" fmla="*/ 236294 w 1459288"/>
              <a:gd name="connsiteY1" fmla="*/ 9157 h 2081571"/>
              <a:gd name="connsiteX2" fmla="*/ 1346305 w 1459288"/>
              <a:gd name="connsiteY2" fmla="*/ 420 h 2081571"/>
              <a:gd name="connsiteX3" fmla="*/ 1454184 w 1459288"/>
              <a:gd name="connsiteY3" fmla="*/ 224784 h 2081571"/>
              <a:gd name="connsiteX4" fmla="*/ 1459288 w 1459288"/>
              <a:gd name="connsiteY4" fmla="*/ 1989196 h 2081571"/>
              <a:gd name="connsiteX5" fmla="*/ 1320194 w 1459288"/>
              <a:gd name="connsiteY5" fmla="*/ 2073001 h 2081571"/>
              <a:gd name="connsiteX6" fmla="*/ 140112 w 1459288"/>
              <a:gd name="connsiteY6" fmla="*/ 2073001 h 2081571"/>
              <a:gd name="connsiteX7" fmla="*/ 279 w 1459288"/>
              <a:gd name="connsiteY7" fmla="*/ 1971564 h 2081571"/>
              <a:gd name="connsiteX8" fmla="*/ 282 w 1459288"/>
              <a:gd name="connsiteY8" fmla="*/ 108300 h 2081571"/>
              <a:gd name="connsiteX0" fmla="*/ 282 w 1456374"/>
              <a:gd name="connsiteY0" fmla="*/ 108300 h 2076053"/>
              <a:gd name="connsiteX1" fmla="*/ 236294 w 1456374"/>
              <a:gd name="connsiteY1" fmla="*/ 9157 h 2076053"/>
              <a:gd name="connsiteX2" fmla="*/ 1346305 w 1456374"/>
              <a:gd name="connsiteY2" fmla="*/ 420 h 2076053"/>
              <a:gd name="connsiteX3" fmla="*/ 1454184 w 1456374"/>
              <a:gd name="connsiteY3" fmla="*/ 224784 h 2076053"/>
              <a:gd name="connsiteX4" fmla="*/ 1456374 w 1456374"/>
              <a:gd name="connsiteY4" fmla="*/ 1942392 h 2076053"/>
              <a:gd name="connsiteX5" fmla="*/ 1320194 w 1456374"/>
              <a:gd name="connsiteY5" fmla="*/ 2073001 h 2076053"/>
              <a:gd name="connsiteX6" fmla="*/ 140112 w 1456374"/>
              <a:gd name="connsiteY6" fmla="*/ 2073001 h 2076053"/>
              <a:gd name="connsiteX7" fmla="*/ 279 w 1456374"/>
              <a:gd name="connsiteY7" fmla="*/ 1971564 h 2076053"/>
              <a:gd name="connsiteX8" fmla="*/ 282 w 1456374"/>
              <a:gd name="connsiteY8" fmla="*/ 108300 h 2076053"/>
              <a:gd name="connsiteX0" fmla="*/ 282 w 1462203"/>
              <a:gd name="connsiteY0" fmla="*/ 108300 h 2077616"/>
              <a:gd name="connsiteX1" fmla="*/ 236294 w 1462203"/>
              <a:gd name="connsiteY1" fmla="*/ 9157 h 2077616"/>
              <a:gd name="connsiteX2" fmla="*/ 1346305 w 1462203"/>
              <a:gd name="connsiteY2" fmla="*/ 420 h 2077616"/>
              <a:gd name="connsiteX3" fmla="*/ 1454184 w 1462203"/>
              <a:gd name="connsiteY3" fmla="*/ 224784 h 2077616"/>
              <a:gd name="connsiteX4" fmla="*/ 1462203 w 1462203"/>
              <a:gd name="connsiteY4" fmla="*/ 1977497 h 2077616"/>
              <a:gd name="connsiteX5" fmla="*/ 1320194 w 1462203"/>
              <a:gd name="connsiteY5" fmla="*/ 2073001 h 2077616"/>
              <a:gd name="connsiteX6" fmla="*/ 140112 w 1462203"/>
              <a:gd name="connsiteY6" fmla="*/ 2073001 h 2077616"/>
              <a:gd name="connsiteX7" fmla="*/ 279 w 1462203"/>
              <a:gd name="connsiteY7" fmla="*/ 1971564 h 2077616"/>
              <a:gd name="connsiteX8" fmla="*/ 282 w 1462203"/>
              <a:gd name="connsiteY8" fmla="*/ 108300 h 2077616"/>
              <a:gd name="connsiteX0" fmla="*/ 282 w 1462203"/>
              <a:gd name="connsiteY0" fmla="*/ 108300 h 2077616"/>
              <a:gd name="connsiteX1" fmla="*/ 242123 w 1462203"/>
              <a:gd name="connsiteY1" fmla="*/ 3307 h 2077616"/>
              <a:gd name="connsiteX2" fmla="*/ 1346305 w 1462203"/>
              <a:gd name="connsiteY2" fmla="*/ 420 h 2077616"/>
              <a:gd name="connsiteX3" fmla="*/ 1454184 w 1462203"/>
              <a:gd name="connsiteY3" fmla="*/ 224784 h 2077616"/>
              <a:gd name="connsiteX4" fmla="*/ 1462203 w 1462203"/>
              <a:gd name="connsiteY4" fmla="*/ 1977497 h 2077616"/>
              <a:gd name="connsiteX5" fmla="*/ 1320194 w 1462203"/>
              <a:gd name="connsiteY5" fmla="*/ 2073001 h 2077616"/>
              <a:gd name="connsiteX6" fmla="*/ 140112 w 1462203"/>
              <a:gd name="connsiteY6" fmla="*/ 2073001 h 2077616"/>
              <a:gd name="connsiteX7" fmla="*/ 279 w 1462203"/>
              <a:gd name="connsiteY7" fmla="*/ 1971564 h 2077616"/>
              <a:gd name="connsiteX8" fmla="*/ 282 w 1462203"/>
              <a:gd name="connsiteY8" fmla="*/ 108300 h 2077616"/>
              <a:gd name="connsiteX0" fmla="*/ 282 w 1462203"/>
              <a:gd name="connsiteY0" fmla="*/ 108300 h 2077616"/>
              <a:gd name="connsiteX1" fmla="*/ 242123 w 1462203"/>
              <a:gd name="connsiteY1" fmla="*/ 3307 h 2077616"/>
              <a:gd name="connsiteX2" fmla="*/ 1346305 w 1462203"/>
              <a:gd name="connsiteY2" fmla="*/ 420 h 2077616"/>
              <a:gd name="connsiteX3" fmla="*/ 1454184 w 1462203"/>
              <a:gd name="connsiteY3" fmla="*/ 224784 h 2077616"/>
              <a:gd name="connsiteX4" fmla="*/ 1462203 w 1462203"/>
              <a:gd name="connsiteY4" fmla="*/ 1977497 h 2077616"/>
              <a:gd name="connsiteX5" fmla="*/ 1320194 w 1462203"/>
              <a:gd name="connsiteY5" fmla="*/ 2073001 h 2077616"/>
              <a:gd name="connsiteX6" fmla="*/ 140112 w 1462203"/>
              <a:gd name="connsiteY6" fmla="*/ 2073001 h 2077616"/>
              <a:gd name="connsiteX7" fmla="*/ 279 w 1462203"/>
              <a:gd name="connsiteY7" fmla="*/ 1959862 h 2077616"/>
              <a:gd name="connsiteX8" fmla="*/ 282 w 1462203"/>
              <a:gd name="connsiteY8" fmla="*/ 108300 h 2077616"/>
              <a:gd name="connsiteX0" fmla="*/ 282 w 1462203"/>
              <a:gd name="connsiteY0" fmla="*/ 108300 h 2081923"/>
              <a:gd name="connsiteX1" fmla="*/ 242123 w 1462203"/>
              <a:gd name="connsiteY1" fmla="*/ 3307 h 2081923"/>
              <a:gd name="connsiteX2" fmla="*/ 1346305 w 1462203"/>
              <a:gd name="connsiteY2" fmla="*/ 420 h 2081923"/>
              <a:gd name="connsiteX3" fmla="*/ 1454184 w 1462203"/>
              <a:gd name="connsiteY3" fmla="*/ 224784 h 2081923"/>
              <a:gd name="connsiteX4" fmla="*/ 1462203 w 1462203"/>
              <a:gd name="connsiteY4" fmla="*/ 1977497 h 2081923"/>
              <a:gd name="connsiteX5" fmla="*/ 1320194 w 1462203"/>
              <a:gd name="connsiteY5" fmla="*/ 2078852 h 2081923"/>
              <a:gd name="connsiteX6" fmla="*/ 140112 w 1462203"/>
              <a:gd name="connsiteY6" fmla="*/ 2073001 h 2081923"/>
              <a:gd name="connsiteX7" fmla="*/ 279 w 1462203"/>
              <a:gd name="connsiteY7" fmla="*/ 1959862 h 2081923"/>
              <a:gd name="connsiteX8" fmla="*/ 282 w 1462203"/>
              <a:gd name="connsiteY8" fmla="*/ 108300 h 2081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2203" h="2081923">
                <a:moveTo>
                  <a:pt x="282" y="108300"/>
                </a:moveTo>
                <a:cubicBezTo>
                  <a:pt x="282" y="-23654"/>
                  <a:pt x="-9227" y="6219"/>
                  <a:pt x="242123" y="3307"/>
                </a:cubicBezTo>
                <a:lnTo>
                  <a:pt x="1346305" y="420"/>
                </a:lnTo>
                <a:cubicBezTo>
                  <a:pt x="1478259" y="420"/>
                  <a:pt x="1454184" y="-20059"/>
                  <a:pt x="1454184" y="224784"/>
                </a:cubicBezTo>
                <a:cubicBezTo>
                  <a:pt x="1455885" y="812921"/>
                  <a:pt x="1460502" y="1389360"/>
                  <a:pt x="1462203" y="1977497"/>
                </a:cubicBezTo>
                <a:cubicBezTo>
                  <a:pt x="1462203" y="2109451"/>
                  <a:pt x="1452148" y="2078852"/>
                  <a:pt x="1320194" y="2078852"/>
                </a:cubicBezTo>
                <a:lnTo>
                  <a:pt x="140112" y="2073001"/>
                </a:lnTo>
                <a:cubicBezTo>
                  <a:pt x="8158" y="2073001"/>
                  <a:pt x="279" y="2091816"/>
                  <a:pt x="279" y="1959862"/>
                </a:cubicBezTo>
                <a:cubicBezTo>
                  <a:pt x="-692" y="1388490"/>
                  <a:pt x="1253" y="679672"/>
                  <a:pt x="282" y="10830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9" name="テキスト ボックス 138">
            <a:extLst>
              <a:ext uri="{FF2B5EF4-FFF2-40B4-BE49-F238E27FC236}">
                <a16:creationId xmlns:a16="http://schemas.microsoft.com/office/drawing/2014/main" id="{2544B2CD-0852-4020-AD54-3EFF1CBFB8E8}"/>
              </a:ext>
            </a:extLst>
          </p:cNvPr>
          <p:cNvSpPr txBox="1"/>
          <p:nvPr/>
        </p:nvSpPr>
        <p:spPr>
          <a:xfrm>
            <a:off x="3296642" y="6052725"/>
            <a:ext cx="5526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←青梅</a:t>
            </a:r>
          </a:p>
        </p:txBody>
      </p:sp>
      <p:sp>
        <p:nvSpPr>
          <p:cNvPr id="140" name="テキスト ボックス 139">
            <a:extLst>
              <a:ext uri="{FF2B5EF4-FFF2-40B4-BE49-F238E27FC236}">
                <a16:creationId xmlns:a16="http://schemas.microsoft.com/office/drawing/2014/main" id="{A855D0D3-2B75-47AA-AA9E-C748A969822C}"/>
              </a:ext>
            </a:extLst>
          </p:cNvPr>
          <p:cNvSpPr txBox="1"/>
          <p:nvPr/>
        </p:nvSpPr>
        <p:spPr>
          <a:xfrm>
            <a:off x="5944893" y="6064705"/>
            <a:ext cx="5392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立川→</a:t>
            </a:r>
          </a:p>
        </p:txBody>
      </p:sp>
      <p:pic>
        <p:nvPicPr>
          <p:cNvPr id="141" name="図 1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508" y="3450028"/>
            <a:ext cx="975616" cy="613711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142" name="四角形吹き出し 141">
            <a:extLst>
              <a:ext uri="{FF2B5EF4-FFF2-40B4-BE49-F238E27FC236}">
                <a16:creationId xmlns:a16="http://schemas.microsoft.com/office/drawing/2014/main" id="{32A64A51-11CF-4BD9-AEF4-9771D3BE462F}"/>
              </a:ext>
            </a:extLst>
          </p:cNvPr>
          <p:cNvSpPr/>
          <p:nvPr/>
        </p:nvSpPr>
        <p:spPr>
          <a:xfrm>
            <a:off x="4995489" y="4117996"/>
            <a:ext cx="1082139" cy="294714"/>
          </a:xfrm>
          <a:prstGeom prst="wedgeRectCallout">
            <a:avLst>
              <a:gd name="adj1" fmla="val -6006"/>
              <a:gd name="adj2" fmla="val -90947"/>
            </a:avLst>
          </a:prstGeom>
          <a:solidFill>
            <a:schemeClr val="accent5">
              <a:lumMod val="40000"/>
              <a:lumOff val="60000"/>
              <a:alpha val="75000"/>
            </a:schemeClr>
          </a:solidFill>
          <a:ln w="19050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600" dirty="0" smtClean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正面</a:t>
            </a:r>
            <a:r>
              <a:rPr kumimoji="1" lang="ja-JP" altLang="en-US" sz="6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玄関</a:t>
            </a:r>
            <a:r>
              <a:rPr kumimoji="1" lang="ja-JP" altLang="en-US" sz="600" dirty="0" smtClean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から入って</a:t>
            </a:r>
            <a:endParaRPr kumimoji="1" lang="en-US" altLang="ja-JP" sz="6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r>
              <a:rPr kumimoji="1" lang="ja-JP" altLang="en-US" sz="600" dirty="0" smtClean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すぐに事務室</a:t>
            </a:r>
            <a:r>
              <a:rPr kumimoji="1" lang="ja-JP" altLang="en-US" sz="6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があります</a:t>
            </a:r>
            <a:r>
              <a:rPr kumimoji="1" lang="ja-JP" altLang="en-US" sz="7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。</a:t>
            </a:r>
          </a:p>
        </p:txBody>
      </p:sp>
      <p:sp>
        <p:nvSpPr>
          <p:cNvPr id="143" name="正方形/長方形 142"/>
          <p:cNvSpPr/>
          <p:nvPr/>
        </p:nvSpPr>
        <p:spPr>
          <a:xfrm>
            <a:off x="5042386" y="4660616"/>
            <a:ext cx="1172127" cy="1735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>
                <a:solidFill>
                  <a:schemeClr val="tx1"/>
                </a:solidFill>
              </a:rPr>
              <a:t>昭和記念公園</a:t>
            </a:r>
          </a:p>
        </p:txBody>
      </p:sp>
      <p:grpSp>
        <p:nvGrpSpPr>
          <p:cNvPr id="144" name="グループ化 143">
            <a:extLst>
              <a:ext uri="{FF2B5EF4-FFF2-40B4-BE49-F238E27FC236}">
                <a16:creationId xmlns:a16="http://schemas.microsoft.com/office/drawing/2014/main" id="{2284080A-F466-45DE-AC41-8435F56FF96A}"/>
              </a:ext>
            </a:extLst>
          </p:cNvPr>
          <p:cNvGrpSpPr/>
          <p:nvPr/>
        </p:nvGrpSpPr>
        <p:grpSpPr>
          <a:xfrm rot="1031254">
            <a:off x="3954914" y="3739336"/>
            <a:ext cx="1439922" cy="358252"/>
            <a:chOff x="2779917" y="3420707"/>
            <a:chExt cx="746555" cy="198434"/>
          </a:xfrm>
          <a:solidFill>
            <a:schemeClr val="accent6">
              <a:lumMod val="60000"/>
              <a:lumOff val="40000"/>
            </a:schemeClr>
          </a:solidFill>
        </p:grpSpPr>
        <p:cxnSp>
          <p:nvCxnSpPr>
            <p:cNvPr id="145" name="直線コネクタ 144">
              <a:extLst>
                <a:ext uri="{FF2B5EF4-FFF2-40B4-BE49-F238E27FC236}">
                  <a16:creationId xmlns:a16="http://schemas.microsoft.com/office/drawing/2014/main" id="{7BF32E4D-0648-4228-81C8-9E47C3AA717D}"/>
                </a:ext>
              </a:extLst>
            </p:cNvPr>
            <p:cNvCxnSpPr>
              <a:cxnSpLocks/>
            </p:cNvCxnSpPr>
            <p:nvPr/>
          </p:nvCxnSpPr>
          <p:spPr>
            <a:xfrm rot="20568746" flipV="1">
              <a:off x="2779917" y="3420707"/>
              <a:ext cx="746555" cy="60408"/>
            </a:xfrm>
            <a:prstGeom prst="line">
              <a:avLst/>
            </a:prstGeom>
            <a:grp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楕円 145">
              <a:extLst>
                <a:ext uri="{FF2B5EF4-FFF2-40B4-BE49-F238E27FC236}">
                  <a16:creationId xmlns:a16="http://schemas.microsoft.com/office/drawing/2014/main" id="{0FCE5C8D-D939-483C-A18B-1FB261000403}"/>
                </a:ext>
              </a:extLst>
            </p:cNvPr>
            <p:cNvSpPr/>
            <p:nvPr/>
          </p:nvSpPr>
          <p:spPr>
            <a:xfrm>
              <a:off x="2781453" y="3579261"/>
              <a:ext cx="37330" cy="3988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47" name="グループ化 146"/>
          <p:cNvGrpSpPr/>
          <p:nvPr/>
        </p:nvGrpSpPr>
        <p:grpSpPr>
          <a:xfrm>
            <a:off x="4998494" y="5624462"/>
            <a:ext cx="1272818" cy="380354"/>
            <a:chOff x="6267063" y="4982261"/>
            <a:chExt cx="1272818" cy="380354"/>
          </a:xfrm>
        </p:grpSpPr>
        <p:grpSp>
          <p:nvGrpSpPr>
            <p:cNvPr id="148" name="グループ化 147"/>
            <p:cNvGrpSpPr/>
            <p:nvPr/>
          </p:nvGrpSpPr>
          <p:grpSpPr>
            <a:xfrm>
              <a:off x="6464756" y="5254615"/>
              <a:ext cx="866743" cy="108000"/>
              <a:chOff x="6479504" y="5261989"/>
              <a:chExt cx="866743" cy="108000"/>
            </a:xfrm>
          </p:grpSpPr>
          <p:sp>
            <p:nvSpPr>
              <p:cNvPr id="152" name="楕円 151"/>
              <p:cNvSpPr/>
              <p:nvPr/>
            </p:nvSpPr>
            <p:spPr>
              <a:xfrm>
                <a:off x="6479504" y="5261989"/>
                <a:ext cx="144000" cy="108000"/>
              </a:xfrm>
              <a:prstGeom prst="ellipse">
                <a:avLst/>
              </a:prstGeom>
              <a:solidFill>
                <a:srgbClr val="E98C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3" name="楕円 152"/>
              <p:cNvSpPr/>
              <p:nvPr/>
            </p:nvSpPr>
            <p:spPr>
              <a:xfrm>
                <a:off x="6644489" y="5261989"/>
                <a:ext cx="144000" cy="108000"/>
              </a:xfrm>
              <a:prstGeom prst="ellipse">
                <a:avLst/>
              </a:prstGeom>
              <a:solidFill>
                <a:srgbClr val="E98C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4" name="楕円 153"/>
              <p:cNvSpPr/>
              <p:nvPr/>
            </p:nvSpPr>
            <p:spPr>
              <a:xfrm>
                <a:off x="7048513" y="5261989"/>
                <a:ext cx="144000" cy="108000"/>
              </a:xfrm>
              <a:prstGeom prst="ellipse">
                <a:avLst/>
              </a:prstGeom>
              <a:solidFill>
                <a:srgbClr val="E98C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5" name="楕円 154"/>
              <p:cNvSpPr/>
              <p:nvPr/>
            </p:nvSpPr>
            <p:spPr>
              <a:xfrm>
                <a:off x="7202247" y="5261989"/>
                <a:ext cx="144000" cy="108000"/>
              </a:xfrm>
              <a:prstGeom prst="ellipse">
                <a:avLst/>
              </a:prstGeom>
              <a:solidFill>
                <a:srgbClr val="E98C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49" name="グループ化 148">
              <a:extLst>
                <a:ext uri="{FF2B5EF4-FFF2-40B4-BE49-F238E27FC236}">
                  <a16:creationId xmlns:a16="http://schemas.microsoft.com/office/drawing/2014/main" id="{63B1548D-8C9B-4B3B-BFBE-EF7ECD2D46B9}"/>
                </a:ext>
              </a:extLst>
            </p:cNvPr>
            <p:cNvGrpSpPr/>
            <p:nvPr/>
          </p:nvGrpSpPr>
          <p:grpSpPr>
            <a:xfrm>
              <a:off x="6267063" y="4982261"/>
              <a:ext cx="1272818" cy="338554"/>
              <a:chOff x="4982752" y="5472261"/>
              <a:chExt cx="1290175" cy="338554"/>
            </a:xfrm>
          </p:grpSpPr>
          <p:sp>
            <p:nvSpPr>
              <p:cNvPr id="150" name="角丸四角形 125">
                <a:extLst>
                  <a:ext uri="{FF2B5EF4-FFF2-40B4-BE49-F238E27FC236}">
                    <a16:creationId xmlns:a16="http://schemas.microsoft.com/office/drawing/2014/main" id="{9C41C6FA-121D-4009-8505-A2217E8C70E9}"/>
                  </a:ext>
                </a:extLst>
              </p:cNvPr>
              <p:cNvSpPr/>
              <p:nvPr/>
            </p:nvSpPr>
            <p:spPr>
              <a:xfrm>
                <a:off x="5059056" y="5491014"/>
                <a:ext cx="1117862" cy="307732"/>
              </a:xfrm>
              <a:prstGeom prst="roundRect">
                <a:avLst/>
              </a:prstGeom>
              <a:solidFill>
                <a:srgbClr val="E98C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650" b="1" dirty="0"/>
              </a:p>
            </p:txBody>
          </p:sp>
          <p:sp>
            <p:nvSpPr>
              <p:cNvPr id="151" name="テキスト ボックス 150">
                <a:extLst>
                  <a:ext uri="{FF2B5EF4-FFF2-40B4-BE49-F238E27FC236}">
                    <a16:creationId xmlns:a16="http://schemas.microsoft.com/office/drawing/2014/main" id="{2B4461B7-F265-4864-9A55-B83CF27E138F}"/>
                  </a:ext>
                </a:extLst>
              </p:cNvPr>
              <p:cNvSpPr txBox="1"/>
              <p:nvPr/>
            </p:nvSpPr>
            <p:spPr>
              <a:xfrm>
                <a:off x="4982752" y="5472261"/>
                <a:ext cx="12901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800" b="1" dirty="0">
                    <a:solidFill>
                      <a:schemeClr val="bg1"/>
                    </a:solidFill>
                  </a:rPr>
                  <a:t>JR</a:t>
                </a:r>
                <a:r>
                  <a:rPr kumimoji="1" lang="ja-JP" altLang="en-US" sz="800" b="1" dirty="0">
                    <a:solidFill>
                      <a:schemeClr val="bg1"/>
                    </a:solidFill>
                  </a:rPr>
                  <a:t>青梅線「東中神駅」</a:t>
                </a:r>
                <a:endParaRPr kumimoji="1" lang="en-US" altLang="ja-JP" sz="800" b="1" dirty="0">
                  <a:solidFill>
                    <a:schemeClr val="bg1"/>
                  </a:solidFill>
                </a:endParaRPr>
              </a:p>
              <a:p>
                <a:pPr algn="ctr"/>
                <a:r>
                  <a:rPr kumimoji="1" lang="ja-JP" altLang="en-US" sz="800" b="1" dirty="0">
                    <a:solidFill>
                      <a:schemeClr val="bg1"/>
                    </a:solidFill>
                  </a:rPr>
                  <a:t>北口より徒歩</a:t>
                </a:r>
                <a:r>
                  <a:rPr kumimoji="1" lang="en-US" altLang="ja-JP" sz="800" b="1" dirty="0">
                    <a:solidFill>
                      <a:schemeClr val="bg1"/>
                    </a:solidFill>
                  </a:rPr>
                  <a:t>15</a:t>
                </a:r>
                <a:r>
                  <a:rPr kumimoji="1" lang="ja-JP" altLang="en-US" sz="800" b="1" dirty="0">
                    <a:solidFill>
                      <a:schemeClr val="bg1"/>
                    </a:solidFill>
                  </a:rPr>
                  <a:t>分</a:t>
                </a:r>
              </a:p>
            </p:txBody>
          </p:sp>
        </p:grpSp>
      </p:grpSp>
      <p:grpSp>
        <p:nvGrpSpPr>
          <p:cNvPr id="13" name="グループ化 12"/>
          <p:cNvGrpSpPr/>
          <p:nvPr/>
        </p:nvGrpSpPr>
        <p:grpSpPr>
          <a:xfrm>
            <a:off x="193490" y="5484508"/>
            <a:ext cx="1413832" cy="1176033"/>
            <a:chOff x="193490" y="5484508"/>
            <a:chExt cx="1413832" cy="1176033"/>
          </a:xfrm>
        </p:grpSpPr>
        <p:sp>
          <p:nvSpPr>
            <p:cNvPr id="15" name="正方形/長方形 14"/>
            <p:cNvSpPr/>
            <p:nvPr/>
          </p:nvSpPr>
          <p:spPr>
            <a:xfrm>
              <a:off x="193490" y="5484508"/>
              <a:ext cx="1339103" cy="1176033"/>
            </a:xfrm>
            <a:prstGeom prst="rect">
              <a:avLst/>
            </a:prstGeom>
            <a:noFill/>
          </p:spPr>
        </p:sp>
        <p:sp>
          <p:nvSpPr>
            <p:cNvPr id="16" name="フリーフォーム 15"/>
            <p:cNvSpPr/>
            <p:nvPr/>
          </p:nvSpPr>
          <p:spPr>
            <a:xfrm>
              <a:off x="698867" y="5488303"/>
              <a:ext cx="405159" cy="294008"/>
            </a:xfrm>
            <a:custGeom>
              <a:avLst/>
              <a:gdLst>
                <a:gd name="connsiteX0" fmla="*/ 0 w 334775"/>
                <a:gd name="connsiteY0" fmla="*/ 294008 h 294008"/>
                <a:gd name="connsiteX1" fmla="*/ 167388 w 334775"/>
                <a:gd name="connsiteY1" fmla="*/ 0 h 294008"/>
                <a:gd name="connsiteX2" fmla="*/ 167388 w 334775"/>
                <a:gd name="connsiteY2" fmla="*/ 0 h 294008"/>
                <a:gd name="connsiteX3" fmla="*/ 334775 w 334775"/>
                <a:gd name="connsiteY3" fmla="*/ 294008 h 294008"/>
                <a:gd name="connsiteX4" fmla="*/ 0 w 334775"/>
                <a:gd name="connsiteY4" fmla="*/ 294008 h 294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775" h="294008">
                  <a:moveTo>
                    <a:pt x="0" y="294008"/>
                  </a:moveTo>
                  <a:lnTo>
                    <a:pt x="167388" y="0"/>
                  </a:lnTo>
                  <a:lnTo>
                    <a:pt x="167388" y="0"/>
                  </a:lnTo>
                  <a:lnTo>
                    <a:pt x="334775" y="294008"/>
                  </a:lnTo>
                  <a:lnTo>
                    <a:pt x="0" y="294008"/>
                  </a:lnTo>
                  <a:close/>
                </a:path>
              </a:pathLst>
            </a:custGeom>
            <a:solidFill>
              <a:srgbClr val="F4BEBE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ja-JP" altLang="en-US" sz="600" b="1" kern="1200" dirty="0" smtClean="0">
                  <a:solidFill>
                    <a:schemeClr val="tx1"/>
                  </a:solidFill>
                </a:rPr>
                <a:t>センター</a:t>
              </a:r>
              <a:r>
                <a:rPr kumimoji="1" lang="ja-JP" altLang="en-US" sz="600" b="1" kern="1200" dirty="0">
                  <a:solidFill>
                    <a:schemeClr val="tx1"/>
                  </a:solidFill>
                </a:rPr>
                <a:t>長</a:t>
              </a:r>
              <a:endParaRPr kumimoji="1" lang="en-US" altLang="ja-JP" sz="6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7" name="フリーフォーム 16"/>
            <p:cNvSpPr/>
            <p:nvPr/>
          </p:nvSpPr>
          <p:spPr>
            <a:xfrm>
              <a:off x="528265" y="5778516"/>
              <a:ext cx="740723" cy="294008"/>
            </a:xfrm>
            <a:custGeom>
              <a:avLst/>
              <a:gdLst>
                <a:gd name="connsiteX0" fmla="*/ 0 w 669551"/>
                <a:gd name="connsiteY0" fmla="*/ 294008 h 294008"/>
                <a:gd name="connsiteX1" fmla="*/ 167388 w 669551"/>
                <a:gd name="connsiteY1" fmla="*/ 0 h 294008"/>
                <a:gd name="connsiteX2" fmla="*/ 502163 w 669551"/>
                <a:gd name="connsiteY2" fmla="*/ 0 h 294008"/>
                <a:gd name="connsiteX3" fmla="*/ 669551 w 669551"/>
                <a:gd name="connsiteY3" fmla="*/ 294008 h 294008"/>
                <a:gd name="connsiteX4" fmla="*/ 0 w 669551"/>
                <a:gd name="connsiteY4" fmla="*/ 294008 h 294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551" h="294008">
                  <a:moveTo>
                    <a:pt x="0" y="294008"/>
                  </a:moveTo>
                  <a:lnTo>
                    <a:pt x="167388" y="0"/>
                  </a:lnTo>
                  <a:lnTo>
                    <a:pt x="502163" y="0"/>
                  </a:lnTo>
                  <a:lnTo>
                    <a:pt x="669551" y="294008"/>
                  </a:lnTo>
                  <a:lnTo>
                    <a:pt x="0" y="294008"/>
                  </a:lnTo>
                  <a:close/>
                </a:path>
              </a:pathLst>
            </a:custGeom>
            <a:solidFill>
              <a:srgbClr val="EFA3A3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alpha val="90000"/>
                <a:hueOff val="0"/>
                <a:satOff val="0"/>
                <a:lumOff val="0"/>
                <a:alphaOff val="-13333"/>
              </a:schemeClr>
            </a:effectRef>
            <a:fontRef idx="minor">
              <a:schemeClr val="lt1"/>
            </a:fontRef>
          </p:style>
          <p:txBody>
            <a:bodyPr spcFirstLastPara="0" vert="horz" wrap="square" lIns="124792" tIns="7620" rIns="124791" bIns="762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ja-JP" altLang="en-US" sz="600" b="1" kern="1200" dirty="0" smtClean="0">
                  <a:solidFill>
                    <a:schemeClr val="tx1"/>
                  </a:solidFill>
                </a:rPr>
                <a:t>統括　　　　効果検証官</a:t>
              </a:r>
              <a:endParaRPr kumimoji="1" lang="en-US" altLang="ja-JP" sz="6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8" name="フリーフォーム 17"/>
            <p:cNvSpPr/>
            <p:nvPr/>
          </p:nvSpPr>
          <p:spPr>
            <a:xfrm>
              <a:off x="355745" y="6072524"/>
              <a:ext cx="1086369" cy="294008"/>
            </a:xfrm>
            <a:custGeom>
              <a:avLst/>
              <a:gdLst>
                <a:gd name="connsiteX0" fmla="*/ 0 w 1014591"/>
                <a:gd name="connsiteY0" fmla="*/ 294008 h 294008"/>
                <a:gd name="connsiteX1" fmla="*/ 167388 w 1014591"/>
                <a:gd name="connsiteY1" fmla="*/ 0 h 294008"/>
                <a:gd name="connsiteX2" fmla="*/ 847203 w 1014591"/>
                <a:gd name="connsiteY2" fmla="*/ 0 h 294008"/>
                <a:gd name="connsiteX3" fmla="*/ 1014591 w 1014591"/>
                <a:gd name="connsiteY3" fmla="*/ 294008 h 294008"/>
                <a:gd name="connsiteX4" fmla="*/ 0 w 1014591"/>
                <a:gd name="connsiteY4" fmla="*/ 294008 h 294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4591" h="294008">
                  <a:moveTo>
                    <a:pt x="0" y="294008"/>
                  </a:moveTo>
                  <a:lnTo>
                    <a:pt x="167388" y="0"/>
                  </a:lnTo>
                  <a:lnTo>
                    <a:pt x="847203" y="0"/>
                  </a:lnTo>
                  <a:lnTo>
                    <a:pt x="1014591" y="294008"/>
                  </a:lnTo>
                  <a:lnTo>
                    <a:pt x="0" y="294008"/>
                  </a:lnTo>
                  <a:close/>
                </a:path>
              </a:pathLst>
            </a:custGeom>
            <a:solidFill>
              <a:srgbClr val="E88484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alpha val="90000"/>
                <a:hueOff val="0"/>
                <a:satOff val="0"/>
                <a:lumOff val="0"/>
                <a:alphaOff val="-26667"/>
              </a:schemeClr>
            </a:effectRef>
            <a:fontRef idx="minor">
              <a:schemeClr val="lt1"/>
            </a:fontRef>
          </p:style>
          <p:txBody>
            <a:bodyPr spcFirstLastPara="0" vert="horz" wrap="square" lIns="186444" tIns="8890" rIns="186443" bIns="889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ja-JP" altLang="en-US" sz="700" b="1" kern="1200" dirty="0">
                  <a:solidFill>
                    <a:schemeClr val="tx1"/>
                  </a:solidFill>
                </a:rPr>
                <a:t>効果検証官</a:t>
              </a:r>
            </a:p>
          </p:txBody>
        </p:sp>
        <p:sp>
          <p:nvSpPr>
            <p:cNvPr id="19" name="フリーフォーム 18"/>
            <p:cNvSpPr/>
            <p:nvPr/>
          </p:nvSpPr>
          <p:spPr>
            <a:xfrm>
              <a:off x="193490" y="6366532"/>
              <a:ext cx="1413832" cy="294008"/>
            </a:xfrm>
            <a:custGeom>
              <a:avLst/>
              <a:gdLst>
                <a:gd name="connsiteX0" fmla="*/ 0 w 1339103"/>
                <a:gd name="connsiteY0" fmla="*/ 294008 h 294008"/>
                <a:gd name="connsiteX1" fmla="*/ 167388 w 1339103"/>
                <a:gd name="connsiteY1" fmla="*/ 0 h 294008"/>
                <a:gd name="connsiteX2" fmla="*/ 1171715 w 1339103"/>
                <a:gd name="connsiteY2" fmla="*/ 0 h 294008"/>
                <a:gd name="connsiteX3" fmla="*/ 1339103 w 1339103"/>
                <a:gd name="connsiteY3" fmla="*/ 294008 h 294008"/>
                <a:gd name="connsiteX4" fmla="*/ 0 w 1339103"/>
                <a:gd name="connsiteY4" fmla="*/ 294008 h 294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9103" h="294008">
                  <a:moveTo>
                    <a:pt x="0" y="294008"/>
                  </a:moveTo>
                  <a:lnTo>
                    <a:pt x="167388" y="0"/>
                  </a:lnTo>
                  <a:lnTo>
                    <a:pt x="1171715" y="0"/>
                  </a:lnTo>
                  <a:lnTo>
                    <a:pt x="1339103" y="294008"/>
                  </a:lnTo>
                  <a:lnTo>
                    <a:pt x="0" y="294008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3233" tIns="8890" rIns="243234" bIns="889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ja-JP" altLang="en-US" sz="700" b="1" kern="1200" dirty="0">
                  <a:solidFill>
                    <a:schemeClr val="tx1"/>
                  </a:solidFill>
                </a:rPr>
                <a:t>効果検証官補</a:t>
              </a:r>
            </a:p>
          </p:txBody>
        </p:sp>
      </p:grpSp>
      <p:sp>
        <p:nvSpPr>
          <p:cNvPr id="159" name="四角形吹き出し 158"/>
          <p:cNvSpPr/>
          <p:nvPr/>
        </p:nvSpPr>
        <p:spPr>
          <a:xfrm>
            <a:off x="1529012" y="5466974"/>
            <a:ext cx="1305795" cy="453987"/>
          </a:xfrm>
          <a:prstGeom prst="wedgeRectCallout">
            <a:avLst>
              <a:gd name="adj1" fmla="val -40827"/>
              <a:gd name="adj2" fmla="val 33088"/>
            </a:avLst>
          </a:prstGeom>
          <a:solidFill>
            <a:srgbClr val="E6FFA7">
              <a:alpha val="70000"/>
            </a:srgbClr>
          </a:solidFill>
          <a:ln>
            <a:solidFill>
              <a:schemeClr val="accent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600" dirty="0">
                <a:solidFill>
                  <a:schemeClr val="tx1"/>
                </a:solidFill>
                <a:latin typeface="+mn-ea"/>
              </a:rPr>
              <a:t>法務技官（心理）や法務教官</a:t>
            </a:r>
            <a:r>
              <a:rPr kumimoji="1" lang="ja-JP" altLang="en-US" sz="600" dirty="0" smtClean="0">
                <a:solidFill>
                  <a:schemeClr val="tx1"/>
                </a:solidFill>
                <a:latin typeface="+mn-ea"/>
              </a:rPr>
              <a:t>が、</a:t>
            </a:r>
            <a:endParaRPr kumimoji="1" lang="en-US" altLang="ja-JP" sz="600" dirty="0">
              <a:solidFill>
                <a:schemeClr val="tx1"/>
              </a:solidFill>
              <a:latin typeface="+mn-ea"/>
            </a:endParaRPr>
          </a:p>
          <a:p>
            <a:r>
              <a:rPr kumimoji="1" lang="ja-JP" altLang="en-US" sz="600" dirty="0" smtClean="0">
                <a:solidFill>
                  <a:schemeClr val="tx1"/>
                </a:solidFill>
                <a:latin typeface="+mn-ea"/>
              </a:rPr>
              <a:t>豊富な</a:t>
            </a:r>
            <a:r>
              <a:rPr kumimoji="1" lang="ja-JP" altLang="en-US" sz="600" dirty="0">
                <a:solidFill>
                  <a:schemeClr val="tx1"/>
                </a:solidFill>
                <a:latin typeface="+mn-ea"/>
              </a:rPr>
              <a:t>実務</a:t>
            </a:r>
            <a:r>
              <a:rPr kumimoji="1" lang="ja-JP" altLang="en-US" sz="600" dirty="0" smtClean="0">
                <a:solidFill>
                  <a:schemeClr val="tx1"/>
                </a:solidFill>
                <a:latin typeface="+mn-ea"/>
              </a:rPr>
              <a:t>経験</a:t>
            </a:r>
            <a:r>
              <a:rPr kumimoji="1" lang="ja-JP" altLang="en-US" sz="600" dirty="0">
                <a:solidFill>
                  <a:schemeClr val="tx1"/>
                </a:solidFill>
                <a:latin typeface="+mn-ea"/>
              </a:rPr>
              <a:t>や専門性</a:t>
            </a:r>
            <a:r>
              <a:rPr kumimoji="1" lang="ja-JP" altLang="en-US" sz="600" dirty="0" smtClean="0">
                <a:solidFill>
                  <a:schemeClr val="tx1"/>
                </a:solidFill>
                <a:latin typeface="+mn-ea"/>
              </a:rPr>
              <a:t>を生か</a:t>
            </a:r>
            <a:endParaRPr kumimoji="1" lang="en-US" altLang="ja-JP" sz="600" dirty="0">
              <a:solidFill>
                <a:schemeClr val="tx1"/>
              </a:solidFill>
              <a:latin typeface="+mn-ea"/>
            </a:endParaRPr>
          </a:p>
          <a:p>
            <a:r>
              <a:rPr kumimoji="1" lang="ja-JP" altLang="en-US" sz="600" dirty="0" smtClean="0">
                <a:solidFill>
                  <a:schemeClr val="tx1"/>
                </a:solidFill>
                <a:latin typeface="+mn-ea"/>
              </a:rPr>
              <a:t>して</a:t>
            </a:r>
            <a:r>
              <a:rPr kumimoji="1" lang="ja-JP" altLang="en-US" sz="600" dirty="0">
                <a:solidFill>
                  <a:schemeClr val="tx1"/>
                </a:solidFill>
                <a:latin typeface="+mn-ea"/>
              </a:rPr>
              <a:t>働いています。</a:t>
            </a:r>
            <a:endParaRPr kumimoji="1" lang="en-US" altLang="ja-JP" sz="600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191" name="直線コネクタ 190">
            <a:extLst>
              <a:ext uri="{FF2B5EF4-FFF2-40B4-BE49-F238E27FC236}">
                <a16:creationId xmlns:a16="http://schemas.microsoft.com/office/drawing/2014/main" id="{0F507822-0432-4B67-A400-9FA5EB4FCB58}"/>
              </a:ext>
            </a:extLst>
          </p:cNvPr>
          <p:cNvCxnSpPr>
            <a:cxnSpLocks/>
          </p:cNvCxnSpPr>
          <p:nvPr/>
        </p:nvCxnSpPr>
        <p:spPr>
          <a:xfrm>
            <a:off x="314467" y="5110603"/>
            <a:ext cx="107" cy="300331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2" name="図 19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70232" y="5961003"/>
            <a:ext cx="1199118" cy="65199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93" name="正方形/長方形 192"/>
          <p:cNvSpPr/>
          <p:nvPr/>
        </p:nvSpPr>
        <p:spPr>
          <a:xfrm>
            <a:off x="146133" y="5410121"/>
            <a:ext cx="2765761" cy="1324809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5435217" y="3653444"/>
            <a:ext cx="93600" cy="172800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1" name="図 9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85776" y="3490818"/>
            <a:ext cx="960089" cy="744559"/>
          </a:xfrm>
          <a:prstGeom prst="rect">
            <a:avLst/>
          </a:prstGeom>
        </p:spPr>
      </p:pic>
      <p:cxnSp>
        <p:nvCxnSpPr>
          <p:cNvPr id="92" name="直線コネクタ 91"/>
          <p:cNvCxnSpPr/>
          <p:nvPr/>
        </p:nvCxnSpPr>
        <p:spPr>
          <a:xfrm>
            <a:off x="1645426" y="3637406"/>
            <a:ext cx="6092" cy="71911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3" name="グループ化 92"/>
          <p:cNvGrpSpPr/>
          <p:nvPr/>
        </p:nvGrpSpPr>
        <p:grpSpPr>
          <a:xfrm>
            <a:off x="217463" y="3424786"/>
            <a:ext cx="2336540" cy="1685817"/>
            <a:chOff x="477149" y="3381556"/>
            <a:chExt cx="1896821" cy="1685817"/>
          </a:xfrm>
        </p:grpSpPr>
        <p:cxnSp>
          <p:nvCxnSpPr>
            <p:cNvPr id="94" name="直線コネクタ 93"/>
            <p:cNvCxnSpPr/>
            <p:nvPr/>
          </p:nvCxnSpPr>
          <p:spPr>
            <a:xfrm>
              <a:off x="1955584" y="4325939"/>
              <a:ext cx="0" cy="57849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96" name="グループ化 95"/>
            <p:cNvGrpSpPr/>
            <p:nvPr/>
          </p:nvGrpSpPr>
          <p:grpSpPr>
            <a:xfrm>
              <a:off x="477149" y="3381556"/>
              <a:ext cx="1896821" cy="1685817"/>
              <a:chOff x="533683" y="3274408"/>
              <a:chExt cx="1896821" cy="1685817"/>
            </a:xfrm>
          </p:grpSpPr>
          <p:sp>
            <p:nvSpPr>
              <p:cNvPr id="99" name="正方形/長方形 98"/>
              <p:cNvSpPr/>
              <p:nvPr/>
            </p:nvSpPr>
            <p:spPr>
              <a:xfrm rot="5400000">
                <a:off x="1674370" y="4500422"/>
                <a:ext cx="672386" cy="23098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ja-JP" altLang="en-US" sz="800" b="1" dirty="0"/>
                  <a:t>少年刑務所</a:t>
                </a:r>
                <a:endParaRPr lang="en-US" altLang="ja-JP" sz="800" b="1" dirty="0"/>
              </a:p>
            </p:txBody>
          </p:sp>
          <p:sp>
            <p:nvSpPr>
              <p:cNvPr id="100" name="正方形/長方形 99"/>
              <p:cNvSpPr/>
              <p:nvPr/>
            </p:nvSpPr>
            <p:spPr>
              <a:xfrm rot="5400000">
                <a:off x="1978820" y="4507489"/>
                <a:ext cx="672386" cy="23098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ja-JP" altLang="en-US" sz="900" b="1" dirty="0"/>
                  <a:t>刑務所</a:t>
                </a:r>
                <a:endParaRPr lang="en-US" altLang="ja-JP" sz="900" b="1" dirty="0"/>
              </a:p>
            </p:txBody>
          </p:sp>
          <p:grpSp>
            <p:nvGrpSpPr>
              <p:cNvPr id="101" name="グループ化 100"/>
              <p:cNvGrpSpPr/>
              <p:nvPr/>
            </p:nvGrpSpPr>
            <p:grpSpPr>
              <a:xfrm>
                <a:off x="533683" y="3274408"/>
                <a:ext cx="1783477" cy="1685817"/>
                <a:chOff x="510799" y="3265224"/>
                <a:chExt cx="1783477" cy="1685817"/>
              </a:xfrm>
            </p:grpSpPr>
            <p:grpSp>
              <p:nvGrpSpPr>
                <p:cNvPr id="102" name="グループ化 101"/>
                <p:cNvGrpSpPr/>
                <p:nvPr/>
              </p:nvGrpSpPr>
              <p:grpSpPr>
                <a:xfrm>
                  <a:off x="510799" y="3582038"/>
                  <a:ext cx="1783477" cy="1369003"/>
                  <a:chOff x="3156240" y="1235892"/>
                  <a:chExt cx="7060294" cy="5940209"/>
                </a:xfrm>
              </p:grpSpPr>
              <p:grpSp>
                <p:nvGrpSpPr>
                  <p:cNvPr id="105" name="グループ化 104"/>
                  <p:cNvGrpSpPr/>
                  <p:nvPr/>
                </p:nvGrpSpPr>
                <p:grpSpPr>
                  <a:xfrm>
                    <a:off x="6660399" y="1529138"/>
                    <a:ext cx="2186798" cy="2128534"/>
                    <a:chOff x="6825054" y="1119416"/>
                    <a:chExt cx="2186798" cy="2128534"/>
                  </a:xfrm>
                </p:grpSpPr>
                <p:sp>
                  <p:nvSpPr>
                    <p:cNvPr id="122" name="正方形/長方形 121"/>
                    <p:cNvSpPr/>
                    <p:nvPr/>
                  </p:nvSpPr>
                  <p:spPr>
                    <a:xfrm>
                      <a:off x="6852232" y="2351180"/>
                      <a:ext cx="2159620" cy="896770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kumimoji="1" lang="ja-JP" altLang="en-US" sz="900" b="1" dirty="0"/>
                        <a:t>矯正管区</a:t>
                      </a:r>
                    </a:p>
                  </p:txBody>
                </p:sp>
                <p:sp>
                  <p:nvSpPr>
                    <p:cNvPr id="123" name="正方形/長方形 122"/>
                    <p:cNvSpPr/>
                    <p:nvPr/>
                  </p:nvSpPr>
                  <p:spPr>
                    <a:xfrm>
                      <a:off x="6825054" y="1119416"/>
                      <a:ext cx="2151529" cy="981794"/>
                    </a:xfrm>
                    <a:prstGeom prst="rect">
                      <a:avLst/>
                    </a:prstGeom>
                    <a:solidFill>
                      <a:srgbClr val="00B05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kumimoji="1" lang="ja-JP" altLang="en-US" sz="900" b="1" dirty="0"/>
                        <a:t>矯正局</a:t>
                      </a:r>
                    </a:p>
                  </p:txBody>
                </p:sp>
              </p:grpSp>
              <p:grpSp>
                <p:nvGrpSpPr>
                  <p:cNvPr id="106" name="グループ化 105"/>
                  <p:cNvGrpSpPr/>
                  <p:nvPr/>
                </p:nvGrpSpPr>
                <p:grpSpPr>
                  <a:xfrm>
                    <a:off x="4819903" y="3852558"/>
                    <a:ext cx="5396631" cy="3318983"/>
                    <a:chOff x="4819903" y="3852558"/>
                    <a:chExt cx="5396631" cy="3318983"/>
                  </a:xfrm>
                </p:grpSpPr>
                <p:grpSp>
                  <p:nvGrpSpPr>
                    <p:cNvPr id="112" name="グループ化 111"/>
                    <p:cNvGrpSpPr/>
                    <p:nvPr/>
                  </p:nvGrpSpPr>
                  <p:grpSpPr>
                    <a:xfrm>
                      <a:off x="5264215" y="3852558"/>
                      <a:ext cx="4952319" cy="339441"/>
                      <a:chOff x="5264215" y="3852558"/>
                      <a:chExt cx="4952319" cy="339441"/>
                    </a:xfrm>
                  </p:grpSpPr>
                  <p:cxnSp>
                    <p:nvCxnSpPr>
                      <p:cNvPr id="117" name="直線コネクタ 116"/>
                      <p:cNvCxnSpPr/>
                      <p:nvPr/>
                    </p:nvCxnSpPr>
                    <p:spPr>
                      <a:xfrm>
                        <a:off x="5264215" y="3920321"/>
                        <a:ext cx="0" cy="251011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8" name="直線コネクタ 117"/>
                      <p:cNvCxnSpPr/>
                      <p:nvPr/>
                    </p:nvCxnSpPr>
                    <p:spPr>
                      <a:xfrm>
                        <a:off x="7757483" y="3938302"/>
                        <a:ext cx="0" cy="251011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9" name="直線コネクタ 118"/>
                      <p:cNvCxnSpPr/>
                      <p:nvPr/>
                    </p:nvCxnSpPr>
                    <p:spPr>
                      <a:xfrm>
                        <a:off x="6547982" y="3932258"/>
                        <a:ext cx="3" cy="259741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1" name="直線コネクタ 120"/>
                      <p:cNvCxnSpPr/>
                      <p:nvPr/>
                    </p:nvCxnSpPr>
                    <p:spPr>
                      <a:xfrm flipH="1" flipV="1">
                        <a:off x="5264215" y="3852558"/>
                        <a:ext cx="4952319" cy="4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13" name="正方形/長方形 112"/>
                    <p:cNvSpPr/>
                    <p:nvPr/>
                  </p:nvSpPr>
                  <p:spPr>
                    <a:xfrm rot="5400000">
                      <a:off x="3818336" y="5240711"/>
                      <a:ext cx="2917535" cy="914401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vert="vert270" rtlCol="0" anchor="ctr"/>
                    <a:lstStyle/>
                    <a:p>
                      <a:pPr algn="ctr"/>
                      <a:r>
                        <a:rPr lang="ja-JP" altLang="en-US" sz="800" b="1" dirty="0"/>
                        <a:t>少年鑑別所</a:t>
                      </a:r>
                      <a:endParaRPr kumimoji="1" lang="ja-JP" altLang="en-US" sz="800" b="1" dirty="0"/>
                    </a:p>
                  </p:txBody>
                </p:sp>
                <p:sp>
                  <p:nvSpPr>
                    <p:cNvPr id="115" name="正方形/長方形 114"/>
                    <p:cNvSpPr/>
                    <p:nvPr/>
                  </p:nvSpPr>
                  <p:spPr>
                    <a:xfrm rot="5400000">
                      <a:off x="5076782" y="5255576"/>
                      <a:ext cx="2917535" cy="914395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vert="vert270" rtlCol="0" anchor="ctr"/>
                    <a:lstStyle/>
                    <a:p>
                      <a:pPr algn="ctr"/>
                      <a:r>
                        <a:rPr lang="ja-JP" altLang="en-US" sz="900" b="1" dirty="0"/>
                        <a:t>少年院</a:t>
                      </a:r>
                      <a:endParaRPr kumimoji="1" lang="ja-JP" altLang="en-US" sz="900" b="1" dirty="0"/>
                    </a:p>
                  </p:txBody>
                </p:sp>
                <p:sp>
                  <p:nvSpPr>
                    <p:cNvPr id="116" name="正方形/長方形 115"/>
                    <p:cNvSpPr/>
                    <p:nvPr/>
                  </p:nvSpPr>
                  <p:spPr>
                    <a:xfrm rot="5400000">
                      <a:off x="6325043" y="5224903"/>
                      <a:ext cx="2917539" cy="91439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vert="vert270" rtlCol="0" anchor="ctr"/>
                    <a:lstStyle/>
                    <a:p>
                      <a:pPr algn="ctr"/>
                      <a:r>
                        <a:rPr lang="ja-JP" altLang="en-US" sz="900" b="1" dirty="0"/>
                        <a:t>拘置所</a:t>
                      </a:r>
                      <a:endParaRPr lang="en-US" altLang="ja-JP" sz="900" b="1" dirty="0"/>
                    </a:p>
                  </p:txBody>
                </p:sp>
              </p:grpSp>
              <p:grpSp>
                <p:nvGrpSpPr>
                  <p:cNvPr id="107" name="グループ化 106"/>
                  <p:cNvGrpSpPr/>
                  <p:nvPr/>
                </p:nvGrpSpPr>
                <p:grpSpPr>
                  <a:xfrm>
                    <a:off x="3186845" y="1235892"/>
                    <a:ext cx="4498876" cy="5914819"/>
                    <a:chOff x="3186845" y="1235892"/>
                    <a:chExt cx="4498876" cy="5914819"/>
                  </a:xfrm>
                </p:grpSpPr>
                <p:cxnSp>
                  <p:nvCxnSpPr>
                    <p:cNvPr id="109" name="直線コネクタ 108"/>
                    <p:cNvCxnSpPr/>
                    <p:nvPr/>
                  </p:nvCxnSpPr>
                  <p:spPr>
                    <a:xfrm>
                      <a:off x="3888529" y="1272609"/>
                      <a:ext cx="67" cy="2981392"/>
                    </a:xfrm>
                    <a:prstGeom prst="line">
                      <a:avLst/>
                    </a:prstGeom>
                    <a:ln w="28575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0" name="直線コネクタ 109"/>
                    <p:cNvCxnSpPr/>
                    <p:nvPr/>
                  </p:nvCxnSpPr>
                  <p:spPr>
                    <a:xfrm>
                      <a:off x="3887208" y="1235892"/>
                      <a:ext cx="3798513" cy="0"/>
                    </a:xfrm>
                    <a:prstGeom prst="line">
                      <a:avLst/>
                    </a:prstGeom>
                    <a:ln w="2857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11" name="正方形/長方形 110"/>
                    <p:cNvSpPr/>
                    <p:nvPr/>
                  </p:nvSpPr>
                  <p:spPr>
                    <a:xfrm>
                      <a:off x="3186845" y="4229646"/>
                      <a:ext cx="1396750" cy="2921065"/>
                    </a:xfrm>
                    <a:prstGeom prst="rect">
                      <a:avLst/>
                    </a:prstGeom>
                    <a:solidFill>
                      <a:schemeClr val="accent5"/>
                    </a:solidFill>
                    <a:ln w="63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vert="horz" rtlCol="0" anchor="ctr"/>
                    <a:lstStyle/>
                    <a:p>
                      <a:pPr algn="r"/>
                      <a:endParaRPr kumimoji="1" lang="ja-JP" altLang="en-US" sz="700" b="1" dirty="0"/>
                    </a:p>
                  </p:txBody>
                </p:sp>
              </p:grpSp>
              <p:sp>
                <p:nvSpPr>
                  <p:cNvPr id="108" name="正方形/長方形 107"/>
                  <p:cNvSpPr/>
                  <p:nvPr/>
                </p:nvSpPr>
                <p:spPr>
                  <a:xfrm rot="16200000">
                    <a:off x="2281505" y="5731308"/>
                    <a:ext cx="2319528" cy="570057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95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eaVert" rtlCol="0" anchor="ctr"/>
                  <a:lstStyle/>
                  <a:p>
                    <a:pPr algn="ctr"/>
                    <a:r>
                      <a:rPr lang="ja-JP" altLang="en-US" sz="400" b="1" dirty="0"/>
                      <a:t>効果検証センタ｜</a:t>
                    </a:r>
                    <a:endParaRPr lang="en-US" altLang="ja-JP" sz="400" b="1" dirty="0"/>
                  </a:p>
                </p:txBody>
              </p:sp>
            </p:grpSp>
            <p:sp>
              <p:nvSpPr>
                <p:cNvPr id="103" name="正方形/長方形 102"/>
                <p:cNvSpPr/>
                <p:nvPr/>
              </p:nvSpPr>
              <p:spPr>
                <a:xfrm>
                  <a:off x="1389250" y="3265224"/>
                  <a:ext cx="544059" cy="243825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sz="900" b="1" dirty="0"/>
                    <a:t>法務大臣</a:t>
                  </a:r>
                </a:p>
              </p:txBody>
            </p:sp>
            <p:sp>
              <p:nvSpPr>
                <p:cNvPr id="104" name="テキスト ボックス 103"/>
                <p:cNvSpPr txBox="1"/>
                <p:nvPr/>
              </p:nvSpPr>
              <p:spPr>
                <a:xfrm>
                  <a:off x="604471" y="4303547"/>
                  <a:ext cx="281403" cy="634023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 algn="l"/>
                  <a:r>
                    <a:rPr kumimoji="1" lang="ja-JP" altLang="en-US" sz="800" b="1" dirty="0">
                      <a:solidFill>
                        <a:schemeClr val="bg1"/>
                      </a:solidFill>
                    </a:rPr>
                    <a:t>矯正研修所</a:t>
                  </a:r>
                </a:p>
              </p:txBody>
            </p:sp>
          </p:grpSp>
        </p:grpSp>
      </p:grpSp>
      <p:cxnSp>
        <p:nvCxnSpPr>
          <p:cNvPr id="124" name="直線コネクタ 123"/>
          <p:cNvCxnSpPr/>
          <p:nvPr/>
        </p:nvCxnSpPr>
        <p:spPr>
          <a:xfrm>
            <a:off x="2410108" y="4364398"/>
            <a:ext cx="0" cy="5784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623530"/>
      </p:ext>
    </p:extLst>
  </p:cSld>
  <p:clrMapOvr>
    <a:masterClrMapping/>
  </p:clrMapOvr>
</p:sld>
</file>

<file path=ppt/theme/theme1.xml><?xml version="1.0" encoding="utf-8"?>
<a:theme xmlns:a="http://schemas.openxmlformats.org/drawingml/2006/main" name="スライス">
  <a:themeElements>
    <a:clrScheme name="スライス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スライス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スライス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kumimoji="1"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Words>847</Words>
  <PresentationFormat>A4 210 x 297 mm</PresentationFormat>
  <Paragraphs>132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Meiryo UI</vt:lpstr>
      <vt:lpstr>メイリオ</vt:lpstr>
      <vt:lpstr>游ゴシック</vt:lpstr>
      <vt:lpstr>Californian FB</vt:lpstr>
      <vt:lpstr>Century Gothic</vt:lpstr>
      <vt:lpstr>Times New Roman</vt:lpstr>
      <vt:lpstr>Wingdings 3</vt:lpstr>
      <vt:lpstr>スライス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