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4"/>
  </p:sldMasterIdLst>
  <p:notesMasterIdLst>
    <p:notesMasterId r:id="rId6"/>
  </p:notesMasterIdLst>
  <p:handoutMasterIdLst>
    <p:handoutMasterId r:id="rId7"/>
  </p:handoutMasterIdLst>
  <p:sldIdLst>
    <p:sldId id="272" r:id="rId5"/>
  </p:sldIdLst>
  <p:sldSz cx="9906000" cy="6858000" type="A4"/>
  <p:notesSz cx="6792913"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23E5AC-5198-D487-3CC0-CB9E8E96D60F}" name="南部 晋太郎(NAMBU Shintaro)" initials="南部" userId="S::shintaro.nambu.j6v@cas.go.jp::4b575ce2-de06-4bd7-96c0-9c120fb8f35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FF00FF"/>
    <a:srgbClr val="FF3300"/>
    <a:srgbClr val="FF7C80"/>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8E6ADA-BA0E-46B7-B393-3AABD1DB76F1}" v="31" dt="2026-04-09T01:34:35.69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98" y="114"/>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781776E-2B07-0CCA-7410-E7DA4CCE8F55}"/>
              </a:ext>
            </a:extLst>
          </p:cNvPr>
          <p:cNvSpPr>
            <a:spLocks noGrp="1"/>
          </p:cNvSpPr>
          <p:nvPr>
            <p:ph type="hdr" sz="quarter"/>
          </p:nvPr>
        </p:nvSpPr>
        <p:spPr>
          <a:xfrm>
            <a:off x="0" y="2"/>
            <a:ext cx="2943385" cy="497758"/>
          </a:xfrm>
          <a:prstGeom prst="rect">
            <a:avLst/>
          </a:prstGeom>
        </p:spPr>
        <p:txBody>
          <a:bodyPr vert="horz" lIns="91261" tIns="45631" rIns="91261" bIns="4563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AF4453-094C-96B7-4F8C-CE184855C462}"/>
              </a:ext>
            </a:extLst>
          </p:cNvPr>
          <p:cNvSpPr>
            <a:spLocks noGrp="1"/>
          </p:cNvSpPr>
          <p:nvPr>
            <p:ph type="dt" sz="quarter" idx="1"/>
          </p:nvPr>
        </p:nvSpPr>
        <p:spPr>
          <a:xfrm>
            <a:off x="3847945" y="2"/>
            <a:ext cx="2943385" cy="497758"/>
          </a:xfrm>
          <a:prstGeom prst="rect">
            <a:avLst/>
          </a:prstGeom>
        </p:spPr>
        <p:txBody>
          <a:bodyPr vert="horz" lIns="91261" tIns="45631" rIns="91261" bIns="45631" rtlCol="0"/>
          <a:lstStyle>
            <a:lvl1pPr algn="r">
              <a:defRPr sz="1200"/>
            </a:lvl1pPr>
          </a:lstStyle>
          <a:p>
            <a:fld id="{E5BB9F66-430C-49D3-9A75-C752AA81C664}" type="datetimeFigureOut">
              <a:rPr kumimoji="1" lang="ja-JP" altLang="en-US" smtClean="0"/>
              <a:t>2026/4/9</a:t>
            </a:fld>
            <a:endParaRPr kumimoji="1" lang="ja-JP" altLang="en-US"/>
          </a:p>
        </p:txBody>
      </p:sp>
      <p:sp>
        <p:nvSpPr>
          <p:cNvPr id="4" name="フッター プレースホルダー 3">
            <a:extLst>
              <a:ext uri="{FF2B5EF4-FFF2-40B4-BE49-F238E27FC236}">
                <a16:creationId xmlns:a16="http://schemas.microsoft.com/office/drawing/2014/main" id="{FA35DEDC-47F5-BB65-AE5A-1E7DF12CBE88}"/>
              </a:ext>
            </a:extLst>
          </p:cNvPr>
          <p:cNvSpPr>
            <a:spLocks noGrp="1"/>
          </p:cNvSpPr>
          <p:nvPr>
            <p:ph type="ftr" sz="quarter" idx="2"/>
          </p:nvPr>
        </p:nvSpPr>
        <p:spPr>
          <a:xfrm>
            <a:off x="0" y="9427292"/>
            <a:ext cx="2943385" cy="497758"/>
          </a:xfrm>
          <a:prstGeom prst="rect">
            <a:avLst/>
          </a:prstGeom>
        </p:spPr>
        <p:txBody>
          <a:bodyPr vert="horz" lIns="91261" tIns="45631" rIns="91261" bIns="4563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25B209C-EEC8-7D30-BBC5-217C8C879572}"/>
              </a:ext>
            </a:extLst>
          </p:cNvPr>
          <p:cNvSpPr>
            <a:spLocks noGrp="1"/>
          </p:cNvSpPr>
          <p:nvPr>
            <p:ph type="sldNum" sz="quarter" idx="3"/>
          </p:nvPr>
        </p:nvSpPr>
        <p:spPr>
          <a:xfrm>
            <a:off x="3847945" y="9427292"/>
            <a:ext cx="2943385" cy="497758"/>
          </a:xfrm>
          <a:prstGeom prst="rect">
            <a:avLst/>
          </a:prstGeom>
        </p:spPr>
        <p:txBody>
          <a:bodyPr vert="horz" lIns="91261" tIns="45631" rIns="91261" bIns="45631" rtlCol="0" anchor="b"/>
          <a:lstStyle>
            <a:lvl1pPr algn="r">
              <a:defRPr sz="1200"/>
            </a:lvl1pPr>
          </a:lstStyle>
          <a:p>
            <a:fld id="{11945D84-14C5-420E-A912-56CC202A5F09}" type="slidenum">
              <a:rPr kumimoji="1" lang="ja-JP" altLang="en-US" smtClean="0"/>
              <a:t>‹#›</a:t>
            </a:fld>
            <a:endParaRPr kumimoji="1" lang="ja-JP" altLang="en-US"/>
          </a:p>
        </p:txBody>
      </p:sp>
    </p:spTree>
    <p:extLst>
      <p:ext uri="{BB962C8B-B14F-4D97-AF65-F5344CB8AC3E}">
        <p14:creationId xmlns:p14="http://schemas.microsoft.com/office/powerpoint/2010/main" val="20715375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4336" cy="496809"/>
          </a:xfrm>
          <a:prstGeom prst="rect">
            <a:avLst/>
          </a:prstGeom>
        </p:spPr>
        <p:txBody>
          <a:bodyPr vert="horz" lIns="91362" tIns="45680" rIns="91362" bIns="4568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6992" y="0"/>
            <a:ext cx="2944336" cy="496809"/>
          </a:xfrm>
          <a:prstGeom prst="rect">
            <a:avLst/>
          </a:prstGeom>
        </p:spPr>
        <p:txBody>
          <a:bodyPr vert="horz" lIns="91362" tIns="45680" rIns="91362" bIns="45680" rtlCol="0"/>
          <a:lstStyle>
            <a:lvl1pPr algn="r">
              <a:defRPr sz="1200"/>
            </a:lvl1pPr>
          </a:lstStyle>
          <a:p>
            <a:fld id="{B0A390F8-4994-4106-A996-64F31C8808EF}"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977900" y="1241425"/>
            <a:ext cx="4837113" cy="3349625"/>
          </a:xfrm>
          <a:prstGeom prst="rect">
            <a:avLst/>
          </a:prstGeom>
          <a:noFill/>
          <a:ln w="12700">
            <a:solidFill>
              <a:prstClr val="black"/>
            </a:solidFill>
          </a:ln>
        </p:spPr>
        <p:txBody>
          <a:bodyPr vert="horz" lIns="91362" tIns="45680" rIns="91362" bIns="45680" rtlCol="0" anchor="ctr"/>
          <a:lstStyle/>
          <a:p>
            <a:endParaRPr lang="ja-JP" altLang="en-US"/>
          </a:p>
        </p:txBody>
      </p:sp>
      <p:sp>
        <p:nvSpPr>
          <p:cNvPr id="5" name="ノート プレースホルダー 4"/>
          <p:cNvSpPr>
            <a:spLocks noGrp="1"/>
          </p:cNvSpPr>
          <p:nvPr>
            <p:ph type="body" sz="quarter" idx="3"/>
          </p:nvPr>
        </p:nvSpPr>
        <p:spPr>
          <a:xfrm>
            <a:off x="678978" y="4776028"/>
            <a:ext cx="5434965" cy="3907800"/>
          </a:xfrm>
          <a:prstGeom prst="rect">
            <a:avLst/>
          </a:prstGeom>
        </p:spPr>
        <p:txBody>
          <a:bodyPr vert="horz" lIns="91362" tIns="45680" rIns="91362" bIns="4568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8241"/>
            <a:ext cx="2944336" cy="496809"/>
          </a:xfrm>
          <a:prstGeom prst="rect">
            <a:avLst/>
          </a:prstGeom>
        </p:spPr>
        <p:txBody>
          <a:bodyPr vert="horz" lIns="91362" tIns="45680" rIns="91362" bIns="4568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6992" y="9428241"/>
            <a:ext cx="2944336" cy="496809"/>
          </a:xfrm>
          <a:prstGeom prst="rect">
            <a:avLst/>
          </a:prstGeom>
        </p:spPr>
        <p:txBody>
          <a:bodyPr vert="horz" lIns="91362" tIns="45680" rIns="91362" bIns="45680" rtlCol="0" anchor="b"/>
          <a:lstStyle>
            <a:lvl1pPr algn="r">
              <a:defRPr sz="1200"/>
            </a:lvl1pPr>
          </a:lstStyle>
          <a:p>
            <a:fld id="{61BA3689-9140-4246-9EDB-63E27E9BA2DF}" type="slidenum">
              <a:rPr kumimoji="1" lang="ja-JP" altLang="en-US" smtClean="0"/>
              <a:t>‹#›</a:t>
            </a:fld>
            <a:endParaRPr kumimoji="1" lang="ja-JP" altLang="en-US"/>
          </a:p>
        </p:txBody>
      </p:sp>
    </p:spTree>
    <p:extLst>
      <p:ext uri="{BB962C8B-B14F-4D97-AF65-F5344CB8AC3E}">
        <p14:creationId xmlns:p14="http://schemas.microsoft.com/office/powerpoint/2010/main" val="31271850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1BA3689-9140-4246-9EDB-63E27E9BA2DF}" type="slidenum">
              <a:rPr kumimoji="1" lang="ja-JP" altLang="en-US" smtClean="0"/>
              <a:t>0</a:t>
            </a:fld>
            <a:endParaRPr kumimoji="1" lang="ja-JP" altLang="en-US"/>
          </a:p>
        </p:txBody>
      </p:sp>
    </p:spTree>
    <p:extLst>
      <p:ext uri="{BB962C8B-B14F-4D97-AF65-F5344CB8AC3E}">
        <p14:creationId xmlns:p14="http://schemas.microsoft.com/office/powerpoint/2010/main" val="368174218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A73990B4-CE2B-48E7-956C-DB10A719BDA9}"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1531679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3578B3D-180B-4EAC-AF32-FB2B627EAD92}"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226282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40A6597-637E-4F9A-8EBC-09750E935E5E}"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164031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4AE1311-3DE8-4037-A6D3-1BB906A7FAE1}" type="datetime1">
              <a:rPr kumimoji="1" lang="ja-JP" altLang="en-US" smtClean="0"/>
              <a:t>2026/4/9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
        <p:nvSpPr>
          <p:cNvPr id="5" name="タイトル プレースホルダー 1"/>
          <p:cNvSpPr>
            <a:spLocks noGrp="1"/>
          </p:cNvSpPr>
          <p:nvPr>
            <p:ph type="title"/>
          </p:nvPr>
        </p:nvSpPr>
        <p:spPr>
          <a:xfrm>
            <a:off x="681038" y="365129"/>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6" name="テキスト プレースホルダー 2"/>
          <p:cNvSpPr>
            <a:spLocks noGrp="1"/>
          </p:cNvSpPr>
          <p:nvPr>
            <p:ph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094289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9FF4858-4555-430A-B1A3-A7E30EFDBBAF}"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351920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4AAA84-CDB8-41D8-B7B5-308225B14E29}"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205224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7BBC1A93-121C-4180-8BC5-8D11953E9931}"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625053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5F55A05-2C54-47F8-9D97-58379D8109C3}" type="datetime1">
              <a:rPr kumimoji="1" lang="ja-JP" altLang="en-US" smtClean="0"/>
              <a:t>2026/4/9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2407368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5F3CD3FF-280D-44EF-A3C8-EF77E7F9C34A}" type="datetime1">
              <a:rPr kumimoji="1" lang="ja-JP" altLang="en-US" smtClean="0"/>
              <a:t>2026/4/9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4066868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0378B-17AC-457F-A961-CF6942EDD18F}" type="datetime1">
              <a:rPr kumimoji="1" lang="ja-JP" altLang="en-US" smtClean="0"/>
              <a:t>2026/4/9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168226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AFC39D5-E371-4D0F-A8D6-76532E5732CE}"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677967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7B0F60-E6FD-480C-87B8-2849A56E9E4B}"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18573110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266DF4-B396-4357-9557-F036B299E167}" type="datetime1">
              <a:rPr kumimoji="1" lang="ja-JP" altLang="en-US" smtClean="0"/>
              <a:t>2026/4/9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107074599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図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266" y="3588"/>
            <a:ext cx="578695" cy="574243"/>
          </a:xfrm>
          <a:prstGeom prst="rect">
            <a:avLst/>
          </a:prstGeom>
        </p:spPr>
      </p:pic>
      <p:sp>
        <p:nvSpPr>
          <p:cNvPr id="25" name="テキスト ボックス 24"/>
          <p:cNvSpPr txBox="1"/>
          <p:nvPr/>
        </p:nvSpPr>
        <p:spPr>
          <a:xfrm>
            <a:off x="683176" y="501483"/>
            <a:ext cx="9222824" cy="79138"/>
          </a:xfrm>
          <a:prstGeom prst="rect">
            <a:avLst/>
          </a:prstGeom>
          <a:solidFill>
            <a:schemeClr val="accent1">
              <a:lumMod val="5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defTabSz="457178">
              <a:defRPr/>
            </a:pPr>
            <a:endParaRPr lang="en-US" altLang="ja-JP" sz="1600">
              <a:solidFill>
                <a:prstClr val="white"/>
              </a:solidFill>
              <a:latin typeface="メイリオ" panose="020B0604030504040204" pitchFamily="50" charset="-128"/>
              <a:ea typeface="メイリオ" panose="020B0604030504040204" pitchFamily="50" charset="-128"/>
            </a:endParaRPr>
          </a:p>
        </p:txBody>
      </p:sp>
      <p:pic>
        <p:nvPicPr>
          <p:cNvPr id="27" name="図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6409" y="51213"/>
            <a:ext cx="2122994" cy="427595"/>
          </a:xfrm>
          <a:prstGeom prst="rect">
            <a:avLst/>
          </a:prstGeom>
        </p:spPr>
      </p:pic>
      <p:sp>
        <p:nvSpPr>
          <p:cNvPr id="29" name="テキスト ボックス 28"/>
          <p:cNvSpPr txBox="1"/>
          <p:nvPr/>
        </p:nvSpPr>
        <p:spPr>
          <a:xfrm>
            <a:off x="460379" y="100229"/>
            <a:ext cx="7133483" cy="461665"/>
          </a:xfrm>
          <a:prstGeom prst="rect">
            <a:avLst/>
          </a:prstGeom>
          <a:noFill/>
        </p:spPr>
        <p:txBody>
          <a:bodyPr wrap="square" rtlCol="0">
            <a:spAutoFit/>
          </a:bodyPr>
          <a:lstStyle/>
          <a:p>
            <a:pPr defTabSz="457178">
              <a:defRPr/>
            </a:pPr>
            <a:r>
              <a:rPr lang="ja-JP" altLang="en-US" sz="2400" b="1">
                <a:solidFill>
                  <a:prstClr val="black"/>
                </a:solidFill>
                <a:latin typeface="メイリオ" panose="020B0604030504040204" pitchFamily="50" charset="-128"/>
                <a:ea typeface="メイリオ" panose="020B0604030504040204" pitchFamily="50" charset="-128"/>
              </a:rPr>
              <a:t>　東京イミグレーション・フォーラムについて</a:t>
            </a:r>
          </a:p>
        </p:txBody>
      </p:sp>
      <p:grpSp>
        <p:nvGrpSpPr>
          <p:cNvPr id="30" name="グループ化 29"/>
          <p:cNvGrpSpPr/>
          <p:nvPr/>
        </p:nvGrpSpPr>
        <p:grpSpPr>
          <a:xfrm>
            <a:off x="47158" y="903333"/>
            <a:ext cx="4601041" cy="1393333"/>
            <a:chOff x="-19755" y="778389"/>
            <a:chExt cx="4209974" cy="1393332"/>
          </a:xfrm>
        </p:grpSpPr>
        <p:sp>
          <p:nvSpPr>
            <p:cNvPr id="31" name="テキスト ボックス 30"/>
            <p:cNvSpPr txBox="1"/>
            <p:nvPr/>
          </p:nvSpPr>
          <p:spPr>
            <a:xfrm>
              <a:off x="-17117" y="778389"/>
              <a:ext cx="4207336" cy="1384994"/>
            </a:xfrm>
            <a:prstGeom prst="rect">
              <a:avLst/>
            </a:prstGeom>
            <a:noFill/>
          </p:spPr>
          <p:txBody>
            <a:bodyPr wrap="square" rtlCol="0">
              <a:spAutoFit/>
            </a:bodyPr>
            <a:lstStyle/>
            <a:p>
              <a:pPr marL="171442" indent="-171442">
                <a:buFont typeface="Wingdings" panose="05000000000000000000" pitchFamily="2" charset="2"/>
                <a:buChar char="l"/>
              </a:pPr>
              <a:r>
                <a:rPr lang="ja-JP" altLang="en-US" sz="1400">
                  <a:latin typeface="Meiryo UI" panose="020B0604030504040204" pitchFamily="50" charset="-128"/>
                  <a:ea typeface="Meiryo UI" panose="020B0604030504040204" pitchFamily="50" charset="-128"/>
                </a:rPr>
                <a:t>現在の国際社会においては、</a:t>
              </a:r>
              <a:r>
                <a:rPr lang="ja-JP" altLang="en-US" sz="1400" u="sng">
                  <a:solidFill>
                    <a:schemeClr val="accent5"/>
                  </a:solidFill>
                  <a:latin typeface="Meiryo UI" panose="020B0604030504040204" pitchFamily="50" charset="-128"/>
                  <a:ea typeface="Meiryo UI" panose="020B0604030504040204" pitchFamily="50" charset="-128"/>
                </a:rPr>
                <a:t>国境を越えた人の移動が増加</a:t>
              </a:r>
              <a:endParaRPr lang="en-US" altLang="ja-JP" sz="1400" u="sng">
                <a:solidFill>
                  <a:schemeClr val="accent5"/>
                </a:solidFill>
                <a:latin typeface="Meiryo UI" panose="020B0604030504040204" pitchFamily="50" charset="-128"/>
                <a:ea typeface="Meiryo UI" panose="020B0604030504040204" pitchFamily="50" charset="-128"/>
              </a:endParaRPr>
            </a:p>
            <a:p>
              <a:r>
                <a:rPr lang="ja-JP" altLang="en-US" sz="1400">
                  <a:latin typeface="Meiryo UI" panose="020B0604030504040204" pitchFamily="50" charset="-128"/>
                  <a:ea typeface="Meiryo UI" panose="020B0604030504040204" pitchFamily="50" charset="-128"/>
                </a:rPr>
                <a:t>　　　</a:t>
              </a:r>
              <a:endParaRPr lang="en-US" altLang="ja-JP" sz="1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p:txBody>
        </p:sp>
        <p:sp>
          <p:nvSpPr>
            <p:cNvPr id="32" name="テキスト ボックス 31"/>
            <p:cNvSpPr txBox="1"/>
            <p:nvPr/>
          </p:nvSpPr>
          <p:spPr>
            <a:xfrm>
              <a:off x="-19755" y="901766"/>
              <a:ext cx="4183726" cy="738664"/>
            </a:xfrm>
            <a:prstGeom prst="rect">
              <a:avLst/>
            </a:prstGeom>
            <a:noFill/>
          </p:spPr>
          <p:txBody>
            <a:bodyPr wrap="square" rtlCol="0">
              <a:spAutoFit/>
            </a:bodyPr>
            <a:lstStyle/>
            <a:p>
              <a:endParaRPr lang="en-US" altLang="ja-JP" sz="1400">
                <a:latin typeface="Meiryo UI" panose="020B0604030504040204" pitchFamily="50" charset="-128"/>
                <a:ea typeface="Meiryo UI" panose="020B0604030504040204" pitchFamily="50" charset="-128"/>
              </a:endParaRPr>
            </a:p>
            <a:p>
              <a:pPr marL="171442" indent="-171442">
                <a:buFont typeface="Wingdings" panose="05000000000000000000" pitchFamily="2" charset="2"/>
                <a:buChar char="l"/>
              </a:pPr>
              <a:r>
                <a:rPr lang="ja-JP" altLang="en-US" sz="1400">
                  <a:latin typeface="Meiryo UI" panose="020B0604030504040204" pitchFamily="50" charset="-128"/>
                  <a:ea typeface="Meiryo UI" panose="020B0604030504040204" pitchFamily="50" charset="-128"/>
                </a:rPr>
                <a:t>様々な課題に対して的確に対応していくために、</a:t>
              </a:r>
              <a:r>
                <a:rPr lang="ja-JP" altLang="en-US" sz="1400" u="sng">
                  <a:solidFill>
                    <a:schemeClr val="accent5"/>
                  </a:solidFill>
                  <a:latin typeface="Meiryo UI" panose="020B0604030504040204" pitchFamily="50" charset="-128"/>
                  <a:ea typeface="Meiryo UI" panose="020B0604030504040204" pitchFamily="50" charset="-128"/>
                </a:rPr>
                <a:t>各国・地域との連携、協力が必要不可欠</a:t>
              </a:r>
            </a:p>
          </p:txBody>
        </p:sp>
        <p:sp>
          <p:nvSpPr>
            <p:cNvPr id="33" name="テキスト ボックス 32"/>
            <p:cNvSpPr txBox="1"/>
            <p:nvPr/>
          </p:nvSpPr>
          <p:spPr>
            <a:xfrm>
              <a:off x="-17380" y="1433057"/>
              <a:ext cx="4178974" cy="738664"/>
            </a:xfrm>
            <a:prstGeom prst="rect">
              <a:avLst/>
            </a:prstGeom>
            <a:noFill/>
          </p:spPr>
          <p:txBody>
            <a:bodyPr wrap="square" rtlCol="0">
              <a:spAutoFit/>
            </a:bodyPr>
            <a:lstStyle/>
            <a:p>
              <a:r>
                <a:rPr lang="ja-JP" altLang="en-US" sz="1400">
                  <a:latin typeface="Meiryo UI" panose="020B0604030504040204" pitchFamily="50" charset="-128"/>
                  <a:ea typeface="Meiryo UI" panose="020B0604030504040204" pitchFamily="50" charset="-128"/>
                </a:rPr>
                <a:t>　</a:t>
              </a:r>
              <a:endParaRPr lang="en-US" altLang="ja-JP" sz="1400">
                <a:latin typeface="Meiryo UI" panose="020B0604030504040204" pitchFamily="50" charset="-128"/>
                <a:ea typeface="Meiryo UI" panose="020B0604030504040204" pitchFamily="50" charset="-128"/>
              </a:endParaRPr>
            </a:p>
            <a:p>
              <a:pPr marL="171442" indent="-171442">
                <a:buFont typeface="Wingdings" panose="05000000000000000000" pitchFamily="2" charset="2"/>
                <a:buChar char="l"/>
              </a:pPr>
              <a:r>
                <a:rPr lang="ja-JP" altLang="en-US" sz="1400">
                  <a:latin typeface="Meiryo UI" panose="020B0604030504040204" pitchFamily="50" charset="-128"/>
                  <a:ea typeface="Meiryo UI" panose="020B0604030504040204" pitchFamily="50" charset="-128"/>
                </a:rPr>
                <a:t>適切な国境管理の実施と国内での共生社会の実現にあたり、</a:t>
              </a:r>
              <a:r>
                <a:rPr lang="ja-JP" altLang="en-US" sz="1400" u="sng">
                  <a:solidFill>
                    <a:schemeClr val="accent5"/>
                  </a:solidFill>
                  <a:latin typeface="Meiryo UI" panose="020B0604030504040204" pitchFamily="50" charset="-128"/>
                  <a:ea typeface="Meiryo UI" panose="020B0604030504040204" pitchFamily="50" charset="-128"/>
                </a:rPr>
                <a:t>各国共通の課題に直面</a:t>
              </a:r>
            </a:p>
          </p:txBody>
        </p:sp>
      </p:grpSp>
      <p:sp>
        <p:nvSpPr>
          <p:cNvPr id="34" name="テキスト ボックス 33"/>
          <p:cNvSpPr txBox="1"/>
          <p:nvPr/>
        </p:nvSpPr>
        <p:spPr>
          <a:xfrm>
            <a:off x="4800691" y="876285"/>
            <a:ext cx="4978309" cy="1477328"/>
          </a:xfrm>
          <a:prstGeom prst="rect">
            <a:avLst/>
          </a:prstGeom>
          <a:noFill/>
        </p:spPr>
        <p:txBody>
          <a:bodyPr wrap="square" rtlCol="0">
            <a:spAutoFit/>
          </a:bodyPr>
          <a:lstStyle/>
          <a:p>
            <a:pPr defTabSz="455623">
              <a:lnSpc>
                <a:spcPts val="1800"/>
              </a:lnSpc>
            </a:pPr>
            <a:r>
              <a:rPr lang="ja-JP" altLang="en-US" sz="1400" b="1" dirty="0">
                <a:solidFill>
                  <a:prstClr val="black"/>
                </a:solidFill>
                <a:latin typeface="Meiryo UI" panose="020B0604030504040204" pitchFamily="50" charset="-128"/>
                <a:ea typeface="Meiryo UI" panose="020B0604030504040204" pitchFamily="50" charset="-128"/>
              </a:rPr>
              <a:t>外国人材の受入れ・共生のための総合的対応策</a:t>
            </a:r>
            <a:endParaRPr lang="en-US" altLang="ja-JP" sz="1400" b="1" dirty="0">
              <a:solidFill>
                <a:prstClr val="black"/>
              </a:solidFill>
              <a:latin typeface="Meiryo UI" panose="020B0604030504040204" pitchFamily="50" charset="-128"/>
              <a:ea typeface="Meiryo UI" panose="020B0604030504040204" pitchFamily="50" charset="-128"/>
            </a:endParaRPr>
          </a:p>
          <a:p>
            <a:pPr defTabSz="455623">
              <a:lnSpc>
                <a:spcPts val="1800"/>
              </a:lnSpc>
            </a:pPr>
            <a:r>
              <a:rPr lang="ja-JP" altLang="en-US" sz="1400" b="1" dirty="0">
                <a:solidFill>
                  <a:prstClr val="black"/>
                </a:solidFill>
                <a:latin typeface="Meiryo UI" panose="020B0604030504040204" pitchFamily="50" charset="-128"/>
                <a:ea typeface="Meiryo UI" panose="020B0604030504040204" pitchFamily="50" charset="-128"/>
              </a:rPr>
              <a:t>（令和７年度改訂　令和８年１月関係閣僚会議決定）</a:t>
            </a:r>
            <a:endParaRPr lang="en-US" altLang="ja-JP" sz="1400" b="1" dirty="0">
              <a:solidFill>
                <a:prstClr val="black"/>
              </a:solidFill>
              <a:latin typeface="Meiryo UI" panose="020B0604030504040204" pitchFamily="50" charset="-128"/>
              <a:ea typeface="Meiryo UI" panose="020B0604030504040204" pitchFamily="50" charset="-128"/>
            </a:endParaRPr>
          </a:p>
          <a:p>
            <a:pPr defTabSz="455623">
              <a:lnSpc>
                <a:spcPts val="1800"/>
              </a:lnSpc>
            </a:pP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rPr>
              <a:t>外国人材の円滑かつ適正な受入れの促進に向けた取組や外国人との共生社会の実現のための受入れ環境整備等に関して情報共有・意見交換をするため、</a:t>
            </a:r>
            <a:r>
              <a:rPr lang="ja-JP" altLang="en-US" sz="1400" u="sng" dirty="0">
                <a:solidFill>
                  <a:schemeClr val="accent5"/>
                </a:solidFill>
                <a:latin typeface="Meiryo UI" panose="020B0604030504040204" pitchFamily="50" charset="-128"/>
                <a:ea typeface="Meiryo UI" panose="020B0604030504040204" pitchFamily="50" charset="-128"/>
              </a:rPr>
              <a:t>国際会議を開催するなど、関係国等との情報交換の枠組みを構築し、連携強化を図る（施策番号３２５）</a:t>
            </a:r>
            <a:endParaRPr lang="en-US" altLang="ja-JP" sz="1400" dirty="0">
              <a:solidFill>
                <a:schemeClr val="accent5"/>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B2689F42-35B2-74AC-8B5F-64F6D9EE3E2F}"/>
              </a:ext>
            </a:extLst>
          </p:cNvPr>
          <p:cNvSpPr/>
          <p:nvPr/>
        </p:nvSpPr>
        <p:spPr>
          <a:xfrm>
            <a:off x="58953" y="711616"/>
            <a:ext cx="4589247" cy="1675158"/>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テキスト ボックス 35"/>
          <p:cNvSpPr txBox="1"/>
          <p:nvPr/>
        </p:nvSpPr>
        <p:spPr>
          <a:xfrm>
            <a:off x="205726" y="603296"/>
            <a:ext cx="1389193" cy="293213"/>
          </a:xfrm>
          <a:prstGeom prst="rect">
            <a:avLst/>
          </a:prstGeom>
          <a:solidFill>
            <a:schemeClr val="accent1">
              <a:lumMod val="50000"/>
            </a:schemeClr>
          </a:solidFill>
          <a:ln w="38100">
            <a:solidFill>
              <a:schemeClr val="bg1"/>
            </a:solidFill>
          </a:ln>
        </p:spPr>
        <p:style>
          <a:lnRef idx="1">
            <a:schemeClr val="accent1"/>
          </a:lnRef>
          <a:fillRef idx="2">
            <a:schemeClr val="accent1"/>
          </a:fillRef>
          <a:effectRef idx="1">
            <a:schemeClr val="accent1"/>
          </a:effectRef>
          <a:fontRef idx="minor">
            <a:schemeClr val="dk1"/>
          </a:fontRef>
        </p:style>
        <p:txBody>
          <a:bodyPr wrap="square" rtlCol="0" anchor="ctr">
            <a:noAutofit/>
          </a:bodyPr>
          <a:lstStyle/>
          <a:p>
            <a:pPr lvl="0" algn="ctr">
              <a:defRPr/>
            </a:pPr>
            <a:r>
              <a:rPr lang="ja-JP" altLang="en-US" sz="1400">
                <a:solidFill>
                  <a:prstClr val="white"/>
                </a:solidFill>
                <a:latin typeface="BIZ UDPゴシック" panose="020B0400000000000000" pitchFamily="50" charset="-128"/>
                <a:ea typeface="BIZ UDPゴシック" panose="020B0400000000000000" pitchFamily="50" charset="-128"/>
              </a:rPr>
              <a:t>背景</a:t>
            </a:r>
            <a:endParaRPr lang="en-US" altLang="ja-JP" sz="1400">
              <a:solidFill>
                <a:prstClr val="white"/>
              </a:solidFill>
              <a:latin typeface="BIZ UDPゴシック" panose="020B0400000000000000" pitchFamily="50" charset="-128"/>
              <a:ea typeface="BIZ UDPゴシック" panose="020B0400000000000000" pitchFamily="50" charset="-128"/>
            </a:endParaRPr>
          </a:p>
        </p:txBody>
      </p:sp>
      <p:sp>
        <p:nvSpPr>
          <p:cNvPr id="37" name="正方形/長方形 36">
            <a:extLst>
              <a:ext uri="{FF2B5EF4-FFF2-40B4-BE49-F238E27FC236}">
                <a16:creationId xmlns:a16="http://schemas.microsoft.com/office/drawing/2014/main" id="{B2689F42-35B2-74AC-8B5F-64F6D9EE3E2F}"/>
              </a:ext>
            </a:extLst>
          </p:cNvPr>
          <p:cNvSpPr/>
          <p:nvPr/>
        </p:nvSpPr>
        <p:spPr>
          <a:xfrm>
            <a:off x="4768314" y="714735"/>
            <a:ext cx="5010686" cy="1681913"/>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8" name="テキスト ボックス 37"/>
          <p:cNvSpPr txBox="1"/>
          <p:nvPr/>
        </p:nvSpPr>
        <p:spPr>
          <a:xfrm>
            <a:off x="4903449" y="611460"/>
            <a:ext cx="1764051" cy="288000"/>
          </a:xfrm>
          <a:prstGeom prst="rect">
            <a:avLst/>
          </a:prstGeom>
          <a:solidFill>
            <a:schemeClr val="accent1">
              <a:lumMod val="50000"/>
            </a:schemeClr>
          </a:solidFill>
          <a:ln w="38100">
            <a:solidFill>
              <a:schemeClr val="bg1"/>
            </a:solidFill>
          </a:ln>
        </p:spPr>
        <p:style>
          <a:lnRef idx="1">
            <a:schemeClr val="accent1"/>
          </a:lnRef>
          <a:fillRef idx="2">
            <a:schemeClr val="accent1"/>
          </a:fillRef>
          <a:effectRef idx="1">
            <a:schemeClr val="accent1"/>
          </a:effectRef>
          <a:fontRef idx="minor">
            <a:schemeClr val="dk1"/>
          </a:fontRef>
        </p:style>
        <p:txBody>
          <a:bodyPr wrap="square" rtlCol="0" anchor="ctr">
            <a:noAutofit/>
          </a:bodyPr>
          <a:lstStyle/>
          <a:p>
            <a:pPr lvl="0" algn="ctr">
              <a:defRPr/>
            </a:pPr>
            <a:r>
              <a:rPr lang="ja-JP" altLang="en-US" sz="1400">
                <a:solidFill>
                  <a:prstClr val="white"/>
                </a:solidFill>
                <a:latin typeface="BIZ UDPゴシック" panose="020B0400000000000000" pitchFamily="50" charset="-128"/>
                <a:ea typeface="BIZ UDPゴシック" panose="020B0400000000000000" pitchFamily="50" charset="-128"/>
              </a:rPr>
              <a:t>関係閣僚会議決定</a:t>
            </a:r>
            <a:endParaRPr lang="en-US" altLang="ja-JP" sz="1400">
              <a:solidFill>
                <a:prstClr val="white"/>
              </a:solidFill>
              <a:latin typeface="BIZ UDPゴシック" panose="020B0400000000000000" pitchFamily="50" charset="-128"/>
              <a:ea typeface="BIZ UDPゴシック" panose="020B0400000000000000" pitchFamily="50" charset="-128"/>
            </a:endParaRPr>
          </a:p>
        </p:txBody>
      </p:sp>
      <p:sp>
        <p:nvSpPr>
          <p:cNvPr id="40" name="二等辺三角形 39"/>
          <p:cNvSpPr/>
          <p:nvPr/>
        </p:nvSpPr>
        <p:spPr>
          <a:xfrm rot="10800000">
            <a:off x="4450441" y="2474970"/>
            <a:ext cx="514265" cy="14670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400" b="1">
              <a:latin typeface="游ゴシック" panose="020B0400000000000000" pitchFamily="50" charset="-128"/>
              <a:ea typeface="游ゴシック" panose="020B0400000000000000" pitchFamily="50" charset="-128"/>
            </a:endParaRPr>
          </a:p>
        </p:txBody>
      </p:sp>
      <p:sp>
        <p:nvSpPr>
          <p:cNvPr id="42" name="角丸四角形 41"/>
          <p:cNvSpPr/>
          <p:nvPr/>
        </p:nvSpPr>
        <p:spPr>
          <a:xfrm>
            <a:off x="185580" y="3926207"/>
            <a:ext cx="1814724" cy="235028"/>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参加国・国際機関</a:t>
            </a:r>
          </a:p>
        </p:txBody>
      </p:sp>
      <p:sp>
        <p:nvSpPr>
          <p:cNvPr id="43" name="角丸四角形 42"/>
          <p:cNvSpPr/>
          <p:nvPr/>
        </p:nvSpPr>
        <p:spPr>
          <a:xfrm>
            <a:off x="7621637" y="3955498"/>
            <a:ext cx="1093131" cy="261096"/>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参加クラス</a:t>
            </a:r>
          </a:p>
        </p:txBody>
      </p:sp>
      <p:sp>
        <p:nvSpPr>
          <p:cNvPr id="44" name="角丸四角形 43"/>
          <p:cNvSpPr/>
          <p:nvPr/>
        </p:nvSpPr>
        <p:spPr>
          <a:xfrm>
            <a:off x="8775844" y="3947260"/>
            <a:ext cx="944576" cy="261984"/>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開催場所</a:t>
            </a:r>
          </a:p>
        </p:txBody>
      </p:sp>
      <p:sp>
        <p:nvSpPr>
          <p:cNvPr id="45" name="テキスト ボックス 44"/>
          <p:cNvSpPr txBox="1"/>
          <p:nvPr/>
        </p:nvSpPr>
        <p:spPr>
          <a:xfrm>
            <a:off x="151792" y="3173431"/>
            <a:ext cx="9490757" cy="784830"/>
          </a:xfrm>
          <a:prstGeom prst="rect">
            <a:avLst/>
          </a:prstGeom>
          <a:noFill/>
        </p:spPr>
        <p:txBody>
          <a:bodyPr wrap="square" rtlCol="0">
            <a:spAutoFit/>
          </a:bodyPr>
          <a:lstStyle/>
          <a:p>
            <a:pPr marL="285737" indent="-285737">
              <a:lnSpc>
                <a:spcPts val="1800"/>
              </a:lnSpc>
              <a:buFont typeface="Wingdings" panose="05000000000000000000" pitchFamily="2" charset="2"/>
              <a:buChar char="l"/>
            </a:pPr>
            <a:r>
              <a:rPr lang="ja-JP" altLang="en-US" sz="1300">
                <a:latin typeface="Meiryo UI" panose="020B0604030504040204" pitchFamily="50" charset="-128"/>
                <a:ea typeface="Meiryo UI" panose="020B0604030504040204" pitchFamily="50" charset="-128"/>
              </a:rPr>
              <a:t>外国入管当局等が直面する課題等について、</a:t>
            </a:r>
            <a:r>
              <a:rPr lang="ja-JP" altLang="en-US" sz="1300" u="sng">
                <a:solidFill>
                  <a:schemeClr val="accent5"/>
                </a:solidFill>
                <a:latin typeface="Meiryo UI" panose="020B0604030504040204" pitchFamily="50" charset="-128"/>
                <a:ea typeface="Meiryo UI" panose="020B0604030504040204" pitchFamily="50" charset="-128"/>
              </a:rPr>
              <a:t>定期的に情報共有・意見交換を行うプラットフォームを構築する</a:t>
            </a:r>
            <a:endParaRPr lang="ja-JP" altLang="en-US" sz="1300" b="1" u="sng">
              <a:solidFill>
                <a:schemeClr val="accent5"/>
              </a:solidFill>
              <a:latin typeface="Meiryo UI" panose="020B0604030504040204" pitchFamily="50" charset="-128"/>
              <a:ea typeface="Meiryo UI" panose="020B0604030504040204" pitchFamily="50" charset="-128"/>
            </a:endParaRPr>
          </a:p>
          <a:p>
            <a:pPr marL="285737" indent="-285737">
              <a:lnSpc>
                <a:spcPts val="1800"/>
              </a:lnSpc>
              <a:buFont typeface="Wingdings" panose="05000000000000000000" pitchFamily="2" charset="2"/>
              <a:buChar char="l"/>
            </a:pPr>
            <a:r>
              <a:rPr lang="ja-JP" altLang="en-US" sz="1300">
                <a:latin typeface="Meiryo UI" panose="020B0604030504040204" pitchFamily="50" charset="-128"/>
                <a:ea typeface="Meiryo UI" panose="020B0604030504040204" pitchFamily="50" charset="-128"/>
              </a:rPr>
              <a:t>外国入管当局等が交流を深めつつ連携・協力を強化し、</a:t>
            </a:r>
            <a:r>
              <a:rPr lang="ja-JP" altLang="en-US" sz="1300" u="sng">
                <a:solidFill>
                  <a:schemeClr val="accent5"/>
                </a:solidFill>
                <a:latin typeface="Meiryo UI" panose="020B0604030504040204" pitchFamily="50" charset="-128"/>
                <a:ea typeface="Meiryo UI" panose="020B0604030504040204" pitchFamily="50" charset="-128"/>
              </a:rPr>
              <a:t>ベストプラクティスの交換などにより入管施策等の向上を図る</a:t>
            </a:r>
            <a:endParaRPr lang="en-US" altLang="ja-JP" sz="1300">
              <a:solidFill>
                <a:schemeClr val="accent5"/>
              </a:solidFill>
              <a:latin typeface="Meiryo UI" panose="020B0604030504040204" pitchFamily="50" charset="-128"/>
              <a:ea typeface="Meiryo UI" panose="020B0604030504040204" pitchFamily="50" charset="-128"/>
            </a:endParaRPr>
          </a:p>
          <a:p>
            <a:pPr marL="285737" indent="-285737">
              <a:lnSpc>
                <a:spcPts val="1800"/>
              </a:lnSpc>
              <a:buFont typeface="Wingdings" panose="05000000000000000000" pitchFamily="2" charset="2"/>
              <a:buChar char="l"/>
            </a:pPr>
            <a:r>
              <a:rPr lang="ja-JP" altLang="en-US" sz="1300">
                <a:latin typeface="Meiryo UI" panose="020B0604030504040204" pitchFamily="50" charset="-128"/>
                <a:ea typeface="Meiryo UI" panose="020B0604030504040204" pitchFamily="50" charset="-128"/>
              </a:rPr>
              <a:t>円滑かつ適正な外国人材の受入れ、安全・安心で調和のとれた</a:t>
            </a:r>
            <a:r>
              <a:rPr lang="ja-JP" altLang="en-US" sz="1300" u="sng">
                <a:solidFill>
                  <a:schemeClr val="accent5"/>
                </a:solidFill>
                <a:latin typeface="Meiryo UI" panose="020B0604030504040204" pitchFamily="50" charset="-128"/>
                <a:ea typeface="Meiryo UI" panose="020B0604030504040204" pitchFamily="50" charset="-128"/>
              </a:rPr>
              <a:t>共生社会を含む出入国在留管理行政を実現する</a:t>
            </a:r>
            <a:endParaRPr lang="en-US" altLang="ja-JP" sz="1300" u="sng">
              <a:solidFill>
                <a:schemeClr val="accent5"/>
              </a:solidFill>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7560561" y="4212511"/>
            <a:ext cx="1653566" cy="415498"/>
          </a:xfrm>
          <a:prstGeom prst="rect">
            <a:avLst/>
          </a:prstGeom>
          <a:noFill/>
        </p:spPr>
        <p:txBody>
          <a:bodyPr wrap="square" rtlCol="0">
            <a:spAutoFit/>
          </a:bodyPr>
          <a:lstStyle/>
          <a:p>
            <a:r>
              <a:rPr lang="ja-JP" altLang="en-US" sz="1050">
                <a:latin typeface="Meiryo UI" panose="020B0604030504040204" pitchFamily="50" charset="-128"/>
                <a:ea typeface="Meiryo UI" panose="020B0604030504040204" pitchFamily="50" charset="-128"/>
              </a:rPr>
              <a:t>高級実務者</a:t>
            </a:r>
            <a:endParaRPr lang="en-US" altLang="ja-JP" sz="1050">
              <a:latin typeface="Meiryo UI" panose="020B0604030504040204" pitchFamily="50" charset="-128"/>
              <a:ea typeface="Meiryo UI" panose="020B0604030504040204" pitchFamily="50" charset="-128"/>
            </a:endParaRPr>
          </a:p>
          <a:p>
            <a:r>
              <a:rPr lang="ja-JP" altLang="en-US" sz="1050">
                <a:latin typeface="Meiryo UI" panose="020B0604030504040204" pitchFamily="50" charset="-128"/>
                <a:ea typeface="Meiryo UI" panose="020B0604030504040204" pitchFamily="50" charset="-128"/>
              </a:rPr>
              <a:t>（局長・次長級）</a:t>
            </a:r>
          </a:p>
        </p:txBody>
      </p:sp>
      <p:sp>
        <p:nvSpPr>
          <p:cNvPr id="47" name="テキスト ボックス 46"/>
          <p:cNvSpPr txBox="1"/>
          <p:nvPr/>
        </p:nvSpPr>
        <p:spPr>
          <a:xfrm>
            <a:off x="8753064" y="4254237"/>
            <a:ext cx="1213274" cy="253916"/>
          </a:xfrm>
          <a:prstGeom prst="rect">
            <a:avLst/>
          </a:prstGeom>
          <a:noFill/>
        </p:spPr>
        <p:txBody>
          <a:bodyPr wrap="square" rtlCol="0">
            <a:spAutoFit/>
          </a:bodyPr>
          <a:lstStyle/>
          <a:p>
            <a:r>
              <a:rPr lang="ja-JP" altLang="en-US" sz="1050">
                <a:latin typeface="Meiryo UI" panose="020B0604030504040204" pitchFamily="50" charset="-128"/>
                <a:ea typeface="Meiryo UI" panose="020B0604030504040204" pitchFamily="50" charset="-128"/>
              </a:rPr>
              <a:t>浅草ビューホテル</a:t>
            </a:r>
          </a:p>
        </p:txBody>
      </p:sp>
      <p:sp>
        <p:nvSpPr>
          <p:cNvPr id="48" name="テキスト ボックス 47"/>
          <p:cNvSpPr txBox="1"/>
          <p:nvPr/>
        </p:nvSpPr>
        <p:spPr>
          <a:xfrm>
            <a:off x="1824710" y="3889373"/>
            <a:ext cx="4675444" cy="292388"/>
          </a:xfrm>
          <a:prstGeom prst="rect">
            <a:avLst/>
          </a:prstGeom>
          <a:noFill/>
        </p:spPr>
        <p:txBody>
          <a:bodyPr wrap="square" lIns="91440" tIns="45720" rIns="91440" bIns="45720" rtlCol="0" anchor="t">
            <a:spAutoFit/>
          </a:bodyPr>
          <a:lstStyle/>
          <a:p>
            <a:r>
              <a:rPr lang="ja-JP" altLang="en-US" sz="1300" b="1">
                <a:latin typeface="Meiryo UI"/>
                <a:ea typeface="Meiryo UI"/>
              </a:rPr>
              <a:t>　</a:t>
            </a:r>
            <a:r>
              <a:rPr lang="ja-JP" altLang="en-US" sz="1300" b="1" u="sng">
                <a:latin typeface="Meiryo UI"/>
                <a:ea typeface="Meiryo UI"/>
              </a:rPr>
              <a:t>２３か国、１地域機関及び２国際機関</a:t>
            </a:r>
            <a:endParaRPr lang="en-US" altLang="ja-JP" sz="1300" b="1" u="sng">
              <a:solidFill>
                <a:srgbClr val="C00000"/>
              </a:solidFill>
              <a:latin typeface="Meiryo UI"/>
              <a:ea typeface="Meiryo UI"/>
            </a:endParaRPr>
          </a:p>
        </p:txBody>
      </p:sp>
      <p:sp>
        <p:nvSpPr>
          <p:cNvPr id="51" name="正方形/長方形 50">
            <a:extLst>
              <a:ext uri="{FF2B5EF4-FFF2-40B4-BE49-F238E27FC236}">
                <a16:creationId xmlns:a16="http://schemas.microsoft.com/office/drawing/2014/main" id="{B2689F42-35B2-74AC-8B5F-64F6D9EE3E2F}"/>
              </a:ext>
            </a:extLst>
          </p:cNvPr>
          <p:cNvSpPr/>
          <p:nvPr/>
        </p:nvSpPr>
        <p:spPr>
          <a:xfrm>
            <a:off x="70826" y="2790858"/>
            <a:ext cx="9746594" cy="4007886"/>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a:solidFill>
                  <a:schemeClr val="bg1"/>
                </a:solidFill>
                <a:latin typeface="Meiryo UI" panose="020B0604030504040204" pitchFamily="50" charset="-128"/>
                <a:ea typeface="Meiryo UI" panose="020B0604030504040204" pitchFamily="50" charset="-128"/>
              </a:rPr>
              <a:t>・</a:t>
            </a:r>
            <a:endParaRPr lang="ja-JP" altLang="en-US">
              <a:latin typeface="Meiryo UI" panose="020B0604030504040204" pitchFamily="50" charset="-128"/>
              <a:ea typeface="Meiryo UI" panose="020B0604030504040204" pitchFamily="50" charset="-128"/>
            </a:endParaRPr>
          </a:p>
        </p:txBody>
      </p:sp>
      <p:sp>
        <p:nvSpPr>
          <p:cNvPr id="52" name="正方形/長方形 51"/>
          <p:cNvSpPr/>
          <p:nvPr/>
        </p:nvSpPr>
        <p:spPr>
          <a:xfrm>
            <a:off x="238973" y="2624706"/>
            <a:ext cx="9396146" cy="287899"/>
          </a:xfrm>
          <a:prstGeom prst="rect">
            <a:avLst/>
          </a:prstGeom>
          <a:solidFill>
            <a:schemeClr val="accent5">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latin typeface="BIZ UDPゴシック" panose="020B0400000000000000" pitchFamily="50" charset="-128"/>
                <a:ea typeface="BIZ UDPゴシック" panose="020B0400000000000000" pitchFamily="50" charset="-128"/>
              </a:rPr>
              <a:t>第５回東京イミグレーション・フォーラム概要</a:t>
            </a:r>
            <a:endParaRPr lang="ja-JP" altLang="en-US" sz="1300">
              <a:latin typeface="BIZ UDPゴシック" panose="020B0400000000000000" pitchFamily="50" charset="-128"/>
              <a:ea typeface="BIZ UDPゴシック" panose="020B0400000000000000" pitchFamily="50" charset="-128"/>
            </a:endParaRPr>
          </a:p>
        </p:txBody>
      </p:sp>
      <p:sp>
        <p:nvSpPr>
          <p:cNvPr id="54" name="テキスト ボックス 53"/>
          <p:cNvSpPr txBox="1"/>
          <p:nvPr/>
        </p:nvSpPr>
        <p:spPr>
          <a:xfrm>
            <a:off x="5294334" y="4876537"/>
            <a:ext cx="2927672"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全体会合①</a:t>
            </a:r>
          </a:p>
        </p:txBody>
      </p:sp>
      <p:sp>
        <p:nvSpPr>
          <p:cNvPr id="55" name="テキスト ボックス 54"/>
          <p:cNvSpPr txBox="1"/>
          <p:nvPr/>
        </p:nvSpPr>
        <p:spPr>
          <a:xfrm>
            <a:off x="5302018" y="5424041"/>
            <a:ext cx="2685314"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分科会</a:t>
            </a:r>
            <a:endParaRPr lang="en-US" altLang="ja-JP" sz="1200" b="1">
              <a:latin typeface="Meiryo UI" panose="020B0604030504040204" pitchFamily="50" charset="-128"/>
              <a:ea typeface="Meiryo UI" panose="020B0604030504040204" pitchFamily="50" charset="-128"/>
            </a:endParaRPr>
          </a:p>
        </p:txBody>
      </p:sp>
      <p:sp>
        <p:nvSpPr>
          <p:cNvPr id="56" name="テキスト ボックス 55"/>
          <p:cNvSpPr txBox="1"/>
          <p:nvPr/>
        </p:nvSpPr>
        <p:spPr>
          <a:xfrm>
            <a:off x="5393067" y="5067389"/>
            <a:ext cx="4319247" cy="461665"/>
          </a:xfrm>
          <a:prstGeom prst="rect">
            <a:avLst/>
          </a:prstGeom>
          <a:noFill/>
        </p:spPr>
        <p:txBody>
          <a:bodyPr wrap="square" rtlCol="0">
            <a:spAutoFit/>
          </a:bodyPr>
          <a:lstStyle/>
          <a:p>
            <a:r>
              <a:rPr lang="ja-JP" altLang="en-US" sz="1200">
                <a:latin typeface="Meiryo UI" panose="020B0604030504040204" pitchFamily="50" charset="-128"/>
                <a:ea typeface="Meiryo UI" panose="020B0604030504040204" pitchFamily="50" charset="-128"/>
              </a:rPr>
              <a:t>最近導入した出入国在留管理施策についてーデジタル・トランスフォーメーション（</a:t>
            </a:r>
            <a:r>
              <a:rPr lang="en-US" altLang="ja-JP" sz="1200">
                <a:latin typeface="Meiryo UI" panose="020B0604030504040204" pitchFamily="50" charset="-128"/>
                <a:ea typeface="Meiryo UI" panose="020B0604030504040204" pitchFamily="50" charset="-128"/>
              </a:rPr>
              <a:t>DX</a:t>
            </a:r>
            <a:r>
              <a:rPr lang="ja-JP" altLang="en-US" sz="1200">
                <a:latin typeface="Meiryo UI" panose="020B0604030504040204" pitchFamily="50" charset="-128"/>
                <a:ea typeface="Meiryo UI" panose="020B0604030504040204" pitchFamily="50" charset="-128"/>
              </a:rPr>
              <a:t>）の取組を中心にー</a:t>
            </a:r>
            <a:endParaRPr lang="en-US" altLang="ja-JP" sz="120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5304966" y="5949113"/>
            <a:ext cx="2369212"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全体会合②</a:t>
            </a:r>
          </a:p>
        </p:txBody>
      </p:sp>
      <p:graphicFrame>
        <p:nvGraphicFramePr>
          <p:cNvPr id="58" name="表 57"/>
          <p:cNvGraphicFramePr>
            <a:graphicFrameLocks noGrp="1"/>
          </p:cNvGraphicFramePr>
          <p:nvPr>
            <p:extLst>
              <p:ext uri="{D42A27DB-BD31-4B8C-83A1-F6EECF244321}">
                <p14:modId xmlns:p14="http://schemas.microsoft.com/office/powerpoint/2010/main" val="3502545511"/>
              </p:ext>
            </p:extLst>
          </p:nvPr>
        </p:nvGraphicFramePr>
        <p:xfrm>
          <a:off x="126500" y="5300966"/>
          <a:ext cx="5214351" cy="1451404"/>
        </p:xfrm>
        <a:graphic>
          <a:graphicData uri="http://schemas.openxmlformats.org/drawingml/2006/table">
            <a:tbl>
              <a:tblPr firstRow="1" bandRow="1">
                <a:tableStyleId>{5C22544A-7EE6-4342-B048-85BDC9FD1C3A}</a:tableStyleId>
              </a:tblPr>
              <a:tblGrid>
                <a:gridCol w="1738117">
                  <a:extLst>
                    <a:ext uri="{9D8B030D-6E8A-4147-A177-3AD203B41FA5}">
                      <a16:colId xmlns:a16="http://schemas.microsoft.com/office/drawing/2014/main" val="4132044881"/>
                    </a:ext>
                  </a:extLst>
                </a:gridCol>
                <a:gridCol w="1738117">
                  <a:extLst>
                    <a:ext uri="{9D8B030D-6E8A-4147-A177-3AD203B41FA5}">
                      <a16:colId xmlns:a16="http://schemas.microsoft.com/office/drawing/2014/main" val="759036373"/>
                    </a:ext>
                  </a:extLst>
                </a:gridCol>
                <a:gridCol w="1738117">
                  <a:extLst>
                    <a:ext uri="{9D8B030D-6E8A-4147-A177-3AD203B41FA5}">
                      <a16:colId xmlns:a16="http://schemas.microsoft.com/office/drawing/2014/main" val="3631639144"/>
                    </a:ext>
                  </a:extLst>
                </a:gridCol>
              </a:tblGrid>
              <a:tr h="3042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ln w="0"/>
                          <a:solidFill>
                            <a:schemeClr val="tx1"/>
                          </a:solidFill>
                          <a:latin typeface="Meiryo UI" panose="020B0604030504040204" pitchFamily="50" charset="-128"/>
                          <a:ea typeface="Meiryo UI" panose="020B0604030504040204" pitchFamily="50" charset="-128"/>
                        </a:rPr>
                        <a:t>12</a:t>
                      </a:r>
                      <a:r>
                        <a:rPr kumimoji="1" lang="ja-JP" altLang="en-US" sz="1200" b="1">
                          <a:ln w="0"/>
                          <a:solidFill>
                            <a:schemeClr val="tx1"/>
                          </a:solidFill>
                          <a:latin typeface="Meiryo UI" panose="020B0604030504040204" pitchFamily="50" charset="-128"/>
                          <a:ea typeface="Meiryo UI" panose="020B0604030504040204" pitchFamily="50" charset="-128"/>
                        </a:rPr>
                        <a:t>月</a:t>
                      </a:r>
                      <a:r>
                        <a:rPr kumimoji="1" lang="en-US" altLang="ja-JP" sz="1200" b="1">
                          <a:ln w="0"/>
                          <a:solidFill>
                            <a:schemeClr val="tx1"/>
                          </a:solidFill>
                          <a:latin typeface="Meiryo UI" panose="020B0604030504040204" pitchFamily="50" charset="-128"/>
                          <a:ea typeface="Meiryo UI" panose="020B0604030504040204" pitchFamily="50" charset="-128"/>
                        </a:rPr>
                        <a:t>10</a:t>
                      </a:r>
                      <a:r>
                        <a:rPr kumimoji="1" lang="ja-JP" altLang="en-US" sz="1200" b="1">
                          <a:ln w="0"/>
                          <a:solidFill>
                            <a:schemeClr val="tx1"/>
                          </a:solidFill>
                          <a:latin typeface="Meiryo UI" panose="020B0604030504040204" pitchFamily="50" charset="-128"/>
                          <a:ea typeface="Meiryo UI" panose="020B0604030504040204" pitchFamily="50" charset="-128"/>
                        </a:rPr>
                        <a:t>日（</a:t>
                      </a:r>
                      <a:r>
                        <a:rPr kumimoji="1" lang="en-US" altLang="ja-JP" sz="1200" b="1">
                          <a:ln w="0"/>
                          <a:solidFill>
                            <a:schemeClr val="tx1"/>
                          </a:solidFill>
                          <a:latin typeface="Meiryo UI" panose="020B0604030504040204" pitchFamily="50" charset="-128"/>
                          <a:ea typeface="Meiryo UI" panose="020B0604030504040204" pitchFamily="50" charset="-128"/>
                        </a:rPr>
                        <a:t>1</a:t>
                      </a:r>
                      <a:r>
                        <a:rPr kumimoji="1" lang="ja-JP" altLang="en-US" sz="1200" b="1">
                          <a:ln w="0"/>
                          <a:solidFill>
                            <a:schemeClr val="tx1"/>
                          </a:solidFill>
                          <a:latin typeface="Meiryo UI" panose="020B0604030504040204" pitchFamily="50" charset="-128"/>
                          <a:ea typeface="Meiryo UI" panose="020B0604030504040204" pitchFamily="50" charset="-128"/>
                        </a:rPr>
                        <a:t>日目）</a:t>
                      </a:r>
                      <a:endParaRPr kumimoji="1" lang="ja-JP" altLang="en-US" sz="1400" b="1">
                        <a:ln w="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ln w="0"/>
                          <a:solidFill>
                            <a:schemeClr val="tx1"/>
                          </a:solidFill>
                          <a:latin typeface="Meiryo UI" panose="020B0604030504040204" pitchFamily="50" charset="-128"/>
                          <a:ea typeface="Meiryo UI" panose="020B0604030504040204" pitchFamily="50" charset="-128"/>
                        </a:rPr>
                        <a:t>12</a:t>
                      </a:r>
                      <a:r>
                        <a:rPr kumimoji="1" lang="ja-JP" altLang="en-US" sz="1200" b="1">
                          <a:ln w="0"/>
                          <a:solidFill>
                            <a:schemeClr val="tx1"/>
                          </a:solidFill>
                          <a:latin typeface="Meiryo UI" panose="020B0604030504040204" pitchFamily="50" charset="-128"/>
                          <a:ea typeface="Meiryo UI" panose="020B0604030504040204" pitchFamily="50" charset="-128"/>
                        </a:rPr>
                        <a:t>月</a:t>
                      </a:r>
                      <a:r>
                        <a:rPr kumimoji="1" lang="en-US" altLang="ja-JP" sz="1200" b="1">
                          <a:ln w="0"/>
                          <a:solidFill>
                            <a:schemeClr val="tx1"/>
                          </a:solidFill>
                          <a:latin typeface="Meiryo UI" panose="020B0604030504040204" pitchFamily="50" charset="-128"/>
                          <a:ea typeface="Meiryo UI" panose="020B0604030504040204" pitchFamily="50" charset="-128"/>
                        </a:rPr>
                        <a:t>11</a:t>
                      </a:r>
                      <a:r>
                        <a:rPr kumimoji="1" lang="ja-JP" altLang="en-US" sz="1200" b="1">
                          <a:ln w="0"/>
                          <a:solidFill>
                            <a:schemeClr val="tx1"/>
                          </a:solidFill>
                          <a:latin typeface="Meiryo UI" panose="020B0604030504040204" pitchFamily="50" charset="-128"/>
                          <a:ea typeface="Meiryo UI" panose="020B0604030504040204" pitchFamily="50" charset="-128"/>
                        </a:rPr>
                        <a:t>日（</a:t>
                      </a:r>
                      <a:r>
                        <a:rPr kumimoji="1" lang="en-US" altLang="ja-JP" sz="1200" b="1">
                          <a:ln w="0"/>
                          <a:solidFill>
                            <a:schemeClr val="tx1"/>
                          </a:solidFill>
                          <a:latin typeface="Meiryo UI" panose="020B0604030504040204" pitchFamily="50" charset="-128"/>
                          <a:ea typeface="Meiryo UI" panose="020B0604030504040204" pitchFamily="50" charset="-128"/>
                        </a:rPr>
                        <a:t>2</a:t>
                      </a:r>
                      <a:r>
                        <a:rPr kumimoji="1" lang="ja-JP" altLang="en-US" sz="1200" b="1">
                          <a:ln w="0"/>
                          <a:solidFill>
                            <a:schemeClr val="tx1"/>
                          </a:solidFill>
                          <a:latin typeface="Meiryo UI" panose="020B0604030504040204" pitchFamily="50" charset="-128"/>
                          <a:ea typeface="Meiryo UI" panose="020B0604030504040204" pitchFamily="50" charset="-128"/>
                        </a:rPr>
                        <a:t>日目）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ln w="0"/>
                          <a:solidFill>
                            <a:schemeClr val="tx1"/>
                          </a:solidFill>
                          <a:latin typeface="Meiryo UI" panose="020B0604030504040204" pitchFamily="50" charset="-128"/>
                          <a:ea typeface="Meiryo UI" panose="020B0604030504040204" pitchFamily="50" charset="-128"/>
                        </a:rPr>
                        <a:t>12</a:t>
                      </a:r>
                      <a:r>
                        <a:rPr kumimoji="1" lang="ja-JP" altLang="en-US" sz="1200" b="1" dirty="0">
                          <a:ln w="0"/>
                          <a:solidFill>
                            <a:schemeClr val="tx1"/>
                          </a:solidFill>
                          <a:latin typeface="Meiryo UI" panose="020B0604030504040204" pitchFamily="50" charset="-128"/>
                          <a:ea typeface="Meiryo UI" panose="020B0604030504040204" pitchFamily="50" charset="-128"/>
                        </a:rPr>
                        <a:t>月</a:t>
                      </a:r>
                      <a:r>
                        <a:rPr kumimoji="1" lang="en-US" altLang="ja-JP" sz="1200" b="1" dirty="0">
                          <a:ln w="0"/>
                          <a:solidFill>
                            <a:schemeClr val="tx1"/>
                          </a:solidFill>
                          <a:latin typeface="Meiryo UI" panose="020B0604030504040204" pitchFamily="50" charset="-128"/>
                          <a:ea typeface="Meiryo UI" panose="020B0604030504040204" pitchFamily="50" charset="-128"/>
                        </a:rPr>
                        <a:t>12</a:t>
                      </a:r>
                      <a:r>
                        <a:rPr kumimoji="1" lang="ja-JP" altLang="en-US" sz="1200" b="1" dirty="0">
                          <a:ln w="0"/>
                          <a:solidFill>
                            <a:schemeClr val="tx1"/>
                          </a:solidFill>
                          <a:latin typeface="Meiryo UI" panose="020B0604030504040204" pitchFamily="50" charset="-128"/>
                          <a:ea typeface="Meiryo UI" panose="020B0604030504040204" pitchFamily="50" charset="-128"/>
                        </a:rPr>
                        <a:t>日（</a:t>
                      </a:r>
                      <a:r>
                        <a:rPr kumimoji="1" lang="en-US" altLang="ja-JP" sz="1200" b="1" dirty="0">
                          <a:ln w="0"/>
                          <a:solidFill>
                            <a:schemeClr val="tx1"/>
                          </a:solidFill>
                          <a:latin typeface="Meiryo UI" panose="020B0604030504040204" pitchFamily="50" charset="-128"/>
                          <a:ea typeface="Meiryo UI" panose="020B0604030504040204" pitchFamily="50" charset="-128"/>
                        </a:rPr>
                        <a:t>3</a:t>
                      </a:r>
                      <a:r>
                        <a:rPr kumimoji="1" lang="ja-JP" altLang="en-US" sz="1200" b="1" dirty="0">
                          <a:ln w="0"/>
                          <a:solidFill>
                            <a:schemeClr val="tx1"/>
                          </a:solidFill>
                          <a:latin typeface="Meiryo UI" panose="020B0604030504040204" pitchFamily="50" charset="-128"/>
                          <a:ea typeface="Meiryo UI" panose="020B0604030504040204" pitchFamily="50" charset="-128"/>
                        </a:rPr>
                        <a:t>日目）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03059789"/>
                  </a:ext>
                </a:extLst>
              </a:tr>
              <a:tr h="1108519">
                <a:tc>
                  <a:txBody>
                    <a:bodyPr/>
                    <a:lstStyle/>
                    <a:p>
                      <a:pPr algn="ctr">
                        <a:lnSpc>
                          <a:spcPts val="2100"/>
                        </a:lnSpc>
                      </a:pPr>
                      <a:r>
                        <a:rPr kumimoji="1" lang="ja-JP" altLang="en-US" sz="1200">
                          <a:latin typeface="Meiryo UI" panose="020B0604030504040204" pitchFamily="50" charset="-128"/>
                          <a:ea typeface="Meiryo UI" panose="020B0604030504040204" pitchFamily="50" charset="-128"/>
                        </a:rPr>
                        <a:t>開会セッション</a:t>
                      </a:r>
                      <a:endParaRPr kumimoji="1" lang="en-US" altLang="ja-JP" sz="1200">
                        <a:latin typeface="Meiryo UI" panose="020B0604030504040204" pitchFamily="50" charset="-128"/>
                        <a:ea typeface="Meiryo UI" panose="020B0604030504040204" pitchFamily="50" charset="-128"/>
                      </a:endParaRPr>
                    </a:p>
                    <a:p>
                      <a:pPr algn="ctr">
                        <a:lnSpc>
                          <a:spcPts val="2100"/>
                        </a:lnSpc>
                      </a:pPr>
                      <a:r>
                        <a:rPr kumimoji="1" lang="ja-JP" altLang="en-US" sz="1200">
                          <a:latin typeface="Meiryo UI"/>
                          <a:ea typeface="Meiryo UI"/>
                        </a:rPr>
                        <a:t>基調講演</a:t>
                      </a:r>
                      <a:r>
                        <a:rPr lang="ja-JP" altLang="en-US" sz="1050">
                          <a:latin typeface="Meiryo UI"/>
                          <a:ea typeface="Meiryo UI"/>
                        </a:rPr>
                        <a:t>(IOM事務局長)</a:t>
                      </a:r>
                      <a:endParaRPr kumimoji="1" lang="ja-JP" altLang="en-US" sz="1050">
                        <a:latin typeface="Meiryo UI"/>
                        <a:ea typeface="Meiryo UI"/>
                      </a:endParaRPr>
                    </a:p>
                    <a:p>
                      <a:pPr algn="ctr">
                        <a:lnSpc>
                          <a:spcPts val="2100"/>
                        </a:lnSpc>
                      </a:pPr>
                      <a:r>
                        <a:rPr kumimoji="1" lang="ja-JP" altLang="en-US" sz="1200">
                          <a:latin typeface="Meiryo UI"/>
                          <a:ea typeface="Meiryo UI"/>
                        </a:rPr>
                        <a:t>全体会合①</a:t>
                      </a:r>
                      <a:endParaRPr kumimoji="1" lang="en-US" altLang="ja-JP" sz="1200">
                        <a:latin typeface="Meiryo UI"/>
                        <a:ea typeface="Meiryo UI"/>
                      </a:endParaRPr>
                    </a:p>
                    <a:p>
                      <a:pPr algn="ctr">
                        <a:lnSpc>
                          <a:spcPts val="2100"/>
                        </a:lnSpc>
                      </a:pPr>
                      <a:r>
                        <a:rPr kumimoji="1" lang="ja-JP" altLang="en-US" sz="1200">
                          <a:latin typeface="Meiryo UI" panose="020B0604030504040204" pitchFamily="50" charset="-128"/>
                          <a:ea typeface="Meiryo UI" panose="020B0604030504040204" pitchFamily="50" charset="-128"/>
                        </a:rPr>
                        <a:t>歓迎レセプション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700"/>
                        </a:lnSpc>
                      </a:pPr>
                      <a:r>
                        <a:rPr kumimoji="1" lang="ja-JP" altLang="en-US" sz="1200">
                          <a:latin typeface="Meiryo UI" panose="020B0604030504040204" pitchFamily="50" charset="-128"/>
                          <a:ea typeface="Meiryo UI" panose="020B0604030504040204" pitchFamily="50" charset="-128"/>
                        </a:rPr>
                        <a:t>出入国管理機材紹介</a:t>
                      </a:r>
                      <a:endParaRPr kumimoji="1"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分科会</a:t>
                      </a:r>
                      <a:endParaRPr kumimoji="1"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全体会合②</a:t>
                      </a:r>
                      <a:endParaRPr kumimoji="1"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講演</a:t>
                      </a:r>
                      <a:endParaRPr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閉会セッション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200" dirty="0">
                          <a:latin typeface="Meiryo UI" panose="020B0604030504040204" pitchFamily="50" charset="-128"/>
                          <a:ea typeface="Meiryo UI" panose="020B0604030504040204" pitchFamily="50" charset="-128"/>
                        </a:rPr>
                        <a:t>視察（国立印刷局）</a:t>
                      </a:r>
                      <a:endParaRPr kumimoji="1" lang="en-US" altLang="ja-JP" sz="1200" dirty="0">
                        <a:latin typeface="Meiryo UI" panose="020B0604030504040204" pitchFamily="50" charset="-128"/>
                        <a:ea typeface="Meiryo UI" panose="020B0604030504040204" pitchFamily="50" charset="-128"/>
                      </a:endParaRPr>
                    </a:p>
                    <a:p>
                      <a:pPr algn="ctr">
                        <a:lnSpc>
                          <a:spcPct val="150000"/>
                        </a:lnSpc>
                      </a:pPr>
                      <a:endParaRPr kumimoji="1" lang="en-US" altLang="ja-JP" sz="1200" strike="sngStrike" dirty="0">
                        <a:solidFill>
                          <a:srgbClr val="FF0000"/>
                        </a:solidFill>
                        <a:latin typeface="Meiryo UI"/>
                        <a:ea typeface="Meiryo U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6923188"/>
                  </a:ext>
                </a:extLst>
              </a:tr>
            </a:tbl>
          </a:graphicData>
        </a:graphic>
      </p:graphicFrame>
      <p:sp>
        <p:nvSpPr>
          <p:cNvPr id="59" name="角丸四角形 58"/>
          <p:cNvSpPr/>
          <p:nvPr/>
        </p:nvSpPr>
        <p:spPr>
          <a:xfrm>
            <a:off x="5408435" y="4680139"/>
            <a:ext cx="997662" cy="230922"/>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各議題</a:t>
            </a:r>
          </a:p>
        </p:txBody>
      </p:sp>
      <p:sp>
        <p:nvSpPr>
          <p:cNvPr id="60" name="テキスト ボックス 59"/>
          <p:cNvSpPr txBox="1"/>
          <p:nvPr/>
        </p:nvSpPr>
        <p:spPr>
          <a:xfrm>
            <a:off x="5393440" y="5597954"/>
            <a:ext cx="4334242" cy="461665"/>
          </a:xfrm>
          <a:prstGeom prst="rect">
            <a:avLst/>
          </a:prstGeom>
          <a:noFill/>
        </p:spPr>
        <p:txBody>
          <a:bodyPr wrap="square" rtlCol="0">
            <a:spAutoFit/>
          </a:bodyPr>
          <a:lstStyle/>
          <a:p>
            <a:r>
              <a:rPr lang="ja-JP" altLang="en-US" sz="1200">
                <a:latin typeface="Meiryo UI" panose="020B0604030504040204" pitchFamily="50" charset="-128"/>
                <a:ea typeface="Meiryo UI" panose="020B0604030504040204" pitchFamily="50" charset="-128"/>
              </a:rPr>
              <a:t>入管職員等の人材確保や研修制度を含めた人材育成のベストプラクティス</a:t>
            </a:r>
            <a:endParaRPr lang="en-US" altLang="ja-JP" sz="1200">
              <a:latin typeface="Meiryo UI" panose="020B0604030504040204" pitchFamily="50" charset="-128"/>
              <a:ea typeface="Meiryo UI" panose="020B0604030504040204" pitchFamily="50" charset="-128"/>
            </a:endParaRPr>
          </a:p>
        </p:txBody>
      </p:sp>
      <p:sp>
        <p:nvSpPr>
          <p:cNvPr id="61" name="テキスト ボックス 60"/>
          <p:cNvSpPr txBox="1"/>
          <p:nvPr/>
        </p:nvSpPr>
        <p:spPr>
          <a:xfrm>
            <a:off x="5393440" y="6148623"/>
            <a:ext cx="4511492" cy="276742"/>
          </a:xfrm>
          <a:prstGeom prst="rect">
            <a:avLst/>
          </a:prstGeom>
          <a:noFill/>
        </p:spPr>
        <p:txBody>
          <a:bodyPr wrap="square" rtlCol="0">
            <a:spAutoFit/>
          </a:bodyPr>
          <a:lstStyle/>
          <a:p>
            <a:pPr>
              <a:lnSpc>
                <a:spcPts val="1600"/>
              </a:lnSpc>
            </a:pPr>
            <a:r>
              <a:rPr lang="ja-JP" altLang="en-US" sz="1200">
                <a:latin typeface="Meiryo UI" panose="020B0604030504040204" pitchFamily="50" charset="-128"/>
                <a:ea typeface="Meiryo UI" panose="020B0604030504040204" pitchFamily="50" charset="-128"/>
              </a:rPr>
              <a:t>被収容者の健康管理及び保健衛生の保持ー医療の課題を中心にー</a:t>
            </a:r>
            <a:endParaRPr lang="en-US" altLang="ja-JP" sz="1200">
              <a:latin typeface="Meiryo UI" panose="020B0604030504040204" pitchFamily="50" charset="-128"/>
              <a:ea typeface="Meiryo UI" panose="020B0604030504040204" pitchFamily="50" charset="-128"/>
            </a:endParaRPr>
          </a:p>
        </p:txBody>
      </p:sp>
      <p:sp>
        <p:nvSpPr>
          <p:cNvPr id="2" name="角丸四角形 42">
            <a:extLst>
              <a:ext uri="{FF2B5EF4-FFF2-40B4-BE49-F238E27FC236}">
                <a16:creationId xmlns:a16="http://schemas.microsoft.com/office/drawing/2014/main" id="{88E211C3-3B1E-1AA9-D3E1-0D6010586E3E}"/>
              </a:ext>
            </a:extLst>
          </p:cNvPr>
          <p:cNvSpPr/>
          <p:nvPr/>
        </p:nvSpPr>
        <p:spPr>
          <a:xfrm>
            <a:off x="6604076" y="3958261"/>
            <a:ext cx="810911" cy="264363"/>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講演</a:t>
            </a:r>
          </a:p>
        </p:txBody>
      </p:sp>
      <p:sp>
        <p:nvSpPr>
          <p:cNvPr id="4" name="テキスト ボックス 3">
            <a:extLst>
              <a:ext uri="{FF2B5EF4-FFF2-40B4-BE49-F238E27FC236}">
                <a16:creationId xmlns:a16="http://schemas.microsoft.com/office/drawing/2014/main" id="{ED1D9C2A-2233-AF32-962D-35C00B952E6D}"/>
              </a:ext>
            </a:extLst>
          </p:cNvPr>
          <p:cNvSpPr txBox="1"/>
          <p:nvPr/>
        </p:nvSpPr>
        <p:spPr>
          <a:xfrm>
            <a:off x="6548746" y="4245753"/>
            <a:ext cx="997663" cy="415498"/>
          </a:xfrm>
          <a:prstGeom prst="rect">
            <a:avLst/>
          </a:prstGeom>
          <a:noFill/>
        </p:spPr>
        <p:txBody>
          <a:bodyPr wrap="square" rtlCol="0">
            <a:spAutoFit/>
          </a:bodyPr>
          <a:lstStyle/>
          <a:p>
            <a:r>
              <a:rPr lang="en-US" altLang="ja-JP" sz="1050" dirty="0">
                <a:latin typeface="Meiryo UI" panose="020B0604030504040204" pitchFamily="50" charset="-128"/>
                <a:ea typeface="Meiryo UI" panose="020B0604030504040204" pitchFamily="50" charset="-128"/>
              </a:rPr>
              <a:t>FRONTEX</a:t>
            </a:r>
          </a:p>
          <a:p>
            <a:r>
              <a:rPr lang="ja-JP" altLang="en-US" sz="1050" dirty="0">
                <a:latin typeface="Meiryo UI" panose="020B0604030504040204" pitchFamily="50" charset="-128"/>
                <a:ea typeface="Meiryo UI" panose="020B0604030504040204" pitchFamily="50" charset="-128"/>
              </a:rPr>
              <a:t>副事務局長</a:t>
            </a:r>
          </a:p>
        </p:txBody>
      </p:sp>
      <p:sp>
        <p:nvSpPr>
          <p:cNvPr id="5" name="テキスト ボックス 4">
            <a:extLst>
              <a:ext uri="{FF2B5EF4-FFF2-40B4-BE49-F238E27FC236}">
                <a16:creationId xmlns:a16="http://schemas.microsoft.com/office/drawing/2014/main" id="{DBB0EE9F-06B4-D10A-3EF3-249919016B06}"/>
              </a:ext>
            </a:extLst>
          </p:cNvPr>
          <p:cNvSpPr txBox="1"/>
          <p:nvPr/>
        </p:nvSpPr>
        <p:spPr>
          <a:xfrm>
            <a:off x="5315548" y="6335164"/>
            <a:ext cx="2369212"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講演</a:t>
            </a:r>
          </a:p>
        </p:txBody>
      </p:sp>
      <p:sp>
        <p:nvSpPr>
          <p:cNvPr id="6" name="テキスト ボックス 5">
            <a:extLst>
              <a:ext uri="{FF2B5EF4-FFF2-40B4-BE49-F238E27FC236}">
                <a16:creationId xmlns:a16="http://schemas.microsoft.com/office/drawing/2014/main" id="{C98C3BEB-FA2C-C865-0338-D2982636E721}"/>
              </a:ext>
            </a:extLst>
          </p:cNvPr>
          <p:cNvSpPr txBox="1"/>
          <p:nvPr/>
        </p:nvSpPr>
        <p:spPr>
          <a:xfrm>
            <a:off x="5398756" y="6527380"/>
            <a:ext cx="3725921" cy="276742"/>
          </a:xfrm>
          <a:prstGeom prst="rect">
            <a:avLst/>
          </a:prstGeom>
          <a:noFill/>
        </p:spPr>
        <p:txBody>
          <a:bodyPr wrap="square" rtlCol="0">
            <a:spAutoFit/>
          </a:bodyPr>
          <a:lstStyle/>
          <a:p>
            <a:pPr>
              <a:lnSpc>
                <a:spcPts val="1600"/>
              </a:lnSpc>
            </a:pPr>
            <a:r>
              <a:rPr lang="ja-JP" altLang="en-US" sz="1200">
                <a:latin typeface="Meiryo UI" panose="020B0604030504040204" pitchFamily="50" charset="-128"/>
                <a:ea typeface="Meiryo UI" panose="020B0604030504040204" pitchFamily="50" charset="-128"/>
              </a:rPr>
              <a:t>欧州における国境管理の未来ー新技術とデジタル化</a:t>
            </a:r>
            <a:endParaRPr lang="en-US" altLang="ja-JP" sz="1200">
              <a:latin typeface="Meiryo UI" panose="020B0604030504040204" pitchFamily="50" charset="-128"/>
              <a:ea typeface="Meiryo UI" panose="020B0604030504040204" pitchFamily="50" charset="-128"/>
            </a:endParaRPr>
          </a:p>
        </p:txBody>
      </p:sp>
      <p:sp>
        <p:nvSpPr>
          <p:cNvPr id="3" name="角丸四角形 41">
            <a:extLst>
              <a:ext uri="{FF2B5EF4-FFF2-40B4-BE49-F238E27FC236}">
                <a16:creationId xmlns:a16="http://schemas.microsoft.com/office/drawing/2014/main" id="{D5E1891F-A090-1050-17EB-BEE0C424A87D}"/>
              </a:ext>
            </a:extLst>
          </p:cNvPr>
          <p:cNvSpPr/>
          <p:nvPr/>
        </p:nvSpPr>
        <p:spPr>
          <a:xfrm>
            <a:off x="180264" y="2945061"/>
            <a:ext cx="1814724" cy="235028"/>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趣旨・目的</a:t>
            </a:r>
          </a:p>
        </p:txBody>
      </p:sp>
      <p:sp>
        <p:nvSpPr>
          <p:cNvPr id="7" name="角丸四角形 41">
            <a:extLst>
              <a:ext uri="{FF2B5EF4-FFF2-40B4-BE49-F238E27FC236}">
                <a16:creationId xmlns:a16="http://schemas.microsoft.com/office/drawing/2014/main" id="{8FE6D46E-CA9E-46EA-1321-AD260F48C0EB}"/>
              </a:ext>
            </a:extLst>
          </p:cNvPr>
          <p:cNvSpPr/>
          <p:nvPr/>
        </p:nvSpPr>
        <p:spPr>
          <a:xfrm>
            <a:off x="185580" y="5017207"/>
            <a:ext cx="1814724" cy="235028"/>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プログラム</a:t>
            </a:r>
          </a:p>
        </p:txBody>
      </p:sp>
      <p:sp>
        <p:nvSpPr>
          <p:cNvPr id="49" name="テキスト ボックス 48"/>
          <p:cNvSpPr txBox="1"/>
          <p:nvPr/>
        </p:nvSpPr>
        <p:spPr>
          <a:xfrm>
            <a:off x="109721" y="4152990"/>
            <a:ext cx="5284831" cy="892296"/>
          </a:xfrm>
          <a:prstGeom prst="rect">
            <a:avLst/>
          </a:prstGeom>
          <a:noFill/>
          <a:ln>
            <a:noFill/>
          </a:ln>
        </p:spPr>
        <p:txBody>
          <a:bodyPr wrap="square" rtlCol="0">
            <a:spAutoFit/>
          </a:bodyPr>
          <a:lstStyle/>
          <a:p>
            <a:pPr lvl="0">
              <a:lnSpc>
                <a:spcPts val="1550"/>
              </a:lnSpc>
              <a:buClr>
                <a:srgbClr val="FF6600"/>
              </a:buClr>
              <a:defRPr/>
            </a:pPr>
            <a:r>
              <a:rPr lang="ja-JP" altLang="en-US" sz="1200" dirty="0">
                <a:solidFill>
                  <a:prstClr val="black"/>
                </a:solidFill>
                <a:latin typeface="Meiryo UI" panose="020B0604030504040204" pitchFamily="50" charset="-128"/>
                <a:ea typeface="Meiryo UI" panose="020B0604030504040204" pitchFamily="50" charset="-128"/>
              </a:rPr>
              <a:t>インド、インドネシア、オーストラリア、カナダ、韓国、カンボジア、シンガポール、スリランカ、タイ、中国、ドイツ、トルコ、ニュージーランド、ネパール、パキスタン、バングラデシュ、</a:t>
            </a:r>
            <a:endParaRPr lang="en-US" altLang="ja-JP" sz="1200" dirty="0">
              <a:solidFill>
                <a:prstClr val="black"/>
              </a:solidFill>
              <a:latin typeface="Meiryo UI" panose="020B0604030504040204" pitchFamily="50" charset="-128"/>
              <a:ea typeface="Meiryo UI" panose="020B0604030504040204" pitchFamily="50" charset="-128"/>
            </a:endParaRPr>
          </a:p>
          <a:p>
            <a:pPr lvl="0">
              <a:lnSpc>
                <a:spcPts val="1550"/>
              </a:lnSpc>
              <a:buClr>
                <a:srgbClr val="FF6600"/>
              </a:buClr>
              <a:defRPr/>
            </a:pPr>
            <a:r>
              <a:rPr lang="ja-JP" altLang="en-US" sz="1200" dirty="0">
                <a:solidFill>
                  <a:prstClr val="black"/>
                </a:solidFill>
                <a:latin typeface="Meiryo UI" panose="020B0604030504040204" pitchFamily="50" charset="-128"/>
                <a:ea typeface="Meiryo UI" panose="020B0604030504040204" pitchFamily="50" charset="-128"/>
              </a:rPr>
              <a:t>フィリピン、フィンランド、ブルネイ、米国、ベトナム、マレーシア、ラオス、</a:t>
            </a:r>
            <a:endParaRPr lang="en-US" altLang="ja-JP" sz="1200" dirty="0">
              <a:solidFill>
                <a:prstClr val="black"/>
              </a:solidFill>
              <a:latin typeface="Meiryo UI" panose="020B0604030504040204" pitchFamily="50" charset="-128"/>
              <a:ea typeface="Meiryo UI" panose="020B0604030504040204" pitchFamily="50" charset="-128"/>
            </a:endParaRPr>
          </a:p>
          <a:p>
            <a:pPr lvl="0">
              <a:lnSpc>
                <a:spcPts val="1550"/>
              </a:lnSpc>
              <a:buClr>
                <a:srgbClr val="FF6600"/>
              </a:buClr>
              <a:defRPr/>
            </a:pPr>
            <a:r>
              <a:rPr lang="ja-JP" altLang="en-US" sz="1200" dirty="0">
                <a:latin typeface="Meiryo UI" panose="020B0604030504040204" pitchFamily="50" charset="-128"/>
                <a:ea typeface="Meiryo UI" panose="020B0604030504040204" pitchFamily="50" charset="-128"/>
              </a:rPr>
              <a:t>欧州国境沿岸警備機関（</a:t>
            </a:r>
            <a:r>
              <a:rPr lang="en-GB" altLang="ja-JP" sz="1200" dirty="0">
                <a:solidFill>
                  <a:prstClr val="black"/>
                </a:solidFill>
                <a:latin typeface="Meiryo UI" panose="020B0604030504040204" pitchFamily="50" charset="-128"/>
                <a:ea typeface="Meiryo UI" panose="020B0604030504040204" pitchFamily="50" charset="-128"/>
              </a:rPr>
              <a:t>FRONTEX</a:t>
            </a:r>
            <a:r>
              <a:rPr lang="ja-JP" altLang="en-US" sz="1200"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IOM</a:t>
            </a:r>
            <a:r>
              <a:rPr lang="ja-JP" altLang="en-US" sz="1200"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UNHCR</a:t>
            </a:r>
          </a:p>
        </p:txBody>
      </p:sp>
      <p:sp>
        <p:nvSpPr>
          <p:cNvPr id="8" name="角丸四角形 42">
            <a:extLst>
              <a:ext uri="{FF2B5EF4-FFF2-40B4-BE49-F238E27FC236}">
                <a16:creationId xmlns:a16="http://schemas.microsoft.com/office/drawing/2014/main" id="{0BF9C3C0-2A7E-7363-E658-FA16A40D9C10}"/>
              </a:ext>
            </a:extLst>
          </p:cNvPr>
          <p:cNvSpPr/>
          <p:nvPr/>
        </p:nvSpPr>
        <p:spPr>
          <a:xfrm>
            <a:off x="5393067" y="3964403"/>
            <a:ext cx="997662" cy="264363"/>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基調講演</a:t>
            </a:r>
          </a:p>
        </p:txBody>
      </p:sp>
      <p:sp>
        <p:nvSpPr>
          <p:cNvPr id="9" name="テキスト ボックス 8">
            <a:extLst>
              <a:ext uri="{FF2B5EF4-FFF2-40B4-BE49-F238E27FC236}">
                <a16:creationId xmlns:a16="http://schemas.microsoft.com/office/drawing/2014/main" id="{28AF9FE7-A968-FBF8-CBB0-67F8180504B8}"/>
              </a:ext>
            </a:extLst>
          </p:cNvPr>
          <p:cNvSpPr txBox="1"/>
          <p:nvPr/>
        </p:nvSpPr>
        <p:spPr>
          <a:xfrm>
            <a:off x="5422362" y="4254237"/>
            <a:ext cx="997663" cy="253916"/>
          </a:xfrm>
          <a:prstGeom prst="rect">
            <a:avLst/>
          </a:prstGeom>
          <a:noFill/>
        </p:spPr>
        <p:txBody>
          <a:bodyPr wrap="square" rtlCol="0">
            <a:spAutoFit/>
          </a:bodyPr>
          <a:lstStyle/>
          <a:p>
            <a:r>
              <a:rPr lang="en-US" altLang="ja-JP" sz="1050" dirty="0">
                <a:latin typeface="Meiryo UI" panose="020B0604030504040204" pitchFamily="50" charset="-128"/>
                <a:ea typeface="Meiryo UI" panose="020B0604030504040204" pitchFamily="50" charset="-128"/>
              </a:rPr>
              <a:t>IOM</a:t>
            </a:r>
            <a:r>
              <a:rPr lang="ja-JP" altLang="en-US" sz="1050" dirty="0">
                <a:latin typeface="Meiryo UI" panose="020B0604030504040204" pitchFamily="50" charset="-128"/>
                <a:ea typeface="Meiryo UI" panose="020B0604030504040204" pitchFamily="50" charset="-128"/>
              </a:rPr>
              <a:t>事務局長</a:t>
            </a:r>
          </a:p>
        </p:txBody>
      </p:sp>
    </p:spTree>
    <p:extLst>
      <p:ext uri="{BB962C8B-B14F-4D97-AF65-F5344CB8AC3E}">
        <p14:creationId xmlns:p14="http://schemas.microsoft.com/office/powerpoint/2010/main" val="615838939"/>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c78523c-c06d-4283-a040-6c222ea6f393">
      <Terms xmlns="http://schemas.microsoft.com/office/infopath/2007/PartnerControls"/>
    </lcf76f155ced4ddcb4097134ff3c332f>
    <TaxCatchAll xmlns="cd52cf59-8330-4045-875d-3f0fc994439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26456EB43961F499F99C5D03253F96B" ma:contentTypeVersion="12" ma:contentTypeDescription="新しいドキュメントを作成します。" ma:contentTypeScope="" ma:versionID="4ac9b3bbf928474f27f06acef2d3e6ae">
  <xsd:schema xmlns:xsd="http://www.w3.org/2001/XMLSchema" xmlns:xs="http://www.w3.org/2001/XMLSchema" xmlns:p="http://schemas.microsoft.com/office/2006/metadata/properties" xmlns:ns2="bc78523c-c06d-4283-a040-6c222ea6f393" xmlns:ns3="cd52cf59-8330-4045-875d-3f0fc9944398" targetNamespace="http://schemas.microsoft.com/office/2006/metadata/properties" ma:root="true" ma:fieldsID="df7b597c1f70605152b69f6820925166" ns2:_="" ns3:_="">
    <xsd:import namespace="bc78523c-c06d-4283-a040-6c222ea6f393"/>
    <xsd:import namespace="cd52cf59-8330-4045-875d-3f0fc994439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78523c-c06d-4283-a040-6c222ea6f3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52cf59-8330-4045-875d-3f0fc9944398"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674d79a-69ac-45e9-9035-04fb440ee3c7}" ma:internalName="TaxCatchAll" ma:showField="CatchAllData" ma:web="cd52cf59-8330-4045-875d-3f0fc994439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558369-3B29-4773-8731-172AA7330A97}">
  <ds:schemaRefs>
    <ds:schemaRef ds:uri="http://schemas.openxmlformats.org/package/2006/metadata/core-properties"/>
    <ds:schemaRef ds:uri="http://purl.org/dc/terms/"/>
    <ds:schemaRef ds:uri="http://purl.org/dc/elements/1.1/"/>
    <ds:schemaRef ds:uri="http://schemas.microsoft.com/office/2006/documentManagement/types"/>
    <ds:schemaRef ds:uri="http://schemas.microsoft.com/office/infopath/2007/PartnerControls"/>
    <ds:schemaRef ds:uri="http://purl.org/dc/dcmitype/"/>
    <ds:schemaRef ds:uri="http://www.w3.org/XML/1998/namespace"/>
    <ds:schemaRef ds:uri="cd52cf59-8330-4045-875d-3f0fc9944398"/>
    <ds:schemaRef ds:uri="bc78523c-c06d-4283-a040-6c222ea6f393"/>
    <ds:schemaRef ds:uri="http://schemas.microsoft.com/office/2006/metadata/properties"/>
  </ds:schemaRefs>
</ds:datastoreItem>
</file>

<file path=customXml/itemProps2.xml><?xml version="1.0" encoding="utf-8"?>
<ds:datastoreItem xmlns:ds="http://schemas.openxmlformats.org/officeDocument/2006/customXml" ds:itemID="{28573235-4481-4C51-B288-E61C51CFB670}">
  <ds:schemaRefs>
    <ds:schemaRef ds:uri="http://schemas.microsoft.com/sharepoint/v3/contenttype/forms"/>
  </ds:schemaRefs>
</ds:datastoreItem>
</file>

<file path=customXml/itemProps3.xml><?xml version="1.0" encoding="utf-8"?>
<ds:datastoreItem xmlns:ds="http://schemas.openxmlformats.org/officeDocument/2006/customXml" ds:itemID="{0754E3F0-9B59-48FA-804A-6716DE146EA8}">
  <ds:schemaRefs>
    <ds:schemaRef ds:uri="bc78523c-c06d-4283-a040-6c222ea6f393"/>
    <ds:schemaRef ds:uri="cd52cf59-8330-4045-875d-3f0fc994439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Words>485</Words>
  <PresentationFormat>A4 210 x 297 mm</PresentationFormat>
  <Paragraphs>58</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Meiryo UI</vt:lpstr>
      <vt:lpstr>メイリオ</vt:lpstr>
      <vt:lpstr>游ゴシック</vt:lpstr>
      <vt:lpstr>Arial</vt:lpstr>
      <vt:lpstr>Calibri</vt:lpstr>
      <vt:lpstr>Calibri Light</vt:lpstr>
      <vt:lpstr>Wingdings</vt:lpstr>
      <vt:lpstr>1_Office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0x010100026456EB43961F499F99C5D03253F96B</vt:lpwstr>
  </property>
  <property fmtid="{D5CDD505-2E9C-101B-9397-08002B2CF9AE}" pid="3" name="MediaServiceImageTags">
    <vt:lpwstr/>
  </property>
</Properties>
</file>